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85" r:id="rId4"/>
    <p:sldId id="292" r:id="rId5"/>
    <p:sldId id="286" r:id="rId6"/>
    <p:sldId id="287" r:id="rId7"/>
    <p:sldId id="288" r:id="rId8"/>
    <p:sldId id="289" r:id="rId9"/>
    <p:sldId id="290" r:id="rId10"/>
    <p:sldId id="291" r:id="rId11"/>
    <p:sldId id="293" r:id="rId12"/>
    <p:sldId id="294" r:id="rId13"/>
    <p:sldId id="295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ra Martinů" initials="PM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98E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Střední styl 1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9644" autoAdjust="0"/>
  </p:normalViewPr>
  <p:slideViewPr>
    <p:cSldViewPr snapToGrid="0" showGuides="1">
      <p:cViewPr varScale="1">
        <p:scale>
          <a:sx n="70" d="100"/>
          <a:sy n="70" d="100"/>
        </p:scale>
        <p:origin x="-61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 rot="0" vert="horz"/>
          <a:lstStyle/>
          <a:p>
            <a:pPr>
              <a:defRPr sz="1600"/>
            </a:pPr>
            <a:r>
              <a:rPr lang="cs-CZ" sz="1600" dirty="0" smtClean="0"/>
              <a:t>Stav</a:t>
            </a:r>
            <a:r>
              <a:rPr lang="cs-CZ" sz="1600" baseline="0" dirty="0" smtClean="0"/>
              <a:t> čerpání alokace PRV </a:t>
            </a:r>
          </a:p>
          <a:p>
            <a:pPr>
              <a:defRPr sz="1600"/>
            </a:pPr>
            <a:r>
              <a:rPr lang="cs-CZ" sz="1600" baseline="0" dirty="0" smtClean="0"/>
              <a:t>na území Pardubického kraje k </a:t>
            </a:r>
            <a:r>
              <a:rPr lang="cs-CZ" sz="1600" baseline="0" dirty="0" smtClean="0"/>
              <a:t>29.3.2018</a:t>
            </a:r>
            <a:endParaRPr lang="cs-CZ" sz="16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173324642199063E-2"/>
          <c:y val="0.20918275977783599"/>
          <c:w val="0.83609196541304331"/>
          <c:h val="0.3671481483352955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Alokace na celé období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-0.22388261877694104"/>
                  <c:y val="5.31392759501679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242.75299999999999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Alokace vyhlášených výzev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0.20603458059292143"/>
                  <c:y val="7.97089139252518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89.081000000000003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Výše dotace schválených projektů (vybrané projekty MAS)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-0.1153676860415626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37.793999999999997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91229952"/>
        <c:axId val="191232256"/>
      </c:barChart>
      <c:catAx>
        <c:axId val="191229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91232256"/>
        <c:crosses val="autoZero"/>
        <c:auto val="1"/>
        <c:lblAlgn val="ctr"/>
        <c:lblOffset val="100"/>
        <c:noMultiLvlLbl val="0"/>
      </c:catAx>
      <c:valAx>
        <c:axId val="19123225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cs-CZ" sz="1600" b="0" dirty="0" smtClean="0"/>
                  <a:t>mil Kč</a:t>
                </a:r>
                <a:endParaRPr lang="cs-CZ" sz="1600" b="0" dirty="0"/>
              </a:p>
            </c:rich>
          </c:tx>
          <c:layout>
            <c:manualLayout>
              <c:xMode val="edge"/>
              <c:yMode val="edge"/>
              <c:x val="0.89144475961677616"/>
              <c:y val="0.6153444092937197"/>
            </c:manualLayout>
          </c:layout>
          <c:overlay val="0"/>
        </c:title>
        <c:numFmt formatCode="#,##0;\-#,##0" sourceLinked="0"/>
        <c:majorTickMark val="none"/>
        <c:minorTickMark val="none"/>
        <c:tickLblPos val="nextTo"/>
        <c:txPr>
          <a:bodyPr rot="-60000000" vert="horz"/>
          <a:lstStyle/>
          <a:p>
            <a:pPr>
              <a:defRPr sz="1600"/>
            </a:pPr>
            <a:endParaRPr lang="cs-CZ"/>
          </a:p>
        </c:txPr>
        <c:crossAx val="191229952"/>
        <c:crosses val="autoZero"/>
        <c:crossBetween val="between"/>
      </c:valAx>
    </c:plotArea>
    <c:legend>
      <c:legendPos val="b"/>
      <c:legendEntry>
        <c:idx val="1"/>
        <c:txPr>
          <a:bodyPr rot="0" vert="horz"/>
          <a:lstStyle/>
          <a:p>
            <a:pPr>
              <a:defRPr sz="1400"/>
            </a:pPr>
            <a:endParaRPr lang="cs-CZ"/>
          </a:p>
        </c:txPr>
      </c:legendEntry>
      <c:legendEntry>
        <c:idx val="2"/>
        <c:txPr>
          <a:bodyPr rot="0" vert="horz"/>
          <a:lstStyle/>
          <a:p>
            <a:pPr>
              <a:defRPr sz="1400"/>
            </a:pPr>
            <a:endParaRPr lang="cs-CZ"/>
          </a:p>
        </c:txPr>
      </c:legendEntry>
      <c:layout>
        <c:manualLayout>
          <c:xMode val="edge"/>
          <c:yMode val="edge"/>
          <c:x val="2.9133886861180062E-2"/>
          <c:y val="0.72097398663099543"/>
          <c:w val="0.88851869090512936"/>
          <c:h val="0.23194273547411876"/>
        </c:manualLayout>
      </c:layout>
      <c:overlay val="0"/>
      <c:txPr>
        <a:bodyPr rot="0" vert="horz"/>
        <a:lstStyle/>
        <a:p>
          <a:pPr>
            <a:defRPr sz="1400"/>
          </a:pPr>
          <a:endParaRPr lang="cs-CZ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>
      <a:solidFill>
        <a:schemeClr val="accent6"/>
      </a:solidFill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 rot="0" vert="horz"/>
          <a:lstStyle/>
          <a:p>
            <a:pPr>
              <a:defRPr sz="1600"/>
            </a:pPr>
            <a:r>
              <a:rPr lang="cs-CZ" sz="1600" dirty="0" smtClean="0"/>
              <a:t>Stav</a:t>
            </a:r>
            <a:r>
              <a:rPr lang="cs-CZ" sz="1600" baseline="0" dirty="0" smtClean="0"/>
              <a:t> čerpání alokace IROP </a:t>
            </a:r>
          </a:p>
          <a:p>
            <a:pPr>
              <a:defRPr sz="1600"/>
            </a:pPr>
            <a:r>
              <a:rPr lang="cs-CZ" sz="1600" baseline="0" dirty="0" smtClean="0"/>
              <a:t>na území Pardubického kraje k </a:t>
            </a:r>
            <a:r>
              <a:rPr lang="cs-CZ" sz="1600" baseline="0" dirty="0" smtClean="0"/>
              <a:t>29.3.2018</a:t>
            </a:r>
            <a:endParaRPr lang="cs-CZ" sz="16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173324642199063E-2"/>
          <c:y val="0.20918275977783599"/>
          <c:w val="0.83609196541304331"/>
          <c:h val="0.359612665166993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Alokace na celé období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-0.22388261877694104"/>
                  <c:y val="5.31392759501679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535.78099999999995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Alokace vyhlášených výzev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0.22142907035924719"/>
                  <c:y val="7.97089139252518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286.78199999999998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Výše dotace schválených projektů (vybrané projekty MAS)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-0.1153676860415626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81.305999999999997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91946112"/>
        <c:axId val="234685568"/>
      </c:barChart>
      <c:catAx>
        <c:axId val="1919461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4685568"/>
        <c:crosses val="autoZero"/>
        <c:auto val="1"/>
        <c:lblAlgn val="ctr"/>
        <c:lblOffset val="100"/>
        <c:noMultiLvlLbl val="0"/>
      </c:catAx>
      <c:valAx>
        <c:axId val="23468556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cs-CZ" sz="1600" b="0" dirty="0" smtClean="0"/>
                  <a:t>mil Kč</a:t>
                </a:r>
                <a:endParaRPr lang="cs-CZ" sz="1600" b="0" dirty="0"/>
              </a:p>
            </c:rich>
          </c:tx>
          <c:layout>
            <c:manualLayout>
              <c:xMode val="edge"/>
              <c:yMode val="edge"/>
              <c:x val="0.90206374932468936"/>
              <c:y val="0.59708363349312243"/>
            </c:manualLayout>
          </c:layout>
          <c:overlay val="0"/>
        </c:title>
        <c:numFmt formatCode="#,##0;\-#,##0" sourceLinked="0"/>
        <c:majorTickMark val="none"/>
        <c:minorTickMark val="none"/>
        <c:tickLblPos val="nextTo"/>
        <c:txPr>
          <a:bodyPr rot="-60000000" vert="horz"/>
          <a:lstStyle/>
          <a:p>
            <a:pPr>
              <a:defRPr sz="1600"/>
            </a:pPr>
            <a:endParaRPr lang="cs-CZ"/>
          </a:p>
        </c:txPr>
        <c:crossAx val="19194611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322196556872855E-2"/>
          <c:y val="0.74262629257355073"/>
          <c:w val="0.8535558987055305"/>
          <c:h val="0.22955149646617756"/>
        </c:manualLayout>
      </c:layout>
      <c:overlay val="0"/>
      <c:txPr>
        <a:bodyPr rot="0" vert="horz"/>
        <a:lstStyle/>
        <a:p>
          <a:pPr>
            <a:defRPr sz="1400"/>
          </a:pPr>
          <a:endParaRPr lang="cs-CZ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>
      <a:solidFill>
        <a:schemeClr val="accent6"/>
      </a:solidFill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 rot="0" vert="horz"/>
          <a:lstStyle/>
          <a:p>
            <a:pPr>
              <a:defRPr sz="1600"/>
            </a:pPr>
            <a:r>
              <a:rPr lang="cs-CZ" sz="1600" dirty="0" smtClean="0"/>
              <a:t>Stav</a:t>
            </a:r>
            <a:r>
              <a:rPr lang="cs-CZ" sz="1600" baseline="0" dirty="0" smtClean="0"/>
              <a:t> čerpání alokace OPZ </a:t>
            </a:r>
          </a:p>
          <a:p>
            <a:pPr>
              <a:defRPr sz="1600"/>
            </a:pPr>
            <a:r>
              <a:rPr lang="cs-CZ" sz="1600" baseline="0" dirty="0" smtClean="0"/>
              <a:t>na území Pardubického kraje k </a:t>
            </a:r>
            <a:r>
              <a:rPr lang="cs-CZ" sz="1600" baseline="0" dirty="0" smtClean="0"/>
              <a:t>29.3.2018</a:t>
            </a:r>
            <a:endParaRPr lang="cs-CZ" sz="16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173324642199063E-2"/>
          <c:y val="0.20918275977783599"/>
          <c:w val="0.83609196541304331"/>
          <c:h val="0.3816408745265946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Alokace na celé období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-0.22388261877694104"/>
                  <c:y val="5.31392759501679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133.65600000000001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Alokace vyhlášených výzev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0.21180760895471687"/>
                  <c:y val="1.59417827850503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138.93700000000001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Výše dotace schválených projektů (vybrané projekty MAS)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-0.20580957476322492"/>
                  <c:y val="-5.31392759501679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52.735999999999997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34742528"/>
        <c:axId val="234744064"/>
      </c:barChart>
      <c:catAx>
        <c:axId val="2347425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4744064"/>
        <c:crosses val="autoZero"/>
        <c:auto val="1"/>
        <c:lblAlgn val="ctr"/>
        <c:lblOffset val="100"/>
        <c:noMultiLvlLbl val="0"/>
      </c:catAx>
      <c:valAx>
        <c:axId val="23474406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cs-CZ" sz="1600" b="0" dirty="0" smtClean="0"/>
                  <a:t>mil Kč</a:t>
                </a:r>
                <a:endParaRPr lang="cs-CZ" sz="1600" b="0" dirty="0"/>
              </a:p>
            </c:rich>
          </c:tx>
          <c:layout>
            <c:manualLayout>
              <c:xMode val="edge"/>
              <c:yMode val="edge"/>
              <c:x val="0.89604076509109021"/>
              <c:y val="0.62954483877028355"/>
            </c:manualLayout>
          </c:layout>
          <c:overlay val="0"/>
        </c:title>
        <c:numFmt formatCode="#,##0;\-#,##0" sourceLinked="0"/>
        <c:majorTickMark val="none"/>
        <c:minorTickMark val="none"/>
        <c:tickLblPos val="nextTo"/>
        <c:txPr>
          <a:bodyPr rot="-60000000" vert="horz"/>
          <a:lstStyle/>
          <a:p>
            <a:pPr>
              <a:defRPr sz="1600"/>
            </a:pPr>
            <a:endParaRPr lang="cs-CZ"/>
          </a:p>
        </c:txPr>
        <c:crossAx val="23474252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5.913515344822344E-2"/>
          <c:y val="0.75759159093830652"/>
          <c:w val="0.83805935088006323"/>
          <c:h val="0.24240840906169348"/>
        </c:manualLayout>
      </c:layout>
      <c:overlay val="0"/>
      <c:txPr>
        <a:bodyPr rot="0" vert="horz"/>
        <a:lstStyle/>
        <a:p>
          <a:pPr>
            <a:defRPr sz="1400"/>
          </a:pPr>
          <a:endParaRPr lang="cs-CZ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>
      <a:solidFill>
        <a:schemeClr val="accent6"/>
      </a:solidFill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 rot="0" vert="horz"/>
          <a:lstStyle/>
          <a:p>
            <a:pPr>
              <a:defRPr sz="1600"/>
            </a:pPr>
            <a:r>
              <a:rPr lang="cs-CZ" sz="1600" dirty="0" smtClean="0"/>
              <a:t>Stav</a:t>
            </a:r>
            <a:r>
              <a:rPr lang="cs-CZ" sz="1600" baseline="0" dirty="0" smtClean="0"/>
              <a:t> čerpání alokace OPŽP</a:t>
            </a:r>
          </a:p>
          <a:p>
            <a:pPr>
              <a:defRPr sz="1600"/>
            </a:pPr>
            <a:r>
              <a:rPr lang="cs-CZ" sz="1600" baseline="0" dirty="0" smtClean="0"/>
              <a:t>na území Pardubického kraje k </a:t>
            </a:r>
            <a:r>
              <a:rPr lang="cs-CZ" sz="1600" baseline="0" dirty="0" smtClean="0"/>
              <a:t>29.3.2018</a:t>
            </a:r>
            <a:endParaRPr lang="cs-CZ" sz="16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173324642199063E-2"/>
          <c:y val="0.20918275977783599"/>
          <c:w val="0.83609196541304331"/>
          <c:h val="0.365908622751198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Alokace na celé období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-0.19886681912516219"/>
                  <c:y val="5.313927595016791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List1!$B$2</c:f>
              <c:numCache>
                <c:formatCode>General</c:formatCode>
                <c:ptCount val="1"/>
                <c:pt idx="0">
                  <c:v>19.850000000000001</c:v>
                </c:pt>
              </c:numCache>
            </c:numRef>
          </c:val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Alokace vyhlášených výzev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0.18871625310292131"/>
                  <c:y val="7.970891392525186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List1!$C$2</c:f>
              <c:numCache>
                <c:formatCode>General</c:formatCode>
                <c:ptCount val="1"/>
                <c:pt idx="0">
                  <c:v>6.0410000000000004</c:v>
                </c:pt>
              </c:numCache>
            </c:numRef>
          </c:val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Výše dotace schválených projektů (vybrané projekty MAS)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-2.3655461376347782E-2"/>
                  <c:y val="-1.32848189875419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0" vert="horz"/>
              <a:lstStyle/>
              <a:p>
                <a:pPr>
                  <a:defRPr sz="1600" b="1"/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List1!$A$2</c:f>
              <c:strCache>
                <c:ptCount val="1"/>
                <c:pt idx="0">
                  <c:v>PRV</c:v>
                </c:pt>
              </c:strCache>
            </c:strRef>
          </c:cat>
          <c:val>
            <c:numRef>
              <c:f>List1!$D$2</c:f>
              <c:numCache>
                <c:formatCode>General</c:formatCode>
                <c:ptCount val="1"/>
                <c:pt idx="0">
                  <c:v>0.56399999999999995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34252160"/>
        <c:axId val="234253696"/>
      </c:barChart>
      <c:catAx>
        <c:axId val="2342521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34253696"/>
        <c:crosses val="autoZero"/>
        <c:auto val="1"/>
        <c:lblAlgn val="ctr"/>
        <c:lblOffset val="100"/>
        <c:noMultiLvlLbl val="0"/>
      </c:catAx>
      <c:valAx>
        <c:axId val="2342536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600" b="0"/>
                </a:pPr>
                <a:r>
                  <a:rPr lang="cs-CZ" sz="1600" b="0" dirty="0" smtClean="0"/>
                  <a:t>mil Kč</a:t>
                </a:r>
                <a:endParaRPr lang="cs-CZ" sz="1600" b="0" dirty="0"/>
              </a:p>
            </c:rich>
          </c:tx>
          <c:layout>
            <c:manualLayout>
              <c:xMode val="edge"/>
              <c:yMode val="edge"/>
              <c:x val="0.8829372702668028"/>
              <c:y val="0.60886304568782756"/>
            </c:manualLayout>
          </c:layout>
          <c:overlay val="0"/>
        </c:title>
        <c:numFmt formatCode="#,##0;\-#,##0" sourceLinked="0"/>
        <c:majorTickMark val="none"/>
        <c:minorTickMark val="none"/>
        <c:tickLblPos val="nextTo"/>
        <c:txPr>
          <a:bodyPr rot="-60000000" vert="horz"/>
          <a:lstStyle/>
          <a:p>
            <a:pPr>
              <a:defRPr sz="1600"/>
            </a:pPr>
            <a:endParaRPr lang="cs-CZ"/>
          </a:p>
        </c:txPr>
        <c:crossAx val="2342521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2655578783874427"/>
          <c:y val="0.72545507935375886"/>
          <c:w val="0.77930315950889972"/>
          <c:h val="0.2745449206462412"/>
        </c:manualLayout>
      </c:layout>
      <c:overlay val="0"/>
      <c:txPr>
        <a:bodyPr rot="0" vert="horz"/>
        <a:lstStyle/>
        <a:p>
          <a:pPr>
            <a:defRPr sz="1400"/>
          </a:pPr>
          <a:endParaRPr lang="cs-CZ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>
      <a:solidFill>
        <a:schemeClr val="accent6"/>
      </a:solidFill>
    </a:ln>
  </c:spPr>
  <c:txPr>
    <a:bodyPr/>
    <a:lstStyle/>
    <a:p>
      <a:pPr>
        <a:defRPr sz="1800"/>
      </a:pPr>
      <a:endParaRPr lang="cs-CZ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0.18617</cdr:x>
      <cdr:y>0.33567</cdr:y>
    </cdr:from>
    <cdr:to>
      <cdr:x>0.55287</cdr:x>
      <cdr:y>0.45976</cdr:y>
    </cdr:to>
    <cdr:sp macro="" textlink="">
      <cdr:nvSpPr>
        <cdr:cNvPr id="2" name="TextovéPole 3"/>
        <cdr:cNvSpPr txBox="1"/>
      </cdr:nvSpPr>
      <cdr:spPr>
        <a:xfrm xmlns:a="http://schemas.openxmlformats.org/drawingml/2006/main">
          <a:off x="1029096" y="915800"/>
          <a:ext cx="2027059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600" b="1" dirty="0"/>
            <a:t>m</a:t>
          </a:r>
          <a:r>
            <a:rPr lang="cs-CZ" sz="1600" b="1" dirty="0" smtClean="0"/>
            <a:t>il Kč  </a:t>
          </a:r>
          <a:r>
            <a:rPr lang="cs-CZ" sz="1600" b="1" dirty="0" smtClean="0">
              <a:solidFill>
                <a:srgbClr val="FF0000"/>
              </a:solidFill>
            </a:rPr>
            <a:t>(36,70%)</a:t>
          </a:r>
          <a:endParaRPr lang="cs-CZ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0.6199</cdr:x>
      <cdr:y>0.438</cdr:y>
    </cdr:from>
    <cdr:to>
      <cdr:x>0.79819</cdr:x>
      <cdr:y>0.57191</cdr:y>
    </cdr:to>
    <cdr:sp macro="" textlink="">
      <cdr:nvSpPr>
        <cdr:cNvPr id="3" name="TextovéPole 10"/>
        <cdr:cNvSpPr txBox="1"/>
      </cdr:nvSpPr>
      <cdr:spPr>
        <a:xfrm xmlns:a="http://schemas.openxmlformats.org/drawingml/2006/main">
          <a:off x="3426724" y="1107367"/>
          <a:ext cx="98555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600" b="1" dirty="0"/>
            <a:t>m</a:t>
          </a:r>
          <a:r>
            <a:rPr lang="cs-CZ" sz="1600" b="1" dirty="0" smtClean="0"/>
            <a:t>il </a:t>
          </a:r>
          <a:r>
            <a:rPr lang="cs-CZ" sz="1600" b="1" dirty="0" smtClean="0"/>
            <a:t>Kč</a:t>
          </a:r>
          <a:endParaRPr lang="cs-CZ" sz="1600" b="1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0.33371</cdr:x>
      <cdr:y>0.30897</cdr:y>
    </cdr:from>
    <cdr:to>
      <cdr:x>0.60803</cdr:x>
      <cdr:y>0.45328</cdr:y>
    </cdr:to>
    <cdr:sp macro="" textlink="">
      <cdr:nvSpPr>
        <cdr:cNvPr id="2" name="TextovéPole 3"/>
        <cdr:cNvSpPr txBox="1"/>
      </cdr:nvSpPr>
      <cdr:spPr>
        <a:xfrm xmlns:a="http://schemas.openxmlformats.org/drawingml/2006/main">
          <a:off x="1961170" y="790754"/>
          <a:ext cx="161215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600" b="1" dirty="0"/>
            <a:t>m</a:t>
          </a:r>
          <a:r>
            <a:rPr lang="cs-CZ" sz="1600" b="1" dirty="0" smtClean="0"/>
            <a:t>il</a:t>
          </a:r>
          <a:r>
            <a:rPr lang="cs-CZ" b="1" dirty="0" smtClean="0"/>
            <a:t> Kč  </a:t>
          </a:r>
          <a:r>
            <a:rPr lang="cs-CZ" b="1" dirty="0" smtClean="0">
              <a:solidFill>
                <a:srgbClr val="FF0000"/>
              </a:solidFill>
            </a:rPr>
            <a:t>(</a:t>
          </a:r>
          <a:r>
            <a:rPr lang="cs-CZ" sz="1600" b="1" dirty="0" smtClean="0">
              <a:solidFill>
                <a:srgbClr val="FF0000"/>
              </a:solidFill>
            </a:rPr>
            <a:t>53,53</a:t>
          </a:r>
          <a:r>
            <a:rPr lang="cs-CZ" b="1" dirty="0" smtClean="0">
              <a:solidFill>
                <a:srgbClr val="FF0000"/>
              </a:solidFill>
            </a:rPr>
            <a:t>%)</a:t>
          </a:r>
          <a:endParaRPr lang="cs-CZ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0.68735</cdr:x>
      <cdr:y>0.41531</cdr:y>
    </cdr:from>
    <cdr:to>
      <cdr:x>0.85505</cdr:x>
      <cdr:y>0.54759</cdr:y>
    </cdr:to>
    <cdr:sp macro="" textlink="">
      <cdr:nvSpPr>
        <cdr:cNvPr id="3" name="TextovéPole 10"/>
        <cdr:cNvSpPr txBox="1"/>
      </cdr:nvSpPr>
      <cdr:spPr>
        <a:xfrm xmlns:a="http://schemas.openxmlformats.org/drawingml/2006/main">
          <a:off x="4039499" y="1062917"/>
          <a:ext cx="98555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600" b="1" dirty="0"/>
            <a:t>m</a:t>
          </a:r>
          <a:r>
            <a:rPr lang="cs-CZ" sz="1600" b="1" dirty="0" smtClean="0"/>
            <a:t>il Kč</a:t>
          </a:r>
          <a:endParaRPr lang="cs-CZ" sz="1600" b="1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0.70413</cdr:x>
      <cdr:y>0.3495</cdr:y>
    </cdr:from>
    <cdr:to>
      <cdr:x>1</cdr:x>
      <cdr:y>0.48341</cdr:y>
    </cdr:to>
    <cdr:sp macro="" textlink="">
      <cdr:nvSpPr>
        <cdr:cNvPr id="2" name="TextovéPole 3"/>
        <cdr:cNvSpPr txBox="1"/>
      </cdr:nvSpPr>
      <cdr:spPr>
        <a:xfrm xmlns:a="http://schemas.openxmlformats.org/drawingml/2006/main">
          <a:off x="3890694" y="883619"/>
          <a:ext cx="1634818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cs-CZ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600" b="1" dirty="0"/>
            <a:t>m</a:t>
          </a:r>
          <a:r>
            <a:rPr lang="cs-CZ" sz="1600" b="1" dirty="0" smtClean="0"/>
            <a:t>il Kč  </a:t>
          </a:r>
          <a:r>
            <a:rPr lang="cs-CZ" sz="1600" b="1" dirty="0" smtClean="0">
              <a:solidFill>
                <a:srgbClr val="FF0000"/>
              </a:solidFill>
            </a:rPr>
            <a:t>(103,95%)</a:t>
          </a:r>
          <a:endParaRPr lang="cs-CZ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0.70413</cdr:x>
      <cdr:y>0.4554</cdr:y>
    </cdr:from>
    <cdr:to>
      <cdr:x>0.8825</cdr:x>
      <cdr:y>0.58931</cdr:y>
    </cdr:to>
    <cdr:sp macro="" textlink="">
      <cdr:nvSpPr>
        <cdr:cNvPr id="3" name="TextovéPole 10"/>
        <cdr:cNvSpPr txBox="1"/>
      </cdr:nvSpPr>
      <cdr:spPr>
        <a:xfrm xmlns:a="http://schemas.openxmlformats.org/drawingml/2006/main">
          <a:off x="3890694" y="1151365"/>
          <a:ext cx="98555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600" b="1" dirty="0"/>
            <a:t>m</a:t>
          </a:r>
          <a:r>
            <a:rPr lang="cs-CZ" sz="1600" b="1" dirty="0" smtClean="0"/>
            <a:t>il Kč</a:t>
          </a:r>
          <a:endParaRPr lang="cs-CZ" sz="1600" b="1" dirty="0">
            <a:solidFill>
              <a:srgbClr val="FF000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0.59821</cdr:x>
      <cdr:y>0.41053</cdr:y>
    </cdr:from>
    <cdr:to>
      <cdr:x>0.76591</cdr:x>
      <cdr:y>0.54543</cdr:y>
    </cdr:to>
    <cdr:sp macro="" textlink="">
      <cdr:nvSpPr>
        <cdr:cNvPr id="2" name="TextovéPole 10"/>
        <cdr:cNvSpPr txBox="1"/>
      </cdr:nvSpPr>
      <cdr:spPr>
        <a:xfrm xmlns:a="http://schemas.openxmlformats.org/drawingml/2006/main">
          <a:off x="3515624" y="1030375"/>
          <a:ext cx="98555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cs-CZ" sz="1600" b="1" dirty="0"/>
            <a:t>m</a:t>
          </a:r>
          <a:r>
            <a:rPr lang="cs-CZ" sz="1600" b="1" dirty="0" smtClean="0"/>
            <a:t>il Kč</a:t>
          </a:r>
          <a:endParaRPr lang="cs-CZ" sz="1600" b="1" dirty="0">
            <a:solidFill>
              <a:srgbClr val="FF0000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366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2204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3246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220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290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514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524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5065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7085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5437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0561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80EC6-B7A0-4762-82A5-4BB616F98381}" type="datetimeFigureOut">
              <a:rPr lang="cs-CZ" smtClean="0"/>
              <a:t>2.4.2018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090A5-B478-4628-A5B1-280CAE7DB9B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1453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57199" y="1122363"/>
            <a:ext cx="10778067" cy="2387600"/>
          </a:xfrm>
        </p:spPr>
        <p:txBody>
          <a:bodyPr>
            <a:normAutofit/>
          </a:bodyPr>
          <a:lstStyle/>
          <a:p>
            <a:r>
              <a:rPr lang="cs-CZ" b="1" dirty="0" smtClean="0"/>
              <a:t>Valná hromada KS MAS Pardubického kraje</a:t>
            </a:r>
            <a:endParaRPr lang="cs-CZ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10634" y="3974531"/>
            <a:ext cx="11370733" cy="1092200"/>
          </a:xfrm>
        </p:spPr>
        <p:txBody>
          <a:bodyPr>
            <a:normAutofit fontScale="92500" lnSpcReduction="10000"/>
          </a:bodyPr>
          <a:lstStyle/>
          <a:p>
            <a:pPr algn="l"/>
            <a:endParaRPr lang="cs-CZ" sz="100" dirty="0" smtClean="0"/>
          </a:p>
          <a:p>
            <a:r>
              <a:rPr lang="cs-CZ" sz="3200" dirty="0"/>
              <a:t>3.4.2018, Veselý Kopec</a:t>
            </a:r>
          </a:p>
          <a:p>
            <a:r>
              <a:rPr lang="cs-CZ" sz="3200" dirty="0" smtClean="0"/>
              <a:t>Pracovní setkání aktérů CLLD v Pardubickém kraji I</a:t>
            </a:r>
            <a:endParaRPr lang="cs-CZ" sz="3200" dirty="0"/>
          </a:p>
        </p:txBody>
      </p:sp>
      <p:sp>
        <p:nvSpPr>
          <p:cNvPr id="4" name="Obdélník 3"/>
          <p:cNvSpPr/>
          <p:nvPr/>
        </p:nvSpPr>
        <p:spPr>
          <a:xfrm>
            <a:off x="1" y="6477000"/>
            <a:ext cx="12192000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5" name="Obrázek 4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860" y="442363"/>
            <a:ext cx="1989666" cy="9847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Přímá spojnice 7"/>
          <p:cNvCxnSpPr/>
          <p:nvPr/>
        </p:nvCxnSpPr>
        <p:spPr>
          <a:xfrm>
            <a:off x="0" y="3616657"/>
            <a:ext cx="12192001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>
            <a:off x="0" y="3671888"/>
            <a:ext cx="12192001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43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Program Valné hromady</a:t>
            </a:r>
            <a:endParaRPr lang="cs-CZ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6118"/>
          </a:xfrm>
        </p:spPr>
        <p:txBody>
          <a:bodyPr>
            <a:normAutofit lnSpcReduction="10000"/>
          </a:bodyPr>
          <a:lstStyle/>
          <a:p>
            <a:pPr marL="457200" lvl="0" indent="-457200" algn="just">
              <a:buFont typeface="+mj-lt"/>
              <a:buAutoNum type="arabicPeriod"/>
            </a:pPr>
            <a:r>
              <a:rPr lang="cs-CZ" sz="2600" dirty="0"/>
              <a:t>Zahájení setkání - kontrola usnášeníschopnosti, pověření zapisovatele a ověřovatelů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cs-CZ" sz="2600" dirty="0"/>
              <a:t>Volba revizora KS MAS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cs-CZ" sz="2600" dirty="0"/>
              <a:t>Informace o činnosti a výsledku hospodaření KS MAS PK v roce 2017 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cs-CZ" sz="2600" dirty="0"/>
              <a:t>Schválení účetní závěrky, Výroční zprávy a Zprávy revizora za rok 2017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cs-CZ" sz="2600" dirty="0"/>
              <a:t>Informace z Výboru NS MAS, pracovních skupin NS MAS, POV PK, TPZPK, ETIK, ITI, NSK, apod.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cs-CZ" sz="2600" dirty="0"/>
              <a:t>Výměna informací MAS v Pardubickém kraji – realizované a plánované výzvy CLLD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cs-CZ" sz="2600" dirty="0"/>
              <a:t>Různé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cs-CZ" sz="2600" dirty="0" smtClean="0"/>
              <a:t>Závěr</a:t>
            </a:r>
            <a:endParaRPr lang="cs-CZ" sz="2600" dirty="0"/>
          </a:p>
          <a:p>
            <a:endParaRPr lang="cs-CZ" sz="3200" dirty="0" smtClean="0"/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04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2 - Volba revizora KS MAS</a:t>
            </a:r>
            <a:endParaRPr lang="cs-CZ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4338" y="1651378"/>
            <a:ext cx="11472862" cy="5206622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cs-CZ" sz="2000" b="1" dirty="0" smtClean="0"/>
              <a:t>Návrh jednacího a volebního řádu:</a:t>
            </a:r>
            <a:endParaRPr lang="cs-CZ" sz="100" b="1" dirty="0"/>
          </a:p>
          <a:p>
            <a:pPr marL="342900" lvl="0" indent="-342900">
              <a:buFont typeface="+mj-lt"/>
              <a:buAutoNum type="arabicPeriod"/>
            </a:pPr>
            <a:r>
              <a:rPr lang="cs-CZ" sz="1600" dirty="0"/>
              <a:t>K právoplatnému jednání je nezbytné, aby se zúčastnila nadpoloviční většina zástupců MAS se sídlem v Pardubickém kraji (7 MAS).</a:t>
            </a:r>
          </a:p>
          <a:p>
            <a:pPr marL="342900" lvl="0" indent="-342900">
              <a:buFont typeface="+mj-lt"/>
              <a:buAutoNum type="arabicPeriod"/>
            </a:pPr>
            <a:r>
              <a:rPr lang="cs-CZ" sz="1600" dirty="0"/>
              <a:t>MAS na jednání zastupuje statutární zástupce nebo jiný zástupce MAS pověřený plnou mocí k navrhování a hlasování na volebním jednání, podepsanou statutárním zástupcem MAS (podpis nemusí být ověřen).</a:t>
            </a:r>
          </a:p>
          <a:p>
            <a:pPr marL="342900" lvl="0" indent="-342900">
              <a:buFont typeface="+mj-lt"/>
              <a:buAutoNum type="arabicPeriod"/>
            </a:pPr>
            <a:r>
              <a:rPr lang="cs-CZ" sz="1600" dirty="0"/>
              <a:t>Předsedající zahájí volební jednání a pověří zapisovatele.</a:t>
            </a:r>
          </a:p>
          <a:p>
            <a:pPr marL="342900" lvl="0" indent="-342900">
              <a:buFont typeface="+mj-lt"/>
              <a:buAutoNum type="arabicPeriod"/>
            </a:pPr>
            <a:r>
              <a:rPr lang="cs-CZ" sz="1600" dirty="0"/>
              <a:t>Volbu ohlašuje předsedající, pokud není zároveň kandidátem (v takovém případě ohlásí volbu zapisovatel). </a:t>
            </a:r>
          </a:p>
          <a:p>
            <a:pPr marL="342900" lvl="0" indent="-342900">
              <a:buFont typeface="+mj-lt"/>
              <a:buAutoNum type="arabicPeriod"/>
            </a:pPr>
            <a:r>
              <a:rPr lang="cs-CZ" sz="1600" dirty="0"/>
              <a:t>Volby řídí tříčlenná volební komise. Členem volební komise nesmí být kandidát. </a:t>
            </a:r>
          </a:p>
          <a:p>
            <a:pPr marL="342900" lvl="0" indent="-342900">
              <a:buFont typeface="+mj-lt"/>
              <a:buAutoNum type="arabicPeriod"/>
            </a:pPr>
            <a:r>
              <a:rPr lang="cs-CZ" sz="1600" dirty="0"/>
              <a:t>Hlasuje se aklamací nebo tajnou volbou. O způsobu volby rozhodnou členové Krajského sdružení hlasováním.</a:t>
            </a:r>
          </a:p>
          <a:p>
            <a:pPr marL="342900" lvl="0" indent="-342900">
              <a:buFont typeface="+mj-lt"/>
              <a:buAutoNum type="arabicPeriod"/>
            </a:pPr>
            <a:r>
              <a:rPr lang="cs-CZ" sz="1600" dirty="0"/>
              <a:t>K platnosti usnesení a volby je třeba, aby pro ně hlasovala nadpoloviční většina přítomných a k hlasování oprávněných členů. </a:t>
            </a:r>
          </a:p>
          <a:p>
            <a:pPr marL="800100" lvl="1" indent="-342900">
              <a:buFont typeface="+mj-lt"/>
              <a:buAutoNum type="alphaLcParenR"/>
            </a:pPr>
            <a:r>
              <a:rPr lang="x-none" sz="1600"/>
              <a:t>V případě, že žádný kandidát neobdrží nadpoloviční většinu hlasů u první volby, proběhne druhé kolo volby, přičemž do druhého kola postupují kandidáti se dvěma nejvyššími počty hlasů z prvního kola volby. Druhé kolo volby je možné opakovat do doby zvolení člena voleného orgánu.</a:t>
            </a:r>
            <a:endParaRPr lang="cs-CZ" sz="1600" dirty="0"/>
          </a:p>
          <a:p>
            <a:pPr marL="800100" lvl="1" indent="-342900">
              <a:buFont typeface="+mj-lt"/>
              <a:buAutoNum type="alphaLcParenR"/>
            </a:pPr>
            <a:r>
              <a:rPr lang="x-none" sz="1600"/>
              <a:t>Při rovnosti nejvyššího počtu hlasů u volby proběhne druhé kolo volby, přičemž do druhého kola postupují kandidáti se stejným nejvyšším počtem hlasů z prvního kola volby. Druhé kolo volby je možné opakovat do doby zvolení člena voleného orgánu.</a:t>
            </a:r>
            <a:endParaRPr lang="cs-CZ" sz="1600" dirty="0"/>
          </a:p>
          <a:p>
            <a:pPr marL="342900" lvl="0" indent="-342900">
              <a:buFont typeface="+mj-lt"/>
              <a:buAutoNum type="arabicPeriod"/>
            </a:pPr>
            <a:r>
              <a:rPr lang="cs-CZ" sz="1600" dirty="0"/>
              <a:t>Při hlasování je výsledek ohlášen ihned po jeho skončení.</a:t>
            </a:r>
          </a:p>
          <a:p>
            <a:pPr marL="342900" lvl="0" indent="-342900">
              <a:buFont typeface="+mj-lt"/>
              <a:buAutoNum type="arabicPeriod"/>
            </a:pPr>
            <a:r>
              <a:rPr lang="cs-CZ" sz="1600" dirty="0"/>
              <a:t>Zápis obsahuje prezenční listinu přítomných (včetně hostů), návrhy, postup a výsledky hlasování</a:t>
            </a:r>
            <a:r>
              <a:rPr lang="cs-CZ" sz="1600" dirty="0" smtClean="0"/>
              <a:t>.</a:t>
            </a:r>
            <a:endParaRPr lang="cs-CZ" sz="1600" dirty="0"/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99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2 - Volba revizora KS MAS</a:t>
            </a:r>
            <a:endParaRPr lang="cs-CZ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51378"/>
            <a:ext cx="10515600" cy="501612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lvl="0" indent="0" algn="just">
              <a:buNone/>
            </a:pPr>
            <a:r>
              <a:rPr lang="cs-CZ" sz="2000" b="1" dirty="0" smtClean="0"/>
              <a:t>Návrhy usnesení Valné hromady: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cs-CZ" sz="2000" b="1" dirty="0" smtClean="0"/>
              <a:t>Valná </a:t>
            </a:r>
            <a:r>
              <a:rPr lang="cs-CZ" sz="2000" b="1" dirty="0"/>
              <a:t>hromada KS MAS Pardubického kraje schvaluje předložený návrh jednacího a volebního řádu Valné hromady KS MAS Pardubického kraje</a:t>
            </a:r>
            <a:r>
              <a:rPr lang="cs-CZ" sz="2000" b="1" dirty="0" smtClean="0"/>
              <a:t>.</a:t>
            </a:r>
          </a:p>
          <a:p>
            <a:pPr marL="457200" lvl="0" indent="-457200" algn="just">
              <a:buFont typeface="+mj-lt"/>
              <a:buAutoNum type="arabicPeriod"/>
            </a:pPr>
            <a:endParaRPr lang="cs-CZ" sz="100" dirty="0"/>
          </a:p>
          <a:p>
            <a:pPr marL="457200" indent="-457200" algn="just">
              <a:buFont typeface="+mj-lt"/>
              <a:buAutoNum type="arabicPeriod"/>
            </a:pPr>
            <a:r>
              <a:rPr lang="cs-CZ" sz="2000" b="1" dirty="0"/>
              <a:t> </a:t>
            </a:r>
            <a:r>
              <a:rPr lang="cs-CZ" sz="2000" b="1" dirty="0" smtClean="0"/>
              <a:t>Valná </a:t>
            </a:r>
            <a:r>
              <a:rPr lang="cs-CZ" sz="2000" b="1" dirty="0"/>
              <a:t>hromada KS MAS Pardubického kraje schvaluje členy volební komise ve složení …………………. z MAS ……………………., …………………. z MAS ……………………., …………………. z MAS </a:t>
            </a:r>
            <a:r>
              <a:rPr lang="cs-CZ" sz="2000" b="1" dirty="0" smtClean="0"/>
              <a:t>……………………..</a:t>
            </a:r>
            <a:endParaRPr lang="cs-CZ" sz="2000" dirty="0"/>
          </a:p>
          <a:p>
            <a:pPr marL="457200" indent="-457200" algn="just">
              <a:buFont typeface="+mj-lt"/>
              <a:buAutoNum type="arabicPeriod"/>
            </a:pPr>
            <a:endParaRPr lang="cs-CZ" sz="100" dirty="0"/>
          </a:p>
          <a:p>
            <a:pPr marL="457200" lvl="0" indent="-457200" algn="just">
              <a:buFont typeface="+mj-lt"/>
              <a:buAutoNum type="arabicPeriod"/>
            </a:pPr>
            <a:r>
              <a:rPr lang="cs-CZ" sz="2000" b="1" dirty="0"/>
              <a:t>Valná hromada KS MAS Pardubického kraje zvolila revizorem KS MAS Pardubického kraje …………………. z MAS …………………….</a:t>
            </a:r>
            <a:endParaRPr lang="cs-CZ" sz="2000" dirty="0"/>
          </a:p>
          <a:p>
            <a:pPr marL="0" indent="0" algn="just">
              <a:buNone/>
            </a:pPr>
            <a:endParaRPr lang="cs-CZ" sz="2000" i="1" dirty="0" smtClean="0"/>
          </a:p>
          <a:p>
            <a:pPr marL="0" indent="0" algn="just">
              <a:buNone/>
            </a:pPr>
            <a:r>
              <a:rPr lang="cs-CZ" sz="2000" i="1" dirty="0" smtClean="0"/>
              <a:t>Návrh </a:t>
            </a:r>
            <a:r>
              <a:rPr lang="cs-CZ" sz="2000" i="1" dirty="0"/>
              <a:t>výboru KS MAS: Miroslava Šejnohová z MAS Moravskotřebovsko a Jevíčsko o.p.s.</a:t>
            </a:r>
          </a:p>
          <a:p>
            <a:pPr marL="0" indent="0" algn="just">
              <a:buNone/>
            </a:pPr>
            <a:r>
              <a:rPr lang="cs-CZ" sz="2000" i="1" dirty="0"/>
              <a:t>Již dříve byla členkou vícečlenného kontrolního orgánu KS MAS PK. Stále je v kontrolním orgánu NS MAS. Provedla již předběžnou kontrolu účetní závěrky a výroční zprávy KS MAS za rok 2017.</a:t>
            </a:r>
          </a:p>
          <a:p>
            <a:endParaRPr lang="cs-CZ" sz="100" dirty="0"/>
          </a:p>
          <a:p>
            <a:pPr marL="0" indent="0">
              <a:buNone/>
            </a:pPr>
            <a:r>
              <a:rPr lang="cs-CZ" sz="2000" i="1" dirty="0" smtClean="0"/>
              <a:t>Jiné návrhy nepřišly.</a:t>
            </a:r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39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8900"/>
            <a:ext cx="8452955" cy="1325563"/>
          </a:xfrm>
        </p:spPr>
        <p:txBody>
          <a:bodyPr/>
          <a:lstStyle/>
          <a:p>
            <a:r>
              <a:rPr lang="cs-CZ" b="1" dirty="0" smtClean="0"/>
              <a:t>3 - Informace o činnosti a výsledku hospodaření KS MAS v roce 2017</a:t>
            </a:r>
            <a:endParaRPr lang="cs-CZ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51379"/>
            <a:ext cx="10515600" cy="4790364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cs-CZ" sz="4400" b="1" dirty="0"/>
              <a:t>Setkávání MAS Pardubického kraje a spoluorganizace </a:t>
            </a:r>
            <a:r>
              <a:rPr lang="cs-CZ" sz="4400" b="1" dirty="0" smtClean="0"/>
              <a:t>vzdělávacích </a:t>
            </a:r>
            <a:r>
              <a:rPr lang="cs-CZ" sz="4400" b="1" dirty="0"/>
              <a:t>akcí</a:t>
            </a:r>
            <a:r>
              <a:rPr lang="cs-CZ" sz="4400" b="1" dirty="0" smtClean="0"/>
              <a:t>:</a:t>
            </a:r>
          </a:p>
          <a:p>
            <a:pPr marL="0" lvl="0" indent="0">
              <a:buNone/>
            </a:pPr>
            <a:endParaRPr lang="cs-CZ" sz="1600" b="1" dirty="0"/>
          </a:p>
          <a:p>
            <a:pPr marL="450850" indent="-450850" algn="just">
              <a:buFont typeface="+mj-lt"/>
              <a:buAutoNum type="arabicPeriod"/>
            </a:pPr>
            <a:r>
              <a:rPr lang="cs-CZ" sz="3600" b="1" dirty="0" smtClean="0"/>
              <a:t>9.2.2017 </a:t>
            </a:r>
            <a:r>
              <a:rPr lang="cs-CZ" sz="3600" b="1" dirty="0"/>
              <a:t>- Hlinsko </a:t>
            </a:r>
            <a:r>
              <a:rPr lang="cs-CZ" sz="3600" b="1" dirty="0" smtClean="0"/>
              <a:t>– valná hromada KS MAS PK: </a:t>
            </a:r>
            <a:r>
              <a:rPr lang="cs-CZ" sz="3600" dirty="0" smtClean="0"/>
              <a:t>schválení </a:t>
            </a:r>
            <a:r>
              <a:rPr lang="cs-CZ" sz="3600" dirty="0"/>
              <a:t>nových stanov, organizační struktury a členů statutárního a kontrolního orgánu. </a:t>
            </a:r>
          </a:p>
          <a:p>
            <a:pPr marL="450850" indent="-450850" algn="just">
              <a:buFont typeface="+mj-lt"/>
              <a:buAutoNum type="arabicPeriod"/>
            </a:pPr>
            <a:r>
              <a:rPr lang="cs-CZ" sz="3600" b="1" dirty="0" smtClean="0"/>
              <a:t>5.4.2017 </a:t>
            </a:r>
            <a:r>
              <a:rPr lang="cs-CZ" sz="3600" b="1" dirty="0"/>
              <a:t>- Bystré </a:t>
            </a:r>
            <a:r>
              <a:rPr lang="cs-CZ" sz="3600" b="1" dirty="0" smtClean="0"/>
              <a:t>– plénum KS MAS PK: </a:t>
            </a:r>
            <a:r>
              <a:rPr lang="cs-CZ" sz="3600" dirty="0" smtClean="0"/>
              <a:t>řešení rozpočtu </a:t>
            </a:r>
            <a:r>
              <a:rPr lang="cs-CZ" sz="3600" dirty="0"/>
              <a:t>KS MAS PK na rok </a:t>
            </a:r>
            <a:r>
              <a:rPr lang="cs-CZ" sz="3600" dirty="0" smtClean="0"/>
              <a:t>2017.</a:t>
            </a:r>
          </a:p>
          <a:p>
            <a:pPr marL="450850" indent="-450850" algn="just">
              <a:buFont typeface="+mj-lt"/>
              <a:buAutoNum type="arabicPeriod"/>
            </a:pPr>
            <a:r>
              <a:rPr lang="cs-CZ" sz="3600" b="1" dirty="0" smtClean="0"/>
              <a:t>27.4.2017 - Holice – workshop CSV + valná hromada KS MAS PK: </a:t>
            </a:r>
            <a:r>
              <a:rPr lang="cs-CZ" sz="3600" dirty="0" smtClean="0"/>
              <a:t>dopoledne - workshop na téma PRV. Odpoledne valná hromada – schválení rozpočtu a výše členských příspěvků KS MAS na rok 2017. </a:t>
            </a:r>
          </a:p>
          <a:p>
            <a:pPr marL="450850" indent="-450850" algn="just">
              <a:buFont typeface="+mj-lt"/>
              <a:buAutoNum type="arabicPeriod"/>
            </a:pPr>
            <a:r>
              <a:rPr lang="cs-CZ" sz="3600" b="1" dirty="0" smtClean="0"/>
              <a:t>12.6.2017 </a:t>
            </a:r>
            <a:r>
              <a:rPr lang="cs-CZ" sz="3600" b="1" dirty="0"/>
              <a:t>- Pardubice </a:t>
            </a:r>
            <a:r>
              <a:rPr lang="cs-CZ" sz="3600" b="1" dirty="0" smtClean="0"/>
              <a:t>– workshop se zástupci ŘO + plénum KS MAS PK: </a:t>
            </a:r>
            <a:r>
              <a:rPr lang="cs-CZ" sz="3600" dirty="0" smtClean="0"/>
              <a:t>dopoledne - </a:t>
            </a:r>
            <a:r>
              <a:rPr lang="cs-CZ" sz="3600" dirty="0"/>
              <a:t>workshop na téma </a:t>
            </a:r>
            <a:r>
              <a:rPr lang="cs-CZ" sz="3600" dirty="0" smtClean="0"/>
              <a:t>IROP </a:t>
            </a:r>
            <a:r>
              <a:rPr lang="cs-CZ" sz="3600" dirty="0"/>
              <a:t>a </a:t>
            </a:r>
            <a:r>
              <a:rPr lang="cs-CZ" sz="3600" dirty="0" smtClean="0"/>
              <a:t>OPZ. Odpoledne plénum – podpora z POV PK.</a:t>
            </a:r>
          </a:p>
          <a:p>
            <a:pPr marL="450850" indent="-450850" algn="just">
              <a:buFont typeface="+mj-lt"/>
              <a:buAutoNum type="arabicPeriod"/>
            </a:pPr>
            <a:r>
              <a:rPr lang="cs-CZ" sz="3600" b="1" dirty="0" smtClean="0"/>
              <a:t>7.9.2017 </a:t>
            </a:r>
            <a:r>
              <a:rPr lang="cs-CZ" sz="3600" b="1" dirty="0"/>
              <a:t>- Proseč </a:t>
            </a:r>
            <a:r>
              <a:rPr lang="cs-CZ" sz="3600" b="1" dirty="0" smtClean="0"/>
              <a:t>– plénum KS MAS PK: </a:t>
            </a:r>
            <a:r>
              <a:rPr lang="cs-CZ" sz="3600" dirty="0" smtClean="0"/>
              <a:t>příprava podkladů </a:t>
            </a:r>
            <a:r>
              <a:rPr lang="cs-CZ" sz="3600" dirty="0"/>
              <a:t>pro výzvy MAS </a:t>
            </a:r>
            <a:r>
              <a:rPr lang="cs-CZ" sz="3600" dirty="0" smtClean="0"/>
              <a:t>„</a:t>
            </a:r>
            <a:r>
              <a:rPr lang="cs-CZ" sz="3600" dirty="0"/>
              <a:t>Malý LEADER“ </a:t>
            </a:r>
            <a:endParaRPr lang="cs-CZ" sz="3600" dirty="0" smtClean="0"/>
          </a:p>
          <a:p>
            <a:pPr marL="450850" indent="-450850" algn="just">
              <a:buFont typeface="+mj-lt"/>
              <a:buAutoNum type="arabicPeriod"/>
            </a:pPr>
            <a:r>
              <a:rPr lang="cs-CZ" sz="3600" b="1" dirty="0" smtClean="0"/>
              <a:t>2.10.2017 </a:t>
            </a:r>
            <a:r>
              <a:rPr lang="cs-CZ" sz="3600" b="1" dirty="0"/>
              <a:t>- Luže </a:t>
            </a:r>
            <a:r>
              <a:rPr lang="cs-CZ" sz="3600" b="1" dirty="0" smtClean="0"/>
              <a:t>– setkání MAS se zástupci Pardubického kraje: </a:t>
            </a:r>
            <a:r>
              <a:rPr lang="cs-CZ" sz="3600" dirty="0" smtClean="0"/>
              <a:t>upřesnění nových pravidel PK pro „Malý LEADER“.</a:t>
            </a:r>
            <a:endParaRPr lang="cs-CZ" sz="3600" dirty="0"/>
          </a:p>
          <a:p>
            <a:pPr marL="450850" indent="-450850" algn="just">
              <a:buFont typeface="+mj-lt"/>
              <a:buAutoNum type="arabicPeriod"/>
            </a:pPr>
            <a:r>
              <a:rPr lang="cs-CZ" sz="3600" b="1" dirty="0" smtClean="0"/>
              <a:t>30.11. </a:t>
            </a:r>
            <a:r>
              <a:rPr lang="cs-CZ" sz="3600" b="1" dirty="0"/>
              <a:t>-</a:t>
            </a:r>
            <a:r>
              <a:rPr lang="cs-CZ" sz="3600" b="1" dirty="0" smtClean="0"/>
              <a:t> 1.12.2017 </a:t>
            </a:r>
            <a:r>
              <a:rPr lang="cs-CZ" sz="3600" b="1" dirty="0"/>
              <a:t>- Vysoké Mýto </a:t>
            </a:r>
            <a:r>
              <a:rPr lang="cs-CZ" sz="3600" b="1" dirty="0" smtClean="0"/>
              <a:t>– workshop CSV + valná hromada KS MAS PK: </a:t>
            </a:r>
            <a:r>
              <a:rPr lang="cs-CZ" sz="3600" dirty="0" smtClean="0"/>
              <a:t>dvoudenní workshop na téma PRV a IROP, druhý den valná hromada – schválení rozpočtu a výše </a:t>
            </a:r>
            <a:r>
              <a:rPr lang="cs-CZ" sz="3600" dirty="0"/>
              <a:t>členských </a:t>
            </a:r>
            <a:r>
              <a:rPr lang="cs-CZ" sz="3600" dirty="0" smtClean="0"/>
              <a:t>příspěvků </a:t>
            </a:r>
            <a:r>
              <a:rPr lang="cs-CZ" sz="3600" dirty="0"/>
              <a:t>KS MAS </a:t>
            </a:r>
            <a:r>
              <a:rPr lang="cs-CZ" sz="3600" dirty="0" smtClean="0"/>
              <a:t>na </a:t>
            </a:r>
            <a:r>
              <a:rPr lang="cs-CZ" sz="3600" dirty="0"/>
              <a:t>rok 2018. </a:t>
            </a:r>
            <a:endParaRPr lang="cs-CZ" sz="3600" dirty="0" smtClean="0"/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43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8900"/>
            <a:ext cx="8452955" cy="1325563"/>
          </a:xfrm>
        </p:spPr>
        <p:txBody>
          <a:bodyPr/>
          <a:lstStyle/>
          <a:p>
            <a:r>
              <a:rPr lang="cs-CZ" b="1" dirty="0" smtClean="0"/>
              <a:t>3 - Informace o činnosti a výsledku hospodaření KS MAS v roce 2017</a:t>
            </a:r>
            <a:endParaRPr lang="cs-CZ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16624" y="1651379"/>
            <a:ext cx="9137176" cy="4790364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cs-CZ" sz="2600" b="1" dirty="0" smtClean="0"/>
              <a:t>Spolupráce na organizaci konferencí:</a:t>
            </a:r>
          </a:p>
          <a:p>
            <a:pPr marL="0" lvl="0" indent="0" algn="just">
              <a:buNone/>
            </a:pPr>
            <a:endParaRPr lang="cs-CZ" sz="1600" b="1" dirty="0"/>
          </a:p>
          <a:p>
            <a:pPr marL="0" indent="0" algn="just">
              <a:buNone/>
            </a:pPr>
            <a:r>
              <a:rPr lang="cs-CZ" sz="2200" b="1" dirty="0" err="1" smtClean="0"/>
              <a:t>LeaderFEST</a:t>
            </a:r>
            <a:r>
              <a:rPr lang="cs-CZ" sz="2200" b="1" dirty="0" smtClean="0"/>
              <a:t> 2017 v Hlinsku (30.5.-1.6.2017) </a:t>
            </a:r>
            <a:endParaRPr lang="cs-CZ" sz="2200" b="1" dirty="0"/>
          </a:p>
          <a:p>
            <a:pPr marL="0" indent="0" algn="just">
              <a:buNone/>
            </a:pPr>
            <a:r>
              <a:rPr lang="cs-CZ" sz="2200" dirty="0" smtClean="0"/>
              <a:t>Hlavním </a:t>
            </a:r>
            <a:r>
              <a:rPr lang="cs-CZ" sz="2200" dirty="0"/>
              <a:t>pořadatelem konference byla Místní akční skupina Hlinecko, z. s.. </a:t>
            </a:r>
            <a:r>
              <a:rPr lang="cs-CZ" sz="2200" dirty="0" smtClean="0"/>
              <a:t>MAS </a:t>
            </a:r>
            <a:r>
              <a:rPr lang="cs-CZ" sz="2200" dirty="0"/>
              <a:t>Pardubického kraje pomáhaly </a:t>
            </a:r>
            <a:r>
              <a:rPr lang="cs-CZ" sz="2200" dirty="0" smtClean="0"/>
              <a:t>při </a:t>
            </a:r>
            <a:r>
              <a:rPr lang="cs-CZ" sz="2200" dirty="0"/>
              <a:t>zajišťování ochutnávky </a:t>
            </a:r>
            <a:r>
              <a:rPr lang="cs-CZ" sz="2200" dirty="0" smtClean="0"/>
              <a:t>regionálních </a:t>
            </a:r>
            <a:r>
              <a:rPr lang="cs-CZ" sz="2200" dirty="0"/>
              <a:t>produktů. </a:t>
            </a:r>
            <a:endParaRPr lang="cs-CZ" sz="2200" dirty="0" smtClean="0"/>
          </a:p>
          <a:p>
            <a:pPr marL="0" indent="0" algn="just">
              <a:buNone/>
            </a:pPr>
            <a:endParaRPr lang="cs-CZ" sz="2200" dirty="0"/>
          </a:p>
          <a:p>
            <a:pPr marL="0" indent="0">
              <a:buNone/>
            </a:pPr>
            <a:r>
              <a:rPr lang="cs-CZ" sz="2200" b="1" dirty="0" smtClean="0"/>
              <a:t>Národní konference Venkov 2017 v Dříteči (1.-3.11.2017)</a:t>
            </a:r>
          </a:p>
          <a:p>
            <a:pPr marL="0" indent="0">
              <a:buNone/>
            </a:pPr>
            <a:r>
              <a:rPr lang="cs-CZ" sz="2200" dirty="0" smtClean="0"/>
              <a:t>Hlavním pořadatelem byl SPOV </a:t>
            </a:r>
            <a:r>
              <a:rPr lang="cs-CZ" sz="2200" dirty="0"/>
              <a:t>Pardubického kraje. MAS Pardubického kraje </a:t>
            </a:r>
            <a:r>
              <a:rPr lang="cs-CZ" sz="2200" dirty="0" smtClean="0"/>
              <a:t>pomáhaly 4 </a:t>
            </a:r>
            <a:r>
              <a:rPr lang="cs-CZ" sz="2200" dirty="0"/>
              <a:t>exkurze zaměřené na </a:t>
            </a:r>
            <a:r>
              <a:rPr lang="cs-CZ" sz="2200" dirty="0" smtClean="0"/>
              <a:t>představení </a:t>
            </a:r>
            <a:r>
              <a:rPr lang="cs-CZ" sz="2200" dirty="0"/>
              <a:t>zajímavých projektů na svém území </a:t>
            </a:r>
            <a:r>
              <a:rPr lang="cs-CZ" sz="2200" dirty="0" smtClean="0"/>
              <a:t>(příkladů </a:t>
            </a:r>
            <a:r>
              <a:rPr lang="cs-CZ" sz="2200" dirty="0"/>
              <a:t>dobré </a:t>
            </a:r>
            <a:r>
              <a:rPr lang="cs-CZ" sz="2200" dirty="0" smtClean="0"/>
              <a:t>praxe). </a:t>
            </a:r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1" y="2652854"/>
            <a:ext cx="1165747" cy="1165747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14" y="4501097"/>
            <a:ext cx="1165746" cy="105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8900"/>
            <a:ext cx="8452955" cy="1325563"/>
          </a:xfrm>
        </p:spPr>
        <p:txBody>
          <a:bodyPr/>
          <a:lstStyle/>
          <a:p>
            <a:r>
              <a:rPr lang="cs-CZ" b="1" dirty="0" smtClean="0"/>
              <a:t>3 - Informace o činnosti a výsledku hospodaření KS MAS v roce 2017</a:t>
            </a:r>
            <a:endParaRPr lang="cs-CZ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71624"/>
            <a:ext cx="10515600" cy="5286375"/>
          </a:xfrm>
          <a:noFill/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cs-CZ" sz="2600" b="1" dirty="0" smtClean="0"/>
              <a:t>Hospodaření:</a:t>
            </a:r>
          </a:p>
          <a:p>
            <a:pPr marL="0" lvl="0" indent="0" algn="just">
              <a:buNone/>
            </a:pPr>
            <a:endParaRPr lang="cs-CZ" sz="2600" b="1" dirty="0"/>
          </a:p>
          <a:p>
            <a:pPr marL="0" lvl="0" indent="0" algn="just">
              <a:buNone/>
            </a:pPr>
            <a:endParaRPr lang="cs-CZ" sz="2600" b="1" dirty="0" smtClean="0"/>
          </a:p>
          <a:p>
            <a:pPr marL="0" lvl="0" indent="0" algn="just">
              <a:buNone/>
            </a:pPr>
            <a:endParaRPr lang="cs-CZ" sz="2600" b="1" dirty="0"/>
          </a:p>
          <a:p>
            <a:pPr marL="0" lvl="0" indent="0" algn="just">
              <a:buNone/>
            </a:pPr>
            <a:endParaRPr lang="cs-CZ" sz="2600" b="1" dirty="0" smtClean="0"/>
          </a:p>
          <a:p>
            <a:pPr marL="0" lvl="0" indent="0" algn="just">
              <a:buNone/>
            </a:pPr>
            <a:endParaRPr lang="cs-CZ" sz="2600" b="1" dirty="0"/>
          </a:p>
          <a:p>
            <a:pPr marL="0" lvl="0" indent="0" algn="just">
              <a:buNone/>
            </a:pPr>
            <a:endParaRPr lang="cs-CZ" sz="2600" b="1" dirty="0" smtClean="0"/>
          </a:p>
          <a:p>
            <a:pPr marL="0" lvl="0" indent="0" algn="just">
              <a:buNone/>
            </a:pPr>
            <a:endParaRPr lang="cs-CZ" sz="2600" b="1" dirty="0"/>
          </a:p>
          <a:p>
            <a:pPr marL="0" lvl="0" indent="0" algn="just">
              <a:buNone/>
            </a:pPr>
            <a:endParaRPr lang="cs-CZ" sz="1400" b="1" dirty="0" smtClean="0"/>
          </a:p>
          <a:p>
            <a:pPr marL="0" lvl="0" indent="0" algn="just">
              <a:buNone/>
            </a:pPr>
            <a:endParaRPr lang="cs-CZ" sz="2400" b="1" dirty="0"/>
          </a:p>
          <a:p>
            <a:pPr marL="0" lvl="0" indent="0" algn="just">
              <a:buNone/>
            </a:pPr>
            <a:endParaRPr lang="cs-CZ" sz="2600" b="1" dirty="0" smtClean="0"/>
          </a:p>
          <a:p>
            <a:pPr marL="0" lvl="0" indent="0" algn="just">
              <a:buNone/>
            </a:pPr>
            <a:endParaRPr lang="cs-CZ" sz="1600" b="1" dirty="0"/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060853"/>
              </p:ext>
            </p:extLst>
          </p:nvPr>
        </p:nvGraphicFramePr>
        <p:xfrm>
          <a:off x="752474" y="2104725"/>
          <a:ext cx="10687050" cy="4002179"/>
        </p:xfrm>
        <a:graphic>
          <a:graphicData uri="http://schemas.openxmlformats.org/drawingml/2006/table">
            <a:tbl>
              <a:tblPr/>
              <a:tblGrid>
                <a:gridCol w="3457575"/>
                <a:gridCol w="1084306"/>
                <a:gridCol w="287294"/>
                <a:gridCol w="442913"/>
                <a:gridCol w="3771900"/>
                <a:gridCol w="1643062"/>
              </a:tblGrid>
              <a:tr h="224137">
                <a:tc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NÁKLADY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24.305,00 Kč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endParaRPr lang="cs-CZ" sz="18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VÝNOSY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62.777,00 Kč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Cestovní náhrady - Kovářová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8.242,00 </a:t>
                      </a:r>
                      <a:r>
                        <a:rPr lang="cs-CZ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Kč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75242">
                <a:tc vMerge="1"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08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Členské příspěvky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38100" indent="0" algn="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39.000,00 Kč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Příspěvek</a:t>
                      </a:r>
                      <a:r>
                        <a:rPr lang="cs-CZ" sz="18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NS MAS na činnost KS MAS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8575" marR="38100" indent="0" algn="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14.000,00 Kč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7785">
                <a:tc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Cestovní náhrady - Martinů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3.673,00 </a:t>
                      </a:r>
                      <a:r>
                        <a:rPr lang="cs-CZ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55265">
                <a:tc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Cestovní náhrady - Vomáčka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3.330,00 </a:t>
                      </a:r>
                      <a:r>
                        <a:rPr lang="cs-CZ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Organizace workshopu pro NS MAS</a:t>
                      </a:r>
                      <a:r>
                        <a:rPr lang="cs-CZ" sz="18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cs-CZ" sz="1400" i="1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12.6.2017 Pardubice </a:t>
                      </a:r>
                      <a:endParaRPr lang="cs-CZ" sz="1800" i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38100" indent="0" algn="r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9.777,00 Kč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3680">
                <a:tc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Účetní </a:t>
                      </a:r>
                      <a:r>
                        <a:rPr lang="cs-CZ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služby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3.000,00 </a:t>
                      </a:r>
                      <a:r>
                        <a:rPr lang="cs-CZ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4035">
                <a:tc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Právnické služby – Pavel Šejnoha </a:t>
                      </a:r>
                      <a:r>
                        <a:rPr lang="cs-CZ" sz="14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smlouva –</a:t>
                      </a:r>
                      <a:r>
                        <a:rPr lang="cs-CZ" sz="1400" i="1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Malý LEADER</a:t>
                      </a:r>
                      <a:endParaRPr lang="cs-CZ" sz="1400" i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2.250,00 Kč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8187">
                <a:tc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Organizace workshopu pro NS MAS</a:t>
                      </a:r>
                      <a:r>
                        <a:rPr lang="cs-CZ" sz="1800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s-CZ" sz="1400" i="1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12.6.2017 Pardubice (občerstvení + </a:t>
                      </a:r>
                      <a:r>
                        <a:rPr lang="cs-CZ" sz="1400" i="1" kern="140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spotř.mat</a:t>
                      </a:r>
                      <a:r>
                        <a:rPr lang="cs-CZ" sz="1400" i="1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.)</a:t>
                      </a:r>
                      <a:endParaRPr lang="cs-CZ" sz="1400" i="1" kern="14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3.801,00 Kč</a:t>
                      </a:r>
                      <a:endParaRPr lang="cs-CZ" sz="1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9477">
                <a:tc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Bankovní poplatky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8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9,00 Kč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3158">
                <a:tc gridSpan="6"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600" kern="14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4078">
                <a:tc gridSpan="2">
                  <a:txBody>
                    <a:bodyPr/>
                    <a:lstStyle/>
                    <a:p>
                      <a:pPr marL="28575" marR="3810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r>
                        <a:rPr lang="cs-CZ" sz="16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VÝSLEDEK HOSPODAŘENÍ PO ZDANĚNÍ</a:t>
                      </a:r>
                      <a:endParaRPr lang="cs-CZ" sz="16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08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FB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8575" marR="38100" indent="0" algn="l" defTabSz="914400" rtl="0" eaLnBrk="1" fontAlgn="auto" latinLnBrk="0" hangingPunct="1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400" dirty="0" smtClean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+mn-lt"/>
                        </a:rPr>
                        <a:t>+ 38.472,00 </a:t>
                      </a:r>
                      <a:r>
                        <a:rPr lang="cs-CZ" sz="1600" b="1" kern="1400" dirty="0" smtClean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+mn-lt"/>
                        </a:rPr>
                        <a:t>Kč</a:t>
                      </a:r>
                      <a:endParaRPr lang="cs-CZ" sz="1600" kern="14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08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FB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" marR="38100" indent="0" algn="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1400"/>
                        </a:spcAft>
                      </a:pPr>
                      <a:endParaRPr lang="cs-CZ" sz="108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FBB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85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8900"/>
            <a:ext cx="8452955" cy="1325563"/>
          </a:xfrm>
        </p:spPr>
        <p:txBody>
          <a:bodyPr/>
          <a:lstStyle/>
          <a:p>
            <a:r>
              <a:rPr lang="cs-CZ" b="1" dirty="0" smtClean="0"/>
              <a:t>3 - Informace o činnosti a výsledku hospodaření KS MAS v roce 2017</a:t>
            </a:r>
            <a:endParaRPr lang="cs-CZ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14513"/>
            <a:ext cx="10515600" cy="45577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cs-CZ" sz="2000" b="1" dirty="0" smtClean="0"/>
              <a:t>Předložené podklady: </a:t>
            </a:r>
          </a:p>
          <a:p>
            <a:pPr algn="just"/>
            <a:r>
              <a:rPr lang="cs-CZ" sz="2000" b="1" dirty="0" smtClean="0"/>
              <a:t>Plnění rozpočtu KS MAS PK_2017</a:t>
            </a:r>
          </a:p>
          <a:p>
            <a:pPr algn="just"/>
            <a:r>
              <a:rPr lang="cs-CZ" sz="2000" b="1" dirty="0" smtClean="0"/>
              <a:t>Výsledovka - dokladově</a:t>
            </a:r>
          </a:p>
          <a:p>
            <a:pPr algn="just"/>
            <a:r>
              <a:rPr lang="cs-CZ" sz="2000" b="1" dirty="0" smtClean="0"/>
              <a:t>Výsledovka - analyticky</a:t>
            </a:r>
          </a:p>
          <a:p>
            <a:pPr marL="0" lvl="0" indent="0" algn="just">
              <a:buNone/>
            </a:pPr>
            <a:endParaRPr lang="cs-CZ" sz="2000" b="1" dirty="0" smtClean="0"/>
          </a:p>
          <a:p>
            <a:pPr marL="0" lvl="0" indent="0" algn="just">
              <a:buNone/>
            </a:pPr>
            <a:r>
              <a:rPr lang="cs-CZ" sz="2000" b="1" dirty="0" smtClean="0"/>
              <a:t>Návrhy </a:t>
            </a:r>
            <a:r>
              <a:rPr lang="cs-CZ" sz="2000" b="1" dirty="0"/>
              <a:t>usnesení Valné hromady:</a:t>
            </a:r>
          </a:p>
          <a:p>
            <a:pPr marL="457200" indent="-457200" algn="just">
              <a:buFont typeface="+mj-lt"/>
              <a:buAutoNum type="arabicPeriod" startAt="4"/>
            </a:pPr>
            <a:r>
              <a:rPr lang="cs-CZ" sz="2000" b="1" dirty="0" smtClean="0"/>
              <a:t>Valná </a:t>
            </a:r>
            <a:r>
              <a:rPr lang="cs-CZ" sz="2000" b="1" dirty="0"/>
              <a:t>hromada KS MAS Pardubického kraje schvaluje výsledky hospodaření KS MAS Pardubického kraje za rok 2017</a:t>
            </a:r>
            <a:endParaRPr lang="cs-CZ" sz="2000" dirty="0"/>
          </a:p>
          <a:p>
            <a:pPr marL="457200" lvl="0" indent="-457200" algn="just">
              <a:buFont typeface="+mj-lt"/>
              <a:buAutoNum type="arabicPeriod" startAt="4"/>
            </a:pPr>
            <a:endParaRPr lang="cs-CZ" sz="2400" b="1" dirty="0"/>
          </a:p>
          <a:p>
            <a:pPr marL="0" lvl="0" indent="0" algn="just">
              <a:buNone/>
            </a:pPr>
            <a:endParaRPr lang="cs-CZ" sz="2600" b="1" dirty="0" smtClean="0"/>
          </a:p>
          <a:p>
            <a:pPr marL="0" lvl="0" indent="0" algn="just">
              <a:buNone/>
            </a:pPr>
            <a:endParaRPr lang="cs-CZ" sz="1600" b="1" dirty="0"/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38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8900"/>
            <a:ext cx="8452955" cy="1325563"/>
          </a:xfrm>
        </p:spPr>
        <p:txBody>
          <a:bodyPr/>
          <a:lstStyle/>
          <a:p>
            <a:r>
              <a:rPr lang="cs-CZ" b="1" dirty="0" smtClean="0"/>
              <a:t>4 – Schválení účetní závěrky, Výroční zprávy a Zprávy revizora za rok 2017</a:t>
            </a:r>
            <a:endParaRPr lang="cs-CZ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14513"/>
            <a:ext cx="10515600" cy="45577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cs-CZ" sz="2000" b="1" dirty="0" smtClean="0"/>
              <a:t>Předložené podklady: </a:t>
            </a:r>
          </a:p>
          <a:p>
            <a:pPr algn="just"/>
            <a:r>
              <a:rPr lang="cs-CZ" sz="2000" b="1" dirty="0"/>
              <a:t>Výsledovka - dokladově</a:t>
            </a:r>
          </a:p>
          <a:p>
            <a:pPr algn="just"/>
            <a:r>
              <a:rPr lang="cs-CZ" sz="2000" b="1" dirty="0"/>
              <a:t>Výsledovka - analyticky</a:t>
            </a:r>
          </a:p>
          <a:p>
            <a:pPr algn="just"/>
            <a:r>
              <a:rPr lang="cs-CZ" sz="2000" b="1" dirty="0" smtClean="0"/>
              <a:t>Výkaz zisku a ztrát</a:t>
            </a:r>
          </a:p>
          <a:p>
            <a:pPr algn="just"/>
            <a:r>
              <a:rPr lang="cs-CZ" sz="2000" b="1" dirty="0" smtClean="0"/>
              <a:t>Rozvaha</a:t>
            </a:r>
          </a:p>
          <a:p>
            <a:pPr algn="just"/>
            <a:r>
              <a:rPr lang="cs-CZ" sz="2000" b="1" dirty="0" smtClean="0"/>
              <a:t>Příloha k účetní závěrce</a:t>
            </a:r>
          </a:p>
          <a:p>
            <a:pPr marL="0" lvl="0" indent="0" algn="just">
              <a:buNone/>
            </a:pPr>
            <a:endParaRPr lang="cs-CZ" sz="2000" b="1" dirty="0" smtClean="0"/>
          </a:p>
          <a:p>
            <a:pPr marL="0" lvl="0" indent="0" algn="just">
              <a:buNone/>
            </a:pPr>
            <a:r>
              <a:rPr lang="cs-CZ" sz="2000" b="1" dirty="0" smtClean="0"/>
              <a:t>Návrhy </a:t>
            </a:r>
            <a:r>
              <a:rPr lang="cs-CZ" sz="2000" b="1" dirty="0"/>
              <a:t>usnesení Valné hromady:</a:t>
            </a:r>
          </a:p>
          <a:p>
            <a:pPr marL="457200" indent="-457200" algn="just">
              <a:buFont typeface="+mj-lt"/>
              <a:buAutoNum type="arabicPeriod" startAt="5"/>
            </a:pPr>
            <a:r>
              <a:rPr lang="cs-CZ" sz="2000" b="1" dirty="0" smtClean="0"/>
              <a:t>Valná </a:t>
            </a:r>
            <a:r>
              <a:rPr lang="cs-CZ" sz="2000" b="1" dirty="0"/>
              <a:t>hromada KS MAS Pardubického kraje schvaluje účetní závěrku KS MAS Pardubického kraje za rok 2017.</a:t>
            </a:r>
            <a:endParaRPr lang="cs-CZ" sz="2000" dirty="0"/>
          </a:p>
          <a:p>
            <a:pPr marL="457200" lvl="0" indent="-457200" algn="just">
              <a:buFont typeface="+mj-lt"/>
              <a:buAutoNum type="arabicPeriod" startAt="5"/>
            </a:pPr>
            <a:endParaRPr lang="cs-CZ" sz="2400" b="1" dirty="0"/>
          </a:p>
          <a:p>
            <a:pPr marL="0" lvl="0" indent="0" algn="just">
              <a:buNone/>
            </a:pPr>
            <a:endParaRPr lang="cs-CZ" sz="2600" b="1" dirty="0" smtClean="0"/>
          </a:p>
          <a:p>
            <a:pPr marL="0" lvl="0" indent="0" algn="just">
              <a:buNone/>
            </a:pPr>
            <a:endParaRPr lang="cs-CZ" sz="1600" b="1" dirty="0"/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28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8900"/>
            <a:ext cx="8452955" cy="1325563"/>
          </a:xfrm>
        </p:spPr>
        <p:txBody>
          <a:bodyPr/>
          <a:lstStyle/>
          <a:p>
            <a:r>
              <a:rPr lang="cs-CZ" b="1" dirty="0"/>
              <a:t>4</a:t>
            </a:r>
            <a:r>
              <a:rPr lang="cs-CZ" b="1" dirty="0" smtClean="0"/>
              <a:t> – Schválení účetní závěrky, Výroční zprávy a Zprávy revizora za rok 2017</a:t>
            </a:r>
            <a:endParaRPr lang="cs-CZ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14513"/>
            <a:ext cx="10515600" cy="45577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cs-CZ" sz="2000" b="1" dirty="0" smtClean="0"/>
              <a:t>Předložené podklady: </a:t>
            </a:r>
          </a:p>
          <a:p>
            <a:pPr algn="just"/>
            <a:r>
              <a:rPr lang="cs-CZ" sz="2000" b="1" dirty="0" smtClean="0"/>
              <a:t>Výroční zpráva</a:t>
            </a:r>
          </a:p>
          <a:p>
            <a:pPr marL="0" lvl="0" indent="0" algn="just">
              <a:buNone/>
            </a:pPr>
            <a:endParaRPr lang="cs-CZ" sz="2000" b="1" dirty="0" smtClean="0"/>
          </a:p>
          <a:p>
            <a:pPr marL="0" lvl="0" indent="0" algn="just">
              <a:buNone/>
            </a:pPr>
            <a:r>
              <a:rPr lang="cs-CZ" sz="2000" b="1" dirty="0" smtClean="0"/>
              <a:t>Návrhy </a:t>
            </a:r>
            <a:r>
              <a:rPr lang="cs-CZ" sz="2000" b="1" dirty="0"/>
              <a:t>usnesení Valné hromady:</a:t>
            </a:r>
          </a:p>
          <a:p>
            <a:pPr marL="457200" indent="-457200" algn="just">
              <a:buFont typeface="+mj-lt"/>
              <a:buAutoNum type="arabicPeriod" startAt="6"/>
            </a:pPr>
            <a:r>
              <a:rPr lang="cs-CZ" sz="2000" b="1" dirty="0" smtClean="0"/>
              <a:t>Valná </a:t>
            </a:r>
            <a:r>
              <a:rPr lang="cs-CZ" sz="2000" b="1" dirty="0"/>
              <a:t>hromada KS MAS Pardubického kraje schvaluje Výroční zprávu o činnosti KS MAS Pardubického kraje za rok </a:t>
            </a:r>
            <a:r>
              <a:rPr lang="cs-CZ" sz="2000" b="1" dirty="0" smtClean="0"/>
              <a:t>2017.</a:t>
            </a:r>
          </a:p>
          <a:p>
            <a:pPr marL="457200" indent="-457200" algn="just">
              <a:buFont typeface="+mj-lt"/>
              <a:buAutoNum type="arabicPeriod" startAt="6"/>
            </a:pPr>
            <a:endParaRPr lang="cs-CZ" sz="100" dirty="0"/>
          </a:p>
          <a:p>
            <a:pPr marL="457200" indent="-457200" algn="just">
              <a:buFont typeface="+mj-lt"/>
              <a:buAutoNum type="arabicPeriod" startAt="6"/>
            </a:pPr>
            <a:r>
              <a:rPr lang="cs-CZ" sz="2000" b="1" dirty="0" smtClean="0"/>
              <a:t>Valná </a:t>
            </a:r>
            <a:r>
              <a:rPr lang="cs-CZ" sz="2000" b="1" dirty="0"/>
              <a:t>hromada KS MAS Pardubického kraje schvaluje Zprávu revizora KS MAS Pardubického kraje za rok 2017 k ročním hospodářským výsledkům.</a:t>
            </a:r>
            <a:endParaRPr lang="cs-CZ" sz="2000" dirty="0"/>
          </a:p>
          <a:p>
            <a:pPr marL="457200" lvl="0" indent="-457200" algn="just">
              <a:buFont typeface="+mj-lt"/>
              <a:buAutoNum type="arabicPeriod" startAt="6"/>
            </a:pPr>
            <a:endParaRPr lang="cs-CZ" sz="2400" b="1" dirty="0"/>
          </a:p>
          <a:p>
            <a:pPr marL="0" lvl="0" indent="0" algn="just">
              <a:buNone/>
            </a:pPr>
            <a:endParaRPr lang="cs-CZ" sz="2600" b="1" dirty="0" smtClean="0"/>
          </a:p>
          <a:p>
            <a:pPr marL="0" lvl="0" indent="0" algn="just">
              <a:buNone/>
            </a:pPr>
            <a:endParaRPr lang="cs-CZ" sz="1600" b="1" dirty="0"/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7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8900"/>
            <a:ext cx="8452955" cy="1325563"/>
          </a:xfrm>
        </p:spPr>
        <p:txBody>
          <a:bodyPr>
            <a:normAutofit fontScale="90000"/>
          </a:bodyPr>
          <a:lstStyle/>
          <a:p>
            <a:pPr lvl="0"/>
            <a:r>
              <a:rPr lang="cs-CZ" b="1" dirty="0" smtClean="0"/>
              <a:t>5 – </a:t>
            </a:r>
            <a:r>
              <a:rPr lang="cs-CZ" sz="3600" b="1" dirty="0"/>
              <a:t>Informace z Výboru NS MAS, pracovních skupin NS MAS, POV PK, TPZPK, ETIK, ITI, NSK, apod</a:t>
            </a:r>
            <a:r>
              <a:rPr lang="cs-CZ" sz="3600" b="1" dirty="0" smtClean="0"/>
              <a:t>.</a:t>
            </a:r>
            <a:endParaRPr lang="cs-CZ" sz="4900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14513"/>
            <a:ext cx="10515600" cy="45577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lvl="0" indent="0" algn="just">
              <a:buNone/>
            </a:pPr>
            <a:endParaRPr lang="cs-CZ" sz="2600" b="1" dirty="0" smtClean="0"/>
          </a:p>
          <a:p>
            <a:pPr marL="0" lvl="0" indent="0" algn="just">
              <a:buNone/>
            </a:pPr>
            <a:endParaRPr lang="cs-CZ" sz="1600" b="1" dirty="0"/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195507"/>
              </p:ext>
            </p:extLst>
          </p:nvPr>
        </p:nvGraphicFramePr>
        <p:xfrm>
          <a:off x="409572" y="1625608"/>
          <a:ext cx="11372854" cy="4539447"/>
        </p:xfrm>
        <a:graphic>
          <a:graphicData uri="http://schemas.openxmlformats.org/drawingml/2006/table">
            <a:tbl>
              <a:tblPr/>
              <a:tblGrid>
                <a:gridCol w="3529015"/>
                <a:gridCol w="3900488"/>
                <a:gridCol w="3943351"/>
              </a:tblGrid>
              <a:tr h="343267"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Organizace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 smtClean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Člen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ctr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 smtClean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Náhradník</a:t>
                      </a:r>
                      <a:endParaRPr lang="cs-CZ" sz="1900" b="1" kern="1400" dirty="0">
                        <a:ln>
                          <a:noFill/>
                        </a:ln>
                        <a:solidFill>
                          <a:srgbClr val="66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11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9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Výbor NS MAS </a:t>
                      </a:r>
                      <a:r>
                        <a:rPr lang="pt-BR" sz="1900" b="1" kern="1400" dirty="0" smtClean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ČR</a:t>
                      </a:r>
                      <a:endParaRPr lang="pt-BR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Ing. Michaela 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Kovářová (MAS Holicko)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Petra Martinů, </a:t>
                      </a:r>
                      <a:r>
                        <a:rPr lang="cs-CZ" sz="1900" i="1" kern="14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</a:t>
                      </a:r>
                      <a:r>
                        <a:rPr lang="cs-CZ" sz="19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(MAS Poličsko)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5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Kontrolní komise NS MAS ČR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Miroslava 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Šejnohová  (MAS MTJ)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5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PS LEADER NS MAS </a:t>
                      </a:r>
                      <a:r>
                        <a:rPr lang="cs-CZ" sz="1900" b="1" kern="1400" dirty="0" smtClean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ČR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DD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Ing. Ivana 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Vanická (MAS </a:t>
                      </a:r>
                      <a:r>
                        <a:rPr lang="cs-CZ" sz="1900" kern="14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Orlicko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DD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Bc. Martin Písař (MAS ŽHR</a:t>
                      </a:r>
                      <a:r>
                        <a:rPr lang="cs-CZ" sz="1900" i="1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DD"/>
                    </a:solidFill>
                  </a:tcPr>
                </a:tc>
              </a:tr>
              <a:tr h="2505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pt-BR" sz="19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PS Vzdělávání NS MAS ČR</a:t>
                      </a:r>
                      <a:endParaRPr lang="pt-BR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Mgr. Eva 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Feyfarová(MAS </a:t>
                      </a:r>
                      <a:r>
                        <a:rPr lang="cs-CZ" sz="1900" kern="14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SKCh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5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PS Mezinárodní spolupráce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Ing. Jana 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Košťálová (MAS Chrudimsko)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5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Výběrová komise POV PK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Miroslava 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Šejnohová (MAS MTJ)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05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TPZPK - Správní </a:t>
                      </a:r>
                      <a:r>
                        <a:rPr lang="cs-CZ" sz="1900" b="1" kern="1400" dirty="0" smtClean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rada /Dozorčí rada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Petra Martinů, </a:t>
                      </a:r>
                      <a:r>
                        <a:rPr lang="cs-CZ" sz="1900" kern="140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(MAS Poličsko)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Ing. Petr Vomáčka (MAS Litomyšlsko)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5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 smtClean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ETIK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Ing. Petr 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Vomáčka (MAS Litomyšlsko)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Ing. Michaela Kovářová (MAS Holicko)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5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Řídící výbor </a:t>
                      </a:r>
                      <a:r>
                        <a:rPr lang="cs-CZ" sz="1900" b="1" kern="1400" dirty="0" smtClean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ITI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Ing. Michaela 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Kovářová (MAS Holicko)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Jozef</a:t>
                      </a:r>
                      <a:r>
                        <a:rPr lang="cs-CZ" sz="1900" i="1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cs-CZ" sz="1900" i="1" kern="140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Petrenec</a:t>
                      </a:r>
                      <a:r>
                        <a:rPr lang="cs-CZ" sz="1900" i="1" kern="140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(MAS RKH)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0504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b="1" kern="1400" dirty="0">
                          <a:ln>
                            <a:noFill/>
                          </a:ln>
                          <a:solidFill>
                            <a:srgbClr val="660000"/>
                          </a:solidFill>
                          <a:effectLst/>
                          <a:latin typeface="Calibri"/>
                        </a:rPr>
                        <a:t>NSK, RSK 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kern="14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Ing. Michaela </a:t>
                      </a:r>
                      <a:r>
                        <a:rPr lang="cs-CZ" sz="1900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Kovářová (MAS Holicko)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119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cs-CZ" sz="19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Petra Martinů, </a:t>
                      </a:r>
                      <a:r>
                        <a:rPr lang="cs-CZ" sz="1900" i="1" kern="140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DiS</a:t>
                      </a:r>
                      <a:r>
                        <a:rPr lang="cs-CZ" sz="1900" i="1" kern="14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(MAS Poličsko)</a:t>
                      </a:r>
                      <a:endParaRPr lang="cs-CZ" sz="19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063" marR="34063" marT="34063" marB="34063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AF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Control 1"/>
          <p:cNvSpPr>
            <a:spLocks noChangeArrowheads="1" noChangeShapeType="1"/>
          </p:cNvSpPr>
          <p:nvPr/>
        </p:nvSpPr>
        <p:spPr bwMode="auto">
          <a:xfrm>
            <a:off x="-306388" y="7397750"/>
            <a:ext cx="6635751" cy="4325938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24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8900"/>
            <a:ext cx="8452955" cy="1325563"/>
          </a:xfrm>
        </p:spPr>
        <p:txBody>
          <a:bodyPr>
            <a:normAutofit fontScale="90000"/>
          </a:bodyPr>
          <a:lstStyle/>
          <a:p>
            <a:pPr lvl="0"/>
            <a:r>
              <a:rPr lang="cs-CZ" b="1" dirty="0" smtClean="0"/>
              <a:t>6 – </a:t>
            </a:r>
            <a:r>
              <a:rPr lang="cs-CZ" sz="4000" b="1" dirty="0"/>
              <a:t>Výměna informací MAS v Pardubickém kraji – realizované a plánované výzvy CLLD</a:t>
            </a:r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Zástupný symbol pro obsah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3602629"/>
              </p:ext>
            </p:extLst>
          </p:nvPr>
        </p:nvGraphicFramePr>
        <p:xfrm>
          <a:off x="258598" y="1529425"/>
          <a:ext cx="5527840" cy="2528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ovéPole 10"/>
          <p:cNvSpPr txBox="1"/>
          <p:nvPr/>
        </p:nvSpPr>
        <p:spPr>
          <a:xfrm>
            <a:off x="1064952" y="2088395"/>
            <a:ext cx="2620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m</a:t>
            </a:r>
            <a:r>
              <a:rPr lang="cs-CZ" sz="1600" b="1" dirty="0" smtClean="0"/>
              <a:t>il Kč  </a:t>
            </a:r>
            <a:r>
              <a:rPr lang="cs-CZ" sz="1600" b="1" dirty="0" smtClean="0">
                <a:solidFill>
                  <a:srgbClr val="FF0000"/>
                </a:solidFill>
              </a:rPr>
              <a:t>(15,57%)</a:t>
            </a:r>
            <a:endParaRPr lang="cs-CZ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Zástupný symbol pro obsah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4055062"/>
              </p:ext>
            </p:extLst>
          </p:nvPr>
        </p:nvGraphicFramePr>
        <p:xfrm>
          <a:off x="6096000" y="1512617"/>
          <a:ext cx="5876925" cy="2559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ovéPole 12"/>
          <p:cNvSpPr txBox="1"/>
          <p:nvPr/>
        </p:nvSpPr>
        <p:spPr>
          <a:xfrm>
            <a:off x="6860755" y="2088395"/>
            <a:ext cx="2620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m</a:t>
            </a:r>
            <a:r>
              <a:rPr lang="cs-CZ" sz="1600" b="1" dirty="0" smtClean="0"/>
              <a:t>il Kč  </a:t>
            </a:r>
            <a:r>
              <a:rPr lang="cs-CZ" sz="1600" b="1" dirty="0" smtClean="0">
                <a:solidFill>
                  <a:srgbClr val="FF0000"/>
                </a:solidFill>
              </a:rPr>
              <a:t>(15,18%)</a:t>
            </a:r>
            <a:endParaRPr lang="cs-CZ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5" name="Zástupný symbol pro obsah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870806"/>
              </p:ext>
            </p:extLst>
          </p:nvPr>
        </p:nvGraphicFramePr>
        <p:xfrm>
          <a:off x="260927" y="4139275"/>
          <a:ext cx="5525512" cy="252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ovéPole 15"/>
          <p:cNvSpPr txBox="1"/>
          <p:nvPr/>
        </p:nvSpPr>
        <p:spPr>
          <a:xfrm>
            <a:off x="1531251" y="4717285"/>
            <a:ext cx="2620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m</a:t>
            </a:r>
            <a:r>
              <a:rPr lang="cs-CZ" sz="1600" b="1" dirty="0" smtClean="0"/>
              <a:t>il Kč  </a:t>
            </a:r>
            <a:r>
              <a:rPr lang="cs-CZ" sz="1600" b="1" smtClean="0">
                <a:solidFill>
                  <a:srgbClr val="FF0000"/>
                </a:solidFill>
              </a:rPr>
              <a:t>(39,46%)</a:t>
            </a:r>
            <a:endParaRPr lang="cs-CZ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7" name="Zástupný symbol pro obsah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8630507"/>
              </p:ext>
            </p:extLst>
          </p:nvPr>
        </p:nvGraphicFramePr>
        <p:xfrm>
          <a:off x="6095999" y="4157663"/>
          <a:ext cx="5876926" cy="2509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TextovéPole 17"/>
          <p:cNvSpPr txBox="1"/>
          <p:nvPr/>
        </p:nvSpPr>
        <p:spPr>
          <a:xfrm>
            <a:off x="6746985" y="4684340"/>
            <a:ext cx="2620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m</a:t>
            </a:r>
            <a:r>
              <a:rPr lang="cs-CZ" sz="1600" b="1" dirty="0" smtClean="0"/>
              <a:t>il Kč  </a:t>
            </a:r>
            <a:r>
              <a:rPr lang="cs-CZ" sz="1600" b="1" dirty="0" smtClean="0">
                <a:solidFill>
                  <a:srgbClr val="FF0000"/>
                </a:solidFill>
              </a:rPr>
              <a:t>(2,84%)</a:t>
            </a:r>
            <a:endParaRPr lang="cs-CZ" sz="1600" b="1" dirty="0">
              <a:solidFill>
                <a:srgbClr val="FF0000"/>
              </a:solidFill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6860755" y="5018761"/>
            <a:ext cx="2620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/>
              <a:t>m</a:t>
            </a:r>
            <a:r>
              <a:rPr lang="cs-CZ" sz="1600" b="1" dirty="0" smtClean="0"/>
              <a:t>il Kč  </a:t>
            </a:r>
            <a:r>
              <a:rPr lang="cs-CZ" sz="1600" b="1" dirty="0" smtClean="0">
                <a:solidFill>
                  <a:srgbClr val="FF0000"/>
                </a:solidFill>
              </a:rPr>
              <a:t>(37,77%)</a:t>
            </a:r>
            <a:endParaRPr lang="cs-CZ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52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7 - Různé</a:t>
            </a:r>
            <a:endParaRPr lang="cs-CZ" b="1" dirty="0"/>
          </a:p>
        </p:txBody>
      </p:sp>
      <p:sp>
        <p:nvSpPr>
          <p:cNvPr id="5" name="Obdélník 4"/>
          <p:cNvSpPr/>
          <p:nvPr/>
        </p:nvSpPr>
        <p:spPr>
          <a:xfrm>
            <a:off x="0" y="6477000"/>
            <a:ext cx="12191999" cy="381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logo-KSMAS-pardu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155" y="382308"/>
            <a:ext cx="1989666" cy="9847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83140"/>
            <a:ext cx="10515600" cy="4858603"/>
          </a:xfrm>
        </p:spPr>
        <p:txBody>
          <a:bodyPr>
            <a:normAutofit fontScale="55000" lnSpcReduction="20000"/>
          </a:bodyPr>
          <a:lstStyle/>
          <a:p>
            <a:r>
              <a:rPr lang="cs-CZ" sz="3600" dirty="0"/>
              <a:t>Aktualizace kontaktů v adresáři KS MAS </a:t>
            </a:r>
            <a:r>
              <a:rPr lang="cs-CZ" sz="3600" dirty="0" smtClean="0"/>
              <a:t>PK</a:t>
            </a:r>
          </a:p>
          <a:p>
            <a:endParaRPr lang="cs-CZ" sz="900" dirty="0"/>
          </a:p>
          <a:p>
            <a:r>
              <a:rPr lang="cs-CZ" sz="3600" dirty="0"/>
              <a:t>Veletrh dotačních </a:t>
            </a:r>
            <a:r>
              <a:rPr lang="cs-CZ" sz="3600" dirty="0" smtClean="0"/>
              <a:t>příležitostí -12.4.2018</a:t>
            </a:r>
            <a:r>
              <a:rPr lang="cs-CZ" sz="3600" dirty="0"/>
              <a:t>, </a:t>
            </a:r>
            <a:r>
              <a:rPr lang="cs-CZ" sz="3600" dirty="0" smtClean="0"/>
              <a:t>Pardubice </a:t>
            </a:r>
            <a:r>
              <a:rPr lang="cs-CZ" sz="3600" dirty="0"/>
              <a:t>- nabídka </a:t>
            </a:r>
            <a:r>
              <a:rPr lang="cs-CZ" sz="3600" dirty="0" err="1"/>
              <a:t>Czechinvestu</a:t>
            </a:r>
            <a:r>
              <a:rPr lang="cs-CZ" sz="3600" dirty="0"/>
              <a:t> </a:t>
            </a:r>
            <a:r>
              <a:rPr lang="cs-CZ" sz="3600" dirty="0" smtClean="0"/>
              <a:t>- </a:t>
            </a:r>
            <a:r>
              <a:rPr lang="cs-CZ" sz="3600" dirty="0"/>
              <a:t>možnost prezentovat </a:t>
            </a:r>
            <a:r>
              <a:rPr lang="cs-CZ" sz="3600" dirty="0" smtClean="0"/>
              <a:t>MAS – Petr Vomáčka</a:t>
            </a:r>
          </a:p>
          <a:p>
            <a:endParaRPr lang="cs-CZ" sz="900" dirty="0"/>
          </a:p>
          <a:p>
            <a:r>
              <a:rPr lang="cs-CZ" sz="3600" dirty="0"/>
              <a:t>Školení žadatelů OPZ </a:t>
            </a:r>
            <a:r>
              <a:rPr lang="cs-CZ" sz="3600" dirty="0" smtClean="0"/>
              <a:t>- </a:t>
            </a:r>
            <a:r>
              <a:rPr lang="cs-CZ" sz="3600" dirty="0"/>
              <a:t>sociální podnikání </a:t>
            </a:r>
            <a:r>
              <a:rPr lang="cs-CZ" sz="3600" dirty="0" smtClean="0"/>
              <a:t>- </a:t>
            </a:r>
            <a:r>
              <a:rPr lang="cs-CZ" sz="3600" dirty="0"/>
              <a:t>18.4.2018, Pardubice </a:t>
            </a:r>
            <a:r>
              <a:rPr lang="cs-CZ" sz="3600" dirty="0" smtClean="0"/>
              <a:t>- Petra Martinů</a:t>
            </a:r>
          </a:p>
          <a:p>
            <a:endParaRPr lang="cs-CZ" sz="900" dirty="0"/>
          </a:p>
          <a:p>
            <a:r>
              <a:rPr lang="cs-CZ" sz="3600" dirty="0" smtClean="0"/>
              <a:t>Seminář GDPR pro MAS PK - 5/2018 - školitel: SMO, placený seminář (cca 5.000Kč/seminář)</a:t>
            </a:r>
          </a:p>
          <a:p>
            <a:endParaRPr lang="cs-CZ" sz="900" dirty="0" smtClean="0"/>
          </a:p>
          <a:p>
            <a:r>
              <a:rPr lang="cs-CZ" sz="3600" dirty="0"/>
              <a:t>Výjezdní pracovní seminář do Holandska </a:t>
            </a:r>
            <a:r>
              <a:rPr lang="cs-CZ" sz="3600" dirty="0" smtClean="0"/>
              <a:t>- 15.-19.5.2018 - MAS </a:t>
            </a:r>
            <a:r>
              <a:rPr lang="cs-CZ" sz="3600" dirty="0" err="1"/>
              <a:t>Železnohorský</a:t>
            </a:r>
            <a:r>
              <a:rPr lang="cs-CZ" sz="3600" dirty="0"/>
              <a:t> region</a:t>
            </a:r>
          </a:p>
          <a:p>
            <a:endParaRPr lang="cs-CZ" sz="900" dirty="0"/>
          </a:p>
          <a:p>
            <a:r>
              <a:rPr lang="cs-CZ" sz="3600" dirty="0"/>
              <a:t>Má vlast cestami proměn </a:t>
            </a:r>
            <a:r>
              <a:rPr lang="cs-CZ" sz="3600" dirty="0" smtClean="0"/>
              <a:t>- </a:t>
            </a:r>
            <a:r>
              <a:rPr lang="cs-CZ" sz="3600" dirty="0"/>
              <a:t>19.5.2018, Praha </a:t>
            </a:r>
            <a:r>
              <a:rPr lang="cs-CZ" sz="3600" dirty="0" smtClean="0"/>
              <a:t>- nabídka </a:t>
            </a:r>
            <a:r>
              <a:rPr lang="cs-CZ" sz="3600" dirty="0"/>
              <a:t>Pardubického kraje - možnost prezentace </a:t>
            </a:r>
            <a:r>
              <a:rPr lang="cs-CZ" sz="3600" dirty="0" smtClean="0"/>
              <a:t>MAS</a:t>
            </a:r>
          </a:p>
          <a:p>
            <a:endParaRPr lang="cs-CZ" sz="900" dirty="0"/>
          </a:p>
          <a:p>
            <a:r>
              <a:rPr lang="cs-CZ" sz="3600" dirty="0" err="1" smtClean="0"/>
              <a:t>LeaderFEST</a:t>
            </a:r>
            <a:r>
              <a:rPr lang="cs-CZ" sz="3600" dirty="0" smtClean="0"/>
              <a:t> - 22.-24.5.2018, Rožnov pod Radhoštěm</a:t>
            </a:r>
          </a:p>
          <a:p>
            <a:endParaRPr lang="cs-CZ" sz="1500" dirty="0"/>
          </a:p>
          <a:p>
            <a:r>
              <a:rPr lang="cs-CZ" sz="3600" dirty="0" smtClean="0"/>
              <a:t>„Spojujeme venkov“ - 4.6.2018 - setkání představitelů MAS a mikroregionů s hejtmanem a radními Pardubického kraje - organizátor: SMS</a:t>
            </a:r>
            <a:endParaRPr lang="cs-CZ" sz="3600" dirty="0"/>
          </a:p>
          <a:p>
            <a:endParaRPr lang="cs-CZ" sz="2200" dirty="0"/>
          </a:p>
          <a:p>
            <a:endParaRPr lang="cs-CZ" sz="2200" dirty="0"/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367087"/>
            <a:ext cx="12191999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0" y="1414463"/>
            <a:ext cx="12192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92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1051</Words>
  <Application>Microsoft Office PowerPoint</Application>
  <PresentationFormat>Vlastní</PresentationFormat>
  <Paragraphs>205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Office</vt:lpstr>
      <vt:lpstr>Valná hromada KS MAS Pardubického kraje</vt:lpstr>
      <vt:lpstr>Program Valné hromady</vt:lpstr>
      <vt:lpstr>2 - Volba revizora KS MAS</vt:lpstr>
      <vt:lpstr>2 - Volba revizora KS MAS</vt:lpstr>
      <vt:lpstr>3 - Informace o činnosti a výsledku hospodaření KS MAS v roce 2017</vt:lpstr>
      <vt:lpstr>3 - Informace o činnosti a výsledku hospodaření KS MAS v roce 2017</vt:lpstr>
      <vt:lpstr>3 - Informace o činnosti a výsledku hospodaření KS MAS v roce 2017</vt:lpstr>
      <vt:lpstr>3 - Informace o činnosti a výsledku hospodaření KS MAS v roce 2017</vt:lpstr>
      <vt:lpstr>4 – Schválení účetní závěrky, Výroční zprávy a Zprávy revizora za rok 2017</vt:lpstr>
      <vt:lpstr>4 – Schválení účetní závěrky, Výroční zprávy a Zprávy revizora za rok 2017</vt:lpstr>
      <vt:lpstr>5 – Informace z Výboru NS MAS, pracovních skupin NS MAS, POV PK, TPZPK, ETIK, ITI, NSK, apod.</vt:lpstr>
      <vt:lpstr>6 – Výměna informací MAS v Pardubickém kraji – realizované a plánované výzvy CLLD</vt:lpstr>
      <vt:lpstr>7 - Různé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Informace o MAS na území Pardubického kraje</dc:title>
  <dc:creator>Michaela Kovářová</dc:creator>
  <cp:lastModifiedBy>user</cp:lastModifiedBy>
  <cp:revision>84</cp:revision>
  <dcterms:created xsi:type="dcterms:W3CDTF">2017-04-19T05:58:18Z</dcterms:created>
  <dcterms:modified xsi:type="dcterms:W3CDTF">2018-04-02T13:35:51Z</dcterms:modified>
</cp:coreProperties>
</file>