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6858000" cx="12192000"/>
  <p:notesSz cx="6858000" cy="9144000"/>
  <p:embeddedFontLst>
    <p:embeddedFont>
      <p:font typeface="Play"/>
      <p:regular r:id="rId44"/>
      <p:bold r:id="rId45"/>
    </p:embeddedFont>
    <p:embeddedFont>
      <p:font typeface="Roboto"/>
      <p:regular r:id="rId46"/>
      <p:bold r:id="rId47"/>
      <p:italic r:id="rId48"/>
      <p:boldItalic r:id="rId49"/>
    </p:embeddedFont>
    <p:embeddedFont>
      <p:font typeface="Tahoma"/>
      <p:regular r:id="rId50"/>
      <p:bold r:id="rId51"/>
    </p:embeddedFont>
    <p:embeddedFont>
      <p:font typeface="Quattrocento Sans"/>
      <p:regular r:id="rId52"/>
      <p:bold r:id="rId53"/>
      <p:italic r:id="rId54"/>
      <p:boldItalic r:id="rId55"/>
    </p:embeddedFont>
    <p:embeddedFont>
      <p:font typeface="Rubik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0" roundtripDataSignature="AMtx7mhyEHx0bjzPTpbUK+NtCLG+CEc8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1F88695-B751-4DE5-9E0B-540F917A88C9}">
  <a:tblStyle styleId="{91F88695-B751-4DE5-9E0B-540F917A88C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6106CA41-0F6A-487E-8556-F63FE1AE4374}" styleName="Table_1">
    <a:wholeTbl>
      <a:tcTxStyle b="off" i="off">
        <a:font>
          <a:latin typeface="Grandview Display"/>
          <a:ea typeface="Grandview Display"/>
          <a:cs typeface="Grandview Display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5EEEF"/>
          </a:solidFill>
        </a:fill>
      </a:tcStyle>
    </a:wholeTbl>
    <a:band1H>
      <a:tcTxStyle/>
      <a:tcStyle>
        <a:fill>
          <a:solidFill>
            <a:srgbClr val="EADCDE"/>
          </a:solidFill>
        </a:fill>
      </a:tcStyle>
    </a:band1H>
    <a:band2H>
      <a:tcTxStyle/>
    </a:band2H>
    <a:band1V>
      <a:tcTxStyle/>
      <a:tcStyle>
        <a:fill>
          <a:solidFill>
            <a:srgbClr val="EADCDE"/>
          </a:solidFill>
        </a:fill>
      </a:tcStyle>
    </a:band1V>
    <a:band2V>
      <a:tcTxStyle/>
    </a:band2V>
    <a:lastCol>
      <a:tcTxStyle b="on" i="off">
        <a:font>
          <a:latin typeface="Grandview Display"/>
          <a:ea typeface="Grandview Display"/>
          <a:cs typeface="Grandview Display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Grandview Display"/>
          <a:ea typeface="Grandview Display"/>
          <a:cs typeface="Grandview Display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Grandview Display"/>
          <a:ea typeface="Grandview Display"/>
          <a:cs typeface="Grandview Display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Grandview Display"/>
          <a:ea typeface="Grandview Display"/>
          <a:cs typeface="Grandview Display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Play-regular.fntdata"/><Relationship Id="rId43" Type="http://schemas.openxmlformats.org/officeDocument/2006/relationships/slide" Target="slides/slide38.xml"/><Relationship Id="rId46" Type="http://schemas.openxmlformats.org/officeDocument/2006/relationships/font" Target="fonts/Roboto-regular.fntdata"/><Relationship Id="rId45" Type="http://schemas.openxmlformats.org/officeDocument/2006/relationships/font" Target="fonts/Pl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Tahoma-bold.fntdata"/><Relationship Id="rId50" Type="http://schemas.openxmlformats.org/officeDocument/2006/relationships/font" Target="fonts/Tahoma-regular.fntdata"/><Relationship Id="rId53" Type="http://schemas.openxmlformats.org/officeDocument/2006/relationships/font" Target="fonts/QuattrocentoSans-bold.fntdata"/><Relationship Id="rId52" Type="http://schemas.openxmlformats.org/officeDocument/2006/relationships/font" Target="fonts/QuattrocentoSans-regular.fntdata"/><Relationship Id="rId11" Type="http://schemas.openxmlformats.org/officeDocument/2006/relationships/slide" Target="slides/slide6.xml"/><Relationship Id="rId55" Type="http://schemas.openxmlformats.org/officeDocument/2006/relationships/font" Target="fonts/QuattrocentoSans-boldItalic.fntdata"/><Relationship Id="rId10" Type="http://schemas.openxmlformats.org/officeDocument/2006/relationships/slide" Target="slides/slide5.xml"/><Relationship Id="rId54" Type="http://schemas.openxmlformats.org/officeDocument/2006/relationships/font" Target="fonts/QuattrocentoSans-italic.fntdata"/><Relationship Id="rId13" Type="http://schemas.openxmlformats.org/officeDocument/2006/relationships/slide" Target="slides/slide8.xml"/><Relationship Id="rId57" Type="http://schemas.openxmlformats.org/officeDocument/2006/relationships/font" Target="fonts/Rubik-bold.fntdata"/><Relationship Id="rId12" Type="http://schemas.openxmlformats.org/officeDocument/2006/relationships/slide" Target="slides/slide7.xml"/><Relationship Id="rId56" Type="http://schemas.openxmlformats.org/officeDocument/2006/relationships/font" Target="fonts/Rubik-regular.fntdata"/><Relationship Id="rId15" Type="http://schemas.openxmlformats.org/officeDocument/2006/relationships/slide" Target="slides/slide10.xml"/><Relationship Id="rId59" Type="http://schemas.openxmlformats.org/officeDocument/2006/relationships/font" Target="fonts/Rubik-boldItalic.fntdata"/><Relationship Id="rId14" Type="http://schemas.openxmlformats.org/officeDocument/2006/relationships/slide" Target="slides/slide9.xml"/><Relationship Id="rId58" Type="http://schemas.openxmlformats.org/officeDocument/2006/relationships/font" Target="fonts/Rubik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21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d88f1c056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2d88f1c056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d88f1c056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2d88f1c056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Znění ?</a:t>
            </a:r>
            <a:endParaRPr/>
          </a:p>
        </p:txBody>
      </p:sp>
      <p:sp>
        <p:nvSpPr>
          <p:cNvPr id="206" name="Google Shape;20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d88f1c056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22d88f1c056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2d88f1c056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/>
          <p:nvPr>
            <p:ph type="ctrTitle"/>
          </p:nvPr>
        </p:nvSpPr>
        <p:spPr>
          <a:xfrm>
            <a:off x="912629" y="1371600"/>
            <a:ext cx="5935540" cy="2696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8"/>
          <p:cNvSpPr txBox="1"/>
          <p:nvPr>
            <p:ph idx="1" type="subTitle"/>
          </p:nvPr>
        </p:nvSpPr>
        <p:spPr>
          <a:xfrm>
            <a:off x="912629" y="4584879"/>
            <a:ext cx="5935540" cy="1287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 cap="none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38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8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7"/>
          <p:cNvSpPr txBox="1"/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7"/>
          <p:cNvSpPr txBox="1"/>
          <p:nvPr>
            <p:ph idx="1" type="body"/>
          </p:nvPr>
        </p:nvSpPr>
        <p:spPr>
          <a:xfrm rot="5400000">
            <a:off x="4551769" y="-784001"/>
            <a:ext cx="3088460" cy="103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8"/>
          <p:cNvSpPr txBox="1"/>
          <p:nvPr>
            <p:ph type="title"/>
          </p:nvPr>
        </p:nvSpPr>
        <p:spPr>
          <a:xfrm rot="5400000">
            <a:off x="7888006" y="2711168"/>
            <a:ext cx="4775865" cy="215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8"/>
          <p:cNvSpPr txBox="1"/>
          <p:nvPr>
            <p:ph idx="1" type="body"/>
          </p:nvPr>
        </p:nvSpPr>
        <p:spPr>
          <a:xfrm rot="5400000">
            <a:off x="2566296" y="-326999"/>
            <a:ext cx="4775866" cy="8232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8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/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9"/>
          <p:cNvSpPr txBox="1"/>
          <p:nvPr>
            <p:ph idx="1" type="body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0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0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/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1"/>
          <p:cNvSpPr txBox="1"/>
          <p:nvPr>
            <p:ph idx="1" type="body"/>
          </p:nvPr>
        </p:nvSpPr>
        <p:spPr>
          <a:xfrm>
            <a:off x="914400" y="2849526"/>
            <a:ext cx="5105400" cy="3210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2" type="body"/>
          </p:nvPr>
        </p:nvSpPr>
        <p:spPr>
          <a:xfrm>
            <a:off x="6172200" y="2849526"/>
            <a:ext cx="5105400" cy="321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1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1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/>
          <p:nvPr>
            <p:ph type="title"/>
          </p:nvPr>
        </p:nvSpPr>
        <p:spPr>
          <a:xfrm>
            <a:off x="912629" y="1709738"/>
            <a:ext cx="9214884" cy="31599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2"/>
          <p:cNvSpPr txBox="1"/>
          <p:nvPr>
            <p:ph idx="1" type="body"/>
          </p:nvPr>
        </p:nvSpPr>
        <p:spPr>
          <a:xfrm>
            <a:off x="912628" y="5018567"/>
            <a:ext cx="7907079" cy="10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74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40"/>
              <a:buFont typeface="Play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66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92"/>
              <a:buFont typeface="Play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92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42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2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2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/>
          <p:nvPr>
            <p:ph type="title"/>
          </p:nvPr>
        </p:nvSpPr>
        <p:spPr>
          <a:xfrm>
            <a:off x="912628" y="1371599"/>
            <a:ext cx="10442760" cy="9397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" type="body"/>
          </p:nvPr>
        </p:nvSpPr>
        <p:spPr>
          <a:xfrm>
            <a:off x="912628" y="2311353"/>
            <a:ext cx="5084947" cy="6953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43"/>
          <p:cNvSpPr txBox="1"/>
          <p:nvPr>
            <p:ph idx="2" type="body"/>
          </p:nvPr>
        </p:nvSpPr>
        <p:spPr>
          <a:xfrm>
            <a:off x="912628" y="3006725"/>
            <a:ext cx="5084947" cy="3182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3" type="body"/>
          </p:nvPr>
        </p:nvSpPr>
        <p:spPr>
          <a:xfrm>
            <a:off x="6172200" y="2311353"/>
            <a:ext cx="5183188" cy="6953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43"/>
          <p:cNvSpPr txBox="1"/>
          <p:nvPr>
            <p:ph idx="4" type="body"/>
          </p:nvPr>
        </p:nvSpPr>
        <p:spPr>
          <a:xfrm>
            <a:off x="6172200" y="3006725"/>
            <a:ext cx="5183188" cy="3182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/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4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4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5"/>
          <p:cNvSpPr txBox="1"/>
          <p:nvPr>
            <p:ph type="title"/>
          </p:nvPr>
        </p:nvSpPr>
        <p:spPr>
          <a:xfrm>
            <a:off x="912628" y="1463038"/>
            <a:ext cx="3859397" cy="1471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3286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36"/>
              <a:buChar char="•"/>
              <a:defRPr sz="2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88"/>
              <a:buFont typeface="Play"/>
              <a:buNone/>
              <a:defRPr sz="2400"/>
            </a:lvl2pPr>
            <a:lvl3pPr indent="-33908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  <a:defRPr sz="2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Play"/>
              <a:buNone/>
              <a:defRPr sz="1800"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45"/>
          <p:cNvSpPr txBox="1"/>
          <p:nvPr>
            <p:ph idx="2" type="body"/>
          </p:nvPr>
        </p:nvSpPr>
        <p:spPr>
          <a:xfrm>
            <a:off x="912628" y="2934586"/>
            <a:ext cx="3859397" cy="293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Play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44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Font typeface="Play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45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5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5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 txBox="1"/>
          <p:nvPr>
            <p:ph type="title"/>
          </p:nvPr>
        </p:nvSpPr>
        <p:spPr>
          <a:xfrm>
            <a:off x="912628" y="1463038"/>
            <a:ext cx="3859397" cy="1471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6"/>
          <p:cNvSpPr txBox="1"/>
          <p:nvPr>
            <p:ph idx="1" type="body"/>
          </p:nvPr>
        </p:nvSpPr>
        <p:spPr>
          <a:xfrm>
            <a:off x="912628" y="2934586"/>
            <a:ext cx="3859397" cy="2934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Play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44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Font typeface="Play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46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/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b="0" i="0" sz="4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7"/>
          <p:cNvSpPr txBox="1"/>
          <p:nvPr>
            <p:ph idx="1" type="body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Play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316992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Play"/>
              <a:buNone/>
              <a:defRPr b="0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305942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12" name="Google Shape;12;p37"/>
          <p:cNvSpPr txBox="1"/>
          <p:nvPr>
            <p:ph idx="10" type="dt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5" name="Google Shape;15;p37"/>
          <p:cNvCxnSpPr/>
          <p:nvPr/>
        </p:nvCxnSpPr>
        <p:spPr>
          <a:xfrm>
            <a:off x="990600" y="1031001"/>
            <a:ext cx="978862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11" Type="http://schemas.openxmlformats.org/officeDocument/2006/relationships/image" Target="../media/image33.jpg"/><Relationship Id="rId10" Type="http://schemas.openxmlformats.org/officeDocument/2006/relationships/image" Target="../media/image2.png"/><Relationship Id="rId12" Type="http://schemas.openxmlformats.org/officeDocument/2006/relationships/image" Target="../media/image1.png"/><Relationship Id="rId9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6.jp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28.jp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6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Relationship Id="rId4" Type="http://schemas.openxmlformats.org/officeDocument/2006/relationships/image" Target="../media/image47.jpg"/><Relationship Id="rId5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tepla@masskch.eu" TargetMode="External"/><Relationship Id="rId4" Type="http://schemas.openxmlformats.org/officeDocument/2006/relationships/image" Target="../media/image24.jpg"/><Relationship Id="rId5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Relationship Id="rId4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Relationship Id="rId4" Type="http://schemas.openxmlformats.org/officeDocument/2006/relationships/image" Target="../media/image4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Relationship Id="rId4" Type="http://schemas.openxmlformats.org/officeDocument/2006/relationships/hyperlink" Target="https://www.mpo.cz/cz/podnikani/dotace-a-podpora-podnikani/optak-2021-2027/aktivity/technologie/technologie-pro-mas-clld-_-vyzva-i---273477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5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5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8.jpg"/><Relationship Id="rId6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45.jpg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44.png"/><Relationship Id="rId8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5372099" y="1007754"/>
            <a:ext cx="6524933" cy="16533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36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VALNÁ HROMADA MAS SKCH, Z.S.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36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LUŽE 13.DUBNA 2023</a:t>
            </a:r>
            <a:endParaRPr/>
          </a:p>
        </p:txBody>
      </p:sp>
      <p:pic>
        <p:nvPicPr>
          <p:cNvPr descr="Obsah obrázku šíp&#10;&#10;Popis byl vytvořen automaticky" id="91" name="Google Shape;91;p1"/>
          <p:cNvPicPr preferRelativeResize="0"/>
          <p:nvPr/>
        </p:nvPicPr>
        <p:blipFill rotWithShape="1">
          <a:blip r:embed="rId3">
            <a:alphaModFix/>
          </a:blip>
          <a:srcRect b="-3" l="10644" r="6482" t="0"/>
          <a:stretch/>
        </p:blipFill>
        <p:spPr>
          <a:xfrm>
            <a:off x="6564924" y="2925594"/>
            <a:ext cx="2158004" cy="2604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"/>
          <p:cNvCxnSpPr/>
          <p:nvPr/>
        </p:nvCxnSpPr>
        <p:spPr>
          <a:xfrm rot="10800000">
            <a:off x="4457700" y="5756461"/>
            <a:ext cx="77343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Obsah obrázku text, cedule&#10;&#10;Popis byl vytvořen automaticky"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450" y="231639"/>
            <a:ext cx="4233459" cy="6394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2d88f1c056_0_32"/>
          <p:cNvSpPr txBox="1"/>
          <p:nvPr>
            <p:ph type="title"/>
          </p:nvPr>
        </p:nvSpPr>
        <p:spPr>
          <a:xfrm>
            <a:off x="3528250" y="525067"/>
            <a:ext cx="64326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Informace z činnosti orgánů MAS </a:t>
            </a:r>
            <a:endParaRPr sz="2800"/>
          </a:p>
        </p:txBody>
      </p:sp>
      <p:sp>
        <p:nvSpPr>
          <p:cNvPr id="176" name="Google Shape;176;g22d88f1c056_0_32"/>
          <p:cNvSpPr txBox="1"/>
          <p:nvPr>
            <p:ph idx="1" type="body"/>
          </p:nvPr>
        </p:nvSpPr>
        <p:spPr>
          <a:xfrm>
            <a:off x="1251400" y="1292600"/>
            <a:ext cx="8310600" cy="3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2142"/>
              <a:buNone/>
            </a:pPr>
            <a:r>
              <a:rPr lang="cs-CZ" sz="7000">
                <a:latin typeface="Calibri"/>
                <a:ea typeface="Calibri"/>
                <a:cs typeface="Calibri"/>
                <a:sym typeface="Calibri"/>
              </a:rPr>
              <a:t>Zpráva o činnosti </a:t>
            </a:r>
            <a:r>
              <a:rPr lang="cs-CZ" sz="6900">
                <a:solidFill>
                  <a:srgbClr val="A75D66"/>
                </a:solidFill>
                <a:latin typeface="Calibri"/>
                <a:ea typeface="Calibri"/>
                <a:cs typeface="Calibri"/>
                <a:sym typeface="Calibri"/>
              </a:rPr>
              <a:t>kontrolního výboru </a:t>
            </a:r>
            <a:endParaRPr sz="6900">
              <a:solidFill>
                <a:srgbClr val="A75D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3043"/>
              <a:buNone/>
            </a:pPr>
            <a:r>
              <a:t/>
            </a:r>
            <a:endParaRPr sz="6900">
              <a:solidFill>
                <a:srgbClr val="A75D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2142"/>
              <a:buNone/>
            </a:pPr>
            <a:r>
              <a:rPr b="1" lang="cs-CZ" sz="700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lang="cs-CZ" sz="7000">
                <a:latin typeface="Calibri"/>
                <a:ea typeface="Calibri"/>
                <a:cs typeface="Calibri"/>
                <a:sym typeface="Calibri"/>
              </a:rPr>
              <a:t>ávrh usnesení:</a:t>
            </a:r>
            <a:r>
              <a:rPr b="1" lang="cs-CZ" sz="7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Valná hromada schvaluje zprávu o činnosti kontrolního výboru</a:t>
            </a:r>
            <a:endParaRPr sz="7000"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750"/>
              <a:buNone/>
            </a:pPr>
            <a:r>
              <a:t/>
            </a:r>
            <a:endParaRPr b="1" sz="4000">
              <a:solidFill>
                <a:srgbClr val="98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 b="1">
              <a:solidFill>
                <a:srgbClr val="98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 b="1">
              <a:solidFill>
                <a:srgbClr val="980000"/>
              </a:solidFill>
            </a:endParaRPr>
          </a:p>
        </p:txBody>
      </p:sp>
      <p:pic>
        <p:nvPicPr>
          <p:cNvPr descr="Obsah obrázku text, červ&#10;&#10;Popis byl vytvořen automaticky" id="177" name="Google Shape;177;g22d88f1c056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2" cy="1203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2d88f1c056_0_32"/>
          <p:cNvSpPr txBox="1"/>
          <p:nvPr/>
        </p:nvSpPr>
        <p:spPr>
          <a:xfrm>
            <a:off x="493768" y="4131533"/>
            <a:ext cx="826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DĚKUJEME 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všem členům </a:t>
            </a:r>
            <a:r>
              <a:rPr lang="cs-CZ" sz="2200">
                <a:solidFill>
                  <a:schemeClr val="dk1"/>
                </a:solidFill>
              </a:rPr>
              <a:t>kontrolního výboru</a:t>
            </a: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za jejich  vstřícný, precizní </a:t>
            </a:r>
            <a:endParaRPr b="0" i="0" sz="22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spolehlivý přístup k výkonu funkce</a:t>
            </a:r>
            <a:endParaRPr sz="2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&#10;&#10;Popis byl vytvořen automaticky" id="179" name="Google Shape;179;g22d88f1c056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673" y="5951900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2d88f1c056_0_32"/>
          <p:cNvSpPr txBox="1"/>
          <p:nvPr/>
        </p:nvSpPr>
        <p:spPr>
          <a:xfrm>
            <a:off x="9544175" y="1735163"/>
            <a:ext cx="191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81" name="Google Shape;181;g22d88f1c056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6449" y="4788775"/>
            <a:ext cx="3520773" cy="198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88f1c056_0_42"/>
          <p:cNvSpPr txBox="1"/>
          <p:nvPr>
            <p:ph type="title"/>
          </p:nvPr>
        </p:nvSpPr>
        <p:spPr>
          <a:xfrm>
            <a:off x="3528250" y="525067"/>
            <a:ext cx="64326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Informace z činnosti orgánů MAS </a:t>
            </a:r>
            <a:endParaRPr sz="2800"/>
          </a:p>
        </p:txBody>
      </p:sp>
      <p:sp>
        <p:nvSpPr>
          <p:cNvPr id="187" name="Google Shape;187;g22d88f1c056_0_42"/>
          <p:cNvSpPr txBox="1"/>
          <p:nvPr>
            <p:ph idx="1" type="body"/>
          </p:nvPr>
        </p:nvSpPr>
        <p:spPr>
          <a:xfrm>
            <a:off x="1251400" y="1292600"/>
            <a:ext cx="8310600" cy="3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3846"/>
              <a:buNone/>
            </a:pPr>
            <a:r>
              <a:rPr lang="cs-CZ" sz="3250">
                <a:latin typeface="Calibri"/>
                <a:ea typeface="Calibri"/>
                <a:cs typeface="Calibri"/>
                <a:sym typeface="Calibri"/>
              </a:rPr>
              <a:t>Zpráva o činnosti </a:t>
            </a:r>
            <a:r>
              <a:rPr lang="cs-CZ" sz="3250">
                <a:solidFill>
                  <a:srgbClr val="A75D66"/>
                </a:solidFill>
                <a:latin typeface="Calibri"/>
                <a:ea typeface="Calibri"/>
                <a:cs typeface="Calibri"/>
                <a:sym typeface="Calibri"/>
              </a:rPr>
              <a:t>výběrové komise</a:t>
            </a:r>
            <a:r>
              <a:rPr lang="cs-CZ" sz="3000">
                <a:solidFill>
                  <a:srgbClr val="A75D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rgbClr val="A75D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5000"/>
              <a:buNone/>
            </a:pPr>
            <a:r>
              <a:t/>
            </a:r>
            <a:endParaRPr sz="3000">
              <a:solidFill>
                <a:srgbClr val="A75D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5357"/>
              <a:buNone/>
            </a:pPr>
            <a:r>
              <a:rPr b="1" lang="cs-CZ" sz="2800">
                <a:latin typeface="Calibri"/>
                <a:ea typeface="Calibri"/>
                <a:cs typeface="Calibri"/>
                <a:sym typeface="Calibri"/>
              </a:rPr>
              <a:t>Návrh usnesení: </a:t>
            </a:r>
            <a:r>
              <a:rPr b="1" lang="cs-CZ" sz="2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Valná hromada schvaluje zprávu o činnosti výběrové komise </a:t>
            </a:r>
            <a:endParaRPr b="1" sz="2800">
              <a:solidFill>
                <a:srgbClr val="98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 b="1">
              <a:solidFill>
                <a:srgbClr val="98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 b="1">
              <a:solidFill>
                <a:srgbClr val="980000"/>
              </a:solidFill>
            </a:endParaRPr>
          </a:p>
        </p:txBody>
      </p:sp>
      <p:pic>
        <p:nvPicPr>
          <p:cNvPr descr="Obsah obrázku text, červ&#10;&#10;Popis byl vytvořen automaticky" id="188" name="Google Shape;188;g22d88f1c056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2" cy="1203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2d88f1c056_0_42"/>
          <p:cNvSpPr txBox="1"/>
          <p:nvPr/>
        </p:nvSpPr>
        <p:spPr>
          <a:xfrm>
            <a:off x="444493" y="4475008"/>
            <a:ext cx="826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DĚKUJEME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všem členům </a:t>
            </a:r>
            <a:r>
              <a:rPr lang="cs-CZ" sz="2200">
                <a:solidFill>
                  <a:schemeClr val="dk1"/>
                </a:solidFill>
              </a:rPr>
              <a:t>výběrové komise</a:t>
            </a: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za jejich vstřícný, precizní </a:t>
            </a:r>
            <a:endParaRPr b="0" i="0" sz="22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2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spolehlivý přístup k výkonu funkce</a:t>
            </a:r>
            <a:endParaRPr sz="2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&#10;&#10;Popis byl vytvořen automaticky" id="190" name="Google Shape;190;g22d88f1c056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673" y="5951900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22d88f1c056_0_42"/>
          <p:cNvSpPr txBox="1"/>
          <p:nvPr/>
        </p:nvSpPr>
        <p:spPr>
          <a:xfrm>
            <a:off x="9544175" y="1735163"/>
            <a:ext cx="191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92" name="Google Shape;192;g22d88f1c056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8068" y="5072725"/>
            <a:ext cx="3173806" cy="1785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červ&#10;&#10;Popis byl vytvořen automaticky" id="197" name="Google Shape;19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198" name="Google Shape;1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673" y="5951900"/>
            <a:ext cx="4648603" cy="7620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9" name="Google Shape;199;p11"/>
          <p:cNvGraphicFramePr/>
          <p:nvPr/>
        </p:nvGraphicFramePr>
        <p:xfrm>
          <a:off x="78529" y="298443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{6106CA41-0F6A-487E-8556-F63FE1AE4374}</a:tableStyleId>
              </a:tblPr>
              <a:tblGrid>
                <a:gridCol w="3377050"/>
                <a:gridCol w="421250"/>
                <a:gridCol w="1458325"/>
                <a:gridCol w="1685750"/>
                <a:gridCol w="1053975"/>
              </a:tblGrid>
              <a:tr h="139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V tisících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Aktuální status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Podání ŽOP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Podpis Dohody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Nákup mobilního parketu Chroustovice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Zaregistrovaná ŽOP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proběhla kontrola SZIF na místě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13.09.2022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Veřejné prostranství Leštinka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15.05.2023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26.10.2022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48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Úpravy veřejného prostranství Lozice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15.05.2023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17.10.2022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32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Vybavení pro spolkovou činnost Přestavlky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16.04.2023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03.10.2022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Nákup technologie pro spolkovou činnost Rosice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13.9.2023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14.09.2022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32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Venkovní herní prvky v MŠ Řestoky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15.05.2023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19.09.2022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32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Venkovní herní prvky v MŠ Řepníky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15.05.2023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08.09.2022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32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Úpravy veřejného prostranství Střemošice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15.05.2023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07.10.2022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Rekonstrukce spolkového domu Zaječice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7.12.2023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08.12.2022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Úpravy veřejného prostranství Vinary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7.9.2023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08.09.2022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32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Rekonstrukce obchodu v obci Ostrov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160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15.05.2023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25.10.2022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85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Rozšíření zázemí komunitního centra Vrbatův Kostelec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157, 5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15.11.2023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13.12.2022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31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Rekonstrukce veřejného prostranství před hřbitovem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164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9.10.2023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10.10.2022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316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Nákup vybavení pro komunitní akce v Hrochově Týnci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161,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Zaregistrovaná ŽOP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proběhla kontrola SZIF na místě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22.08.2022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85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Mobilní pódium pro spolkovou činnost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Zaregistrovaná ŽOP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zahájena kontrola SZIF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10.11.2022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Nákup vybavení pro spolkovou činnost v obci Jenišovice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21.11.2023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22.11.2022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14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Místo pro setkávání Janovičky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Zaregistrovaná ŽOP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zahájena kontrola SZIF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30.09.2022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Oprava budovy hasičské zbrojnice v Hlíně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7.11.2023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08.11.2022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Modernizace školní zahrady MŠ Osady Ležáků - I etapa  (pořízení a instalace herního prvku)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30.9.2023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20.10.2022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Obnova a doplnění zahrady Mateřské školy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1.11.2023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02.11.2022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  <a:tr h="27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Herní prvek v místní části Malinné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162 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Dohoda podepsána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highlight>
                            <a:srgbClr val="FFFF00"/>
                          </a:highlight>
                        </a:rPr>
                        <a:t>požádáno o posun na 6.6.2023</a:t>
                      </a:r>
                      <a:endParaRPr b="1" sz="11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/>
                        <a:t>23.11.2022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6300" marL="36300"/>
                </a:tc>
              </a:tr>
            </a:tbl>
          </a:graphicData>
        </a:graphic>
      </p:graphicFrame>
      <p:sp>
        <p:nvSpPr>
          <p:cNvPr id="200" name="Google Shape;200;p11"/>
          <p:cNvSpPr txBox="1"/>
          <p:nvPr/>
        </p:nvSpPr>
        <p:spPr>
          <a:xfrm>
            <a:off x="8325989" y="1635552"/>
            <a:ext cx="371729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 bude následně po obdržení Dodatku povinna upravit svou SCLLD včetně finančních a indikátorových plánů s ohledem na navýšení rezervovaných finančních prostředků. V této souvislosti si dovoluji upozornit MAS, aby </a:t>
            </a:r>
            <a:r>
              <a:rPr b="1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 dočerpání veškeré své alokace naplánovaly své výzvy do konce roku 2023.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Ministerstvo bude místní akční skupině v souladu s čl. 33 odst. 5) nařízení Evropského parlamentu a Rady č. 1303/2013 ze dne 17. prosince 2013 a </a:t>
            </a:r>
            <a:r>
              <a:rPr b="1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 předpokladu</a:t>
            </a: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že budou </a:t>
            </a: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MZE-41007/2021-14113/1mze000020762949</a:t>
            </a:r>
            <a:endParaRPr b="0" i="0"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MZE-41007/2021-141132 </a:t>
            </a:r>
            <a:r>
              <a:rPr b="1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realizovány projekty schváleného programového rámce </a:t>
            </a: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souladu s podmínkami plynoucími z této strategie a s podmínkami Programu, </a:t>
            </a:r>
            <a:r>
              <a:rPr b="1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rezervovat z finančních prostředků Programu </a:t>
            </a:r>
            <a:r>
              <a:rPr b="1" i="0" lang="cs-CZ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částku ve výši 16 812 320 Kč </a:t>
            </a:r>
            <a:r>
              <a:rPr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b="1" i="0" lang="cs-CZ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podporu komunitně vedeného místního rozvoje (Opatření 19)</a:t>
            </a:r>
            <a:endParaRPr b="0" i="0"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8931111" y="1205989"/>
            <a:ext cx="19169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2" name="Google Shape;20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2400" y="5192775"/>
            <a:ext cx="2890327" cy="16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/>
          <p:nvPr/>
        </p:nvSpPr>
        <p:spPr>
          <a:xfrm>
            <a:off x="1149178" y="880795"/>
            <a:ext cx="9893643" cy="14584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44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PRV (SZP – Společná zemědělská politika)</a:t>
            </a:r>
            <a:r>
              <a:rPr b="1" lang="cs-CZ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(od rok 202- 2027)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 </a:t>
            </a: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30. 11. 2022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přidělené alokace 3 581 800,- Kč </a:t>
            </a: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čerpáno 85,93%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3 077 946,00 Kč.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 Výzvě 6 podalo </a:t>
            </a: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 obcí Žádost o dotaci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Dohod podepsáno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obce vyzvány k podpisu Dohody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žádost (město Chrast) ukončena administrace na vlastní žádost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MAS, která k 31. 12. 2022 obdržela Dodatek k akceptačnímu dopisu s navýšením alokace pro přechodné období a nebude k tomuto datu </a:t>
            </a:r>
            <a:r>
              <a:rPr b="1" lang="cs-CZ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čerpat</a:t>
            </a:r>
            <a:r>
              <a:rPr lang="cs-CZ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(tj. podepsané Dohody) </a:t>
            </a:r>
            <a:r>
              <a:rPr b="1" lang="cs-CZ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alespoň 90 % </a:t>
            </a:r>
            <a:r>
              <a:rPr lang="cs-CZ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rezervované alokace bez alokace určené pro přechodné období, bude odebrána část alokace určené pro přechodné období následujícím způsobem: </a:t>
            </a:r>
            <a:endParaRPr/>
          </a:p>
          <a:p>
            <a:pPr indent="-1714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            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8928" y="5015631"/>
            <a:ext cx="1593081" cy="15930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" name="Google Shape;210;p12"/>
          <p:cNvGraphicFramePr/>
          <p:nvPr/>
        </p:nvGraphicFramePr>
        <p:xfrm>
          <a:off x="1149178" y="52233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{6106CA41-0F6A-487E-8556-F63FE1AE4374}</a:tableStyleId>
              </a:tblPr>
              <a:tblGrid>
                <a:gridCol w="2937825"/>
                <a:gridCol w="2847925"/>
              </a:tblGrid>
              <a:tr h="56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Podepsané dohody k 31. 12.2022                         (% rezervované alokace MAS bez alokace určené pro přechodné období)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Sankce z alokace určené pro přechodné období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182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0 – 49,99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snížení alokace o 100 %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182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50 – 69,99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snížení alokace o 50 %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182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70 – 79,99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/>
                        <a:t>snížení alokace o 25 %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descr="Obsah obrázku text&#10;&#10;Popis byl vytvořen automaticky" id="211" name="Google Shape;21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5730" y="121046"/>
            <a:ext cx="4076270" cy="67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venku, obloha, tráva, příroda&#10;&#10;Popis byl vytvořen automaticky" id="212" name="Google Shape;21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5994" y="5082746"/>
            <a:ext cx="3156005" cy="1775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 txBox="1"/>
          <p:nvPr>
            <p:ph type="title"/>
          </p:nvPr>
        </p:nvSpPr>
        <p:spPr>
          <a:xfrm>
            <a:off x="4323000" y="565015"/>
            <a:ext cx="4959900" cy="24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cs-CZ" sz="229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Výroční zpráva byla zaslána k připomínkování dne 4.4.2023 a shrnuje nejvýznamnější aktivity spolku.</a:t>
            </a:r>
            <a:endParaRPr b="1" sz="229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1" sz="229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cs-CZ" sz="229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Součástí jsou výkaz zisku a ztráty, rozvaha a příloha účetní závěrky, které byly zaslány členům dne 11. 4. 2023</a:t>
            </a:r>
            <a:endParaRPr b="1" sz="229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8" name="Google Shape;218;p13"/>
          <p:cNvGraphicFramePr/>
          <p:nvPr/>
        </p:nvGraphicFramePr>
        <p:xfrm>
          <a:off x="4151227" y="3786176"/>
          <a:ext cx="3411325" cy="4574074"/>
        </p:xfrm>
        <a:graphic>
          <a:graphicData uri="http://schemas.openxmlformats.org/presentationml/2006/ole">
            <mc:AlternateContent>
              <mc:Choice Requires="v">
                <p:oleObj r:id="rId4" imgH="4574074" imgW="3411325" progId="Acrobat.Document.2017" spid="_x0000_s1">
                  <p:embed/>
                </p:oleObj>
              </mc:Choice>
              <mc:Fallback>
                <p:oleObj r:id="rId5" imgH="4574074" imgW="3411325" progId="Acrobat.Document.2017">
                  <p:embed/>
                  <p:pic>
                    <p:nvPicPr>
                      <p:cNvPr id="218" name="Google Shape;218;p1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151227" y="3786176"/>
                        <a:ext cx="3411325" cy="4574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9" name="Google Shape;219;p13"/>
          <p:cNvGraphicFramePr/>
          <p:nvPr/>
        </p:nvGraphicFramePr>
        <p:xfrm>
          <a:off x="250150" y="417550"/>
          <a:ext cx="3411329" cy="6858001"/>
        </p:xfrm>
        <a:graphic>
          <a:graphicData uri="http://schemas.openxmlformats.org/presentationml/2006/ole">
            <mc:AlternateContent>
              <mc:Choice Requires="v">
                <p:oleObj r:id="rId7" imgH="6858001" imgW="3411329" progId="Acrobat.Document.2017" spid="_x0000_s2">
                  <p:embed/>
                </p:oleObj>
              </mc:Choice>
              <mc:Fallback>
                <p:oleObj r:id="rId8" imgH="6858001" imgW="3411329" progId="Acrobat.Document.2017">
                  <p:embed/>
                  <p:pic>
                    <p:nvPicPr>
                      <p:cNvPr id="219" name="Google Shape;219;p13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50150" y="417550"/>
                        <a:ext cx="3411329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Obsah obrázku text&#10;&#10;Popis byl vytvořen automaticky" id="220" name="Google Shape;220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51228" y="5892957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příroda&#10;&#10;Popis byl vytvořen automaticky" id="221" name="Google Shape;221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71606" y="5138698"/>
            <a:ext cx="3099211" cy="1741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222" name="Google Shape;222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/>
          <p:cNvSpPr txBox="1"/>
          <p:nvPr/>
        </p:nvSpPr>
        <p:spPr>
          <a:xfrm>
            <a:off x="9544175" y="1735175"/>
            <a:ext cx="2106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hospodaření spolku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Google Shape;229;p14"/>
          <p:cNvGraphicFramePr/>
          <p:nvPr/>
        </p:nvGraphicFramePr>
        <p:xfrm>
          <a:off x="0" y="311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{6106CA41-0F6A-487E-8556-F63FE1AE4374}</a:tableStyleId>
              </a:tblPr>
              <a:tblGrid>
                <a:gridCol w="6904950"/>
                <a:gridCol w="3173100"/>
              </a:tblGrid>
              <a:tr h="2017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/>
                        <a:t>Příjmy (položky) 2022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/>
                        <a:t>Částky (v Kč)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4749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Provozní dotace IROP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1 638 000 (95%)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TPZ PK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160 800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Členské příspěvky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243 240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Projekt MAS z OPZ – Eliminace soc. vyloučení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1 251 047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Vedlejší činnost-strategie, exkurze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124 852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M-EKIS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174 000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Enko MAS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150 000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SECAP (ex post)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0 (1150000)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POV 2022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100 000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OP JAK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65 000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4002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400"/>
                        <a:t>Příjmy celkem</a:t>
                      </a:r>
                      <a:endParaRPr b="1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>
                    <a:solidFill>
                      <a:srgbClr val="D5B1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400"/>
                        <a:t>3 906139</a:t>
                      </a:r>
                      <a:endParaRPr b="1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>
                    <a:solidFill>
                      <a:srgbClr val="D5B1C5"/>
                    </a:solidFill>
                  </a:tcPr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Výdaje (položky)2022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Částky (v Kč).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Provozní dotace IROP (dohad-mzdy 12/22)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1 731 094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SECAP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33 000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TPZ PK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162 638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Projekt MAS z OPZ Eliminace soc. vyloučení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1 096 589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Vedlejší činnost-strategie, exkurze…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53 827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M-EKIS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  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Enkomas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  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POV 2022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143 005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OP JAK (až v roce 2023,2024)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  4 000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7156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Členské příspěvky (NS MAS, KS MAS, CH – H), nezpůsobilé výdaje (bankovní poplatky, propagace, projekty MAS, služby, předfinancování, vzdělávání mimo 4.2)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35 999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5% spolufinancování dotace 4.2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   86 555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  <a:tr h="3493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Výdaje celkem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400"/>
                        <a:t>3 346707</a:t>
                      </a:r>
                      <a:endParaRPr b="1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>
                    <a:solidFill>
                      <a:schemeClr val="accent2"/>
                    </a:solidFill>
                  </a:tcPr>
                </a:tc>
              </a:tr>
              <a:tr h="234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/>
                        <a:t> 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40000" marL="40000" anchor="ctr"/>
                </a:tc>
              </a:tr>
            </a:tbl>
          </a:graphicData>
        </a:graphic>
      </p:graphicFrame>
      <p:pic>
        <p:nvPicPr>
          <p:cNvPr descr="Obsah obrázku text, obloha, venku, příroda&#10;&#10;Popis byl vytvořen automaticky" id="230" name="Google Shape;23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3570" y="5216236"/>
            <a:ext cx="2918430" cy="164148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4"/>
          <p:cNvSpPr txBox="1"/>
          <p:nvPr/>
        </p:nvSpPr>
        <p:spPr>
          <a:xfrm>
            <a:off x="10275002" y="1931660"/>
            <a:ext cx="1917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Rozpočet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Drob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ný zisk z činnosti je použit výhradně pro spolkovou činnost, aktuálně pro předfinancování dalších projektů MAS (SECAP).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, červ&#10;&#10;Popis byl vytvořen automaticky" id="232" name="Google Shape;23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52925" y="194916"/>
            <a:ext cx="2105993" cy="120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/>
          <p:nvPr>
            <p:ph type="title"/>
          </p:nvPr>
        </p:nvSpPr>
        <p:spPr>
          <a:xfrm>
            <a:off x="1230719" y="486694"/>
            <a:ext cx="9519948" cy="539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cs-CZ"/>
            </a:br>
            <a:br>
              <a:rPr lang="cs-CZ"/>
            </a:br>
            <a:endParaRPr/>
          </a:p>
        </p:txBody>
      </p:sp>
      <p:sp>
        <p:nvSpPr>
          <p:cNvPr id="239" name="Google Shape;239;p17"/>
          <p:cNvSpPr txBox="1"/>
          <p:nvPr>
            <p:ph idx="1" type="body"/>
          </p:nvPr>
        </p:nvSpPr>
        <p:spPr>
          <a:xfrm>
            <a:off x="7190509" y="1786915"/>
            <a:ext cx="4556128" cy="2431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26396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87000"/>
              <a:buNone/>
            </a:pPr>
            <a:r>
              <a:rPr b="1" lang="cs-CZ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Audit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Společnost Účty Jaroměř – aktualizace smlouvy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zpráva je součástí VZ 2022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Kontrola DPPO</a:t>
            </a:r>
            <a:endParaRPr/>
          </a:p>
          <a:p>
            <a:pPr indent="-126396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26396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/>
          </a:p>
        </p:txBody>
      </p:sp>
      <p:sp>
        <p:nvSpPr>
          <p:cNvPr id="240" name="Google Shape;240;p17"/>
          <p:cNvSpPr txBox="1"/>
          <p:nvPr/>
        </p:nvSpPr>
        <p:spPr>
          <a:xfrm>
            <a:off x="4530436" y="5237018"/>
            <a:ext cx="7126576" cy="82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&#10;&#10;Popis byl vytvořen automaticky" id="241" name="Google Shape;24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94" y="5936195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venku, obloha, tráva" id="242" name="Google Shape;2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7798" y="4572000"/>
            <a:ext cx="40636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243" name="Google Shape;24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994" y="911256"/>
            <a:ext cx="6552833" cy="492276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7"/>
          <p:cNvSpPr txBox="1"/>
          <p:nvPr/>
        </p:nvSpPr>
        <p:spPr>
          <a:xfrm>
            <a:off x="1908664" y="540772"/>
            <a:ext cx="5978036" cy="96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HOSPODAŘENÍ SPOLKU, AUDIT</a:t>
            </a:r>
            <a:endParaRPr/>
          </a:p>
        </p:txBody>
      </p:sp>
      <p:sp>
        <p:nvSpPr>
          <p:cNvPr id="246" name="Google Shape;246;p17"/>
          <p:cNvSpPr txBox="1"/>
          <p:nvPr/>
        </p:nvSpPr>
        <p:spPr>
          <a:xfrm>
            <a:off x="9086237" y="1289438"/>
            <a:ext cx="19169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stůl&#10;&#10;Popis byl vytvořen automaticky" id="251" name="Google Shape;251;p15"/>
          <p:cNvPicPr preferRelativeResize="0"/>
          <p:nvPr/>
        </p:nvPicPr>
        <p:blipFill rotWithShape="1">
          <a:blip r:embed="rId3">
            <a:alphaModFix/>
          </a:blip>
          <a:srcRect b="18580" l="27339" r="28870" t="13901"/>
          <a:stretch/>
        </p:blipFill>
        <p:spPr>
          <a:xfrm>
            <a:off x="0" y="0"/>
            <a:ext cx="8003459" cy="7015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venku, příroda, pole" id="252" name="Google Shape;25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4710" y="4748645"/>
            <a:ext cx="3747290" cy="210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253" name="Google Shape;25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8003451" y="1300650"/>
            <a:ext cx="4049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Daňové přiznání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 </a:t>
            </a:r>
            <a:r>
              <a:rPr b="1" lang="cs-CZ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Valná hromada schvaluje i</a:t>
            </a:r>
            <a:r>
              <a:rPr b="1" lang="cs-CZ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nformaci o hospodaření spolku za rok 2022 včetně účetní závěrky a zprávy auditora DZ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&#10;&#10;Popis byl vytvořen automaticky" id="259" name="Google Shape;2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9989" y="6038784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028" y="307873"/>
            <a:ext cx="4143375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6"/>
          <p:cNvSpPr txBox="1"/>
          <p:nvPr/>
        </p:nvSpPr>
        <p:spPr>
          <a:xfrm>
            <a:off x="5061050" y="2399850"/>
            <a:ext cx="6418200" cy="19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Stěžejní informace o činnosti spolku jsou obsaženy ve </a:t>
            </a:r>
            <a:r>
              <a:rPr b="1"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Výroční zprávě MAS SKCH za rok 2022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která byla zaslána 4.4. 2023 k připomínkám.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Valná hromada schvaluje Výroční zprávu MAS SKCH za rok 2022.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62" name="Google Shape;262;p16"/>
          <p:cNvSpPr txBox="1"/>
          <p:nvPr/>
        </p:nvSpPr>
        <p:spPr>
          <a:xfrm>
            <a:off x="5061043" y="493126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DĚKUJEME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všem členům za přístup k placení členských příspěvků.</a:t>
            </a: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, červ&#10;&#10;Popis byl vytvořen automaticky" id="263" name="Google Shape;26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6"/>
          <p:cNvSpPr txBox="1"/>
          <p:nvPr/>
        </p:nvSpPr>
        <p:spPr>
          <a:xfrm>
            <a:off x="8931111" y="1205989"/>
            <a:ext cx="19169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d88f1c056_0_10"/>
          <p:cNvSpPr txBox="1"/>
          <p:nvPr>
            <p:ph type="title"/>
          </p:nvPr>
        </p:nvSpPr>
        <p:spPr>
          <a:xfrm>
            <a:off x="1230719" y="486694"/>
            <a:ext cx="9519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cs-CZ"/>
            </a:br>
            <a:br>
              <a:rPr lang="cs-CZ"/>
            </a:br>
            <a:endParaRPr/>
          </a:p>
        </p:txBody>
      </p:sp>
      <p:sp>
        <p:nvSpPr>
          <p:cNvPr id="271" name="Google Shape;271;g22d88f1c056_0_10"/>
          <p:cNvSpPr txBox="1"/>
          <p:nvPr/>
        </p:nvSpPr>
        <p:spPr>
          <a:xfrm>
            <a:off x="4530436" y="5237018"/>
            <a:ext cx="71265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&#10;&#10;Popis byl vytvořen automaticky" id="272" name="Google Shape;272;g22d88f1c056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94" y="5936195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273" name="Google Shape;273;g22d88f1c056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735" y="-72715"/>
            <a:ext cx="2105992" cy="12034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2d88f1c056_0_10"/>
          <p:cNvSpPr txBox="1"/>
          <p:nvPr/>
        </p:nvSpPr>
        <p:spPr>
          <a:xfrm>
            <a:off x="1928364" y="540772"/>
            <a:ext cx="59781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Volba orgánů MAS SKCH</a:t>
            </a:r>
            <a:endParaRPr sz="1500"/>
          </a:p>
        </p:txBody>
      </p:sp>
      <p:sp>
        <p:nvSpPr>
          <p:cNvPr id="275" name="Google Shape;275;g22d88f1c056_0_10"/>
          <p:cNvSpPr txBox="1"/>
          <p:nvPr/>
        </p:nvSpPr>
        <p:spPr>
          <a:xfrm>
            <a:off x="8908887" y="1289438"/>
            <a:ext cx="191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6" name="Google Shape;276;g22d88f1c056_0_10"/>
          <p:cNvSpPr txBox="1"/>
          <p:nvPr/>
        </p:nvSpPr>
        <p:spPr>
          <a:xfrm>
            <a:off x="463100" y="1508275"/>
            <a:ext cx="81390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Hlasování per rollam od  4. 4. 2023 do 12. 4. 2023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Dne 6. 3. 2023 byla zaslána pozvánka na jednání VH, součástí byla informace o možnosti navrhovat kandidáty do orgánů MAS a o způsobu hlasování per rollam - vzhledem k počtu členů VH (75 členů)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Ze zaslaných návrhů byla sestavena kandidátní listina - elektronické hlasování probíhalo od 4. 4. 2023 do 12. 4. 2023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Způsob vyhodnocení: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lay"/>
              <a:buAutoNum type="arabicParenR"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počet hlasů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lay"/>
              <a:buAutoNum type="arabicParenR"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zastoupení zájmové skupiny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lay"/>
              <a:buAutoNum type="arabicParenR"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poměr sektorů (veřejný, soukromý)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lay"/>
              <a:buAutoNum type="arabicParenR"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časové možnosti kandidátů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Výsledný návrh:</a:t>
            </a:r>
            <a:endParaRPr sz="15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77" name="Google Shape;277;g22d88f1c056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6025" y="4544388"/>
            <a:ext cx="3932052" cy="221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>
            <p:ph type="title"/>
          </p:nvPr>
        </p:nvSpPr>
        <p:spPr>
          <a:xfrm>
            <a:off x="6007510" y="567369"/>
            <a:ext cx="2871019" cy="565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Program</a:t>
            </a:r>
            <a:endParaRPr/>
          </a:p>
        </p:txBody>
      </p:sp>
      <p:sp>
        <p:nvSpPr>
          <p:cNvPr id="99" name="Google Shape;99;p2"/>
          <p:cNvSpPr txBox="1"/>
          <p:nvPr>
            <p:ph idx="1" type="body"/>
          </p:nvPr>
        </p:nvSpPr>
        <p:spPr>
          <a:xfrm>
            <a:off x="813628" y="1132724"/>
            <a:ext cx="9706888" cy="4078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Zahájení jednání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Kompetence VH a představenstva spolku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Zpráva o činnosti spolku za rok 2022:	</a:t>
            </a:r>
            <a:r>
              <a:rPr lang="cs-CZ" sz="1900">
                <a:latin typeface="Calibri"/>
                <a:ea typeface="Calibri"/>
                <a:cs typeface="Calibri"/>
                <a:sym typeface="Calibri"/>
              </a:rPr>
              <a:t>Zprávy z orgánů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lang="cs-CZ" sz="1900">
                <a:latin typeface="Calibri"/>
                <a:ea typeface="Calibri"/>
                <a:cs typeface="Calibri"/>
                <a:sym typeface="Calibri"/>
              </a:rPr>
              <a:t>				Poděkování členům	</a:t>
            </a:r>
            <a:r>
              <a:rPr lang="cs-CZ">
                <a:latin typeface="Calibri"/>
                <a:ea typeface="Calibri"/>
                <a:cs typeface="Calibri"/>
                <a:sym typeface="Calibri"/>
              </a:rPr>
              <a:t>				</a:t>
            </a:r>
            <a:endParaRPr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87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				</a:t>
            </a:r>
            <a:r>
              <a:rPr lang="cs-CZ" sz="1900">
                <a:latin typeface="Calibri"/>
                <a:ea typeface="Calibri"/>
                <a:cs typeface="Calibri"/>
                <a:sym typeface="Calibri"/>
              </a:rPr>
              <a:t>Výroční zpráva</a:t>
            </a:r>
            <a:endParaRPr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87000"/>
              <a:buFont typeface="Calibri"/>
              <a:buNone/>
            </a:pPr>
            <a:r>
              <a:rPr lang="cs-CZ" sz="1900">
                <a:latin typeface="Calibri"/>
                <a:ea typeface="Calibri"/>
                <a:cs typeface="Calibri"/>
                <a:sym typeface="Calibri"/>
              </a:rPr>
              <a:t>				Hospodaření – rozpočet, audit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Volební výsledky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Plán činnosti – </a:t>
            </a:r>
            <a:r>
              <a:rPr b="1" lang="cs-CZ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Priority=aktivity  - </a:t>
            </a:r>
            <a:r>
              <a:rPr lang="cs-CZ">
                <a:latin typeface="Calibri"/>
                <a:ea typeface="Calibri"/>
                <a:cs typeface="Calibri"/>
                <a:sym typeface="Calibri"/>
              </a:rPr>
              <a:t>NZUL, SECAP, OP TAK, začleňování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Návrh rozpočtu na rok 2023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Různé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Usnesení, závěr</a:t>
            </a:r>
            <a:endParaRPr/>
          </a:p>
          <a:p>
            <a:pPr indent="-134683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/>
          </a:p>
          <a:p>
            <a:pPr indent="-134683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Obsah obrázku text&#10;&#10;Popis byl vytvořen automaticky" id="100" name="Google Shape;10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628" y="5914037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101" name="Google Shape;1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4063" y="145539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venku, žlutá, místo uctívání" id="102" name="Google Shape;10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8571" y="4250061"/>
            <a:ext cx="3993695" cy="224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/>
          <p:nvPr>
            <p:ph type="title"/>
          </p:nvPr>
        </p:nvSpPr>
        <p:spPr>
          <a:xfrm>
            <a:off x="1230719" y="486694"/>
            <a:ext cx="9519948" cy="539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cs-CZ"/>
            </a:br>
            <a:br>
              <a:rPr lang="cs-CZ"/>
            </a:br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4530436" y="5237018"/>
            <a:ext cx="7126576" cy="82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F3F3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&#10;&#10;Popis byl vytvořen automaticky" id="285" name="Google Shape;2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94" y="5936195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286" name="Google Shape;28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/>
          <p:nvPr/>
        </p:nvSpPr>
        <p:spPr>
          <a:xfrm>
            <a:off x="-133790" y="163222"/>
            <a:ext cx="9616734" cy="435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cs-CZ" sz="24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VOLEBNÍ VÝSLEDKY  2023 – PŘEDSTAVENSTVO/PROGRAMOVÝ VÝBOR </a:t>
            </a:r>
            <a:endParaRPr/>
          </a:p>
        </p:txBody>
      </p:sp>
      <p:pic>
        <p:nvPicPr>
          <p:cNvPr descr="Obsah obrázku venku, příroda, vysočina&#10;&#10;Popis byl vytvořen automaticky" id="288" name="Google Shape;28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9109" y="4955225"/>
            <a:ext cx="3382514" cy="1902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9" name="Google Shape;289;p18"/>
          <p:cNvGraphicFramePr/>
          <p:nvPr/>
        </p:nvGraphicFramePr>
        <p:xfrm>
          <a:off x="1080332" y="72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{91F88695-B751-4DE5-9E0B-540F917A88C9}</a:tableStyleId>
              </a:tblPr>
              <a:tblGrid>
                <a:gridCol w="5270100"/>
                <a:gridCol w="1080175"/>
                <a:gridCol w="1334250"/>
              </a:tblGrid>
              <a:tr h="462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Lidé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Počet hlasů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Zájmové skupiny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Luže - Ladislav Peterka - veřejný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</a:t>
                      </a:r>
                      <a:endParaRPr b="0" i="0" sz="18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SMT Skuteč - Matěj Zelinka - soukromý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</a:t>
                      </a:r>
                      <a:endParaRPr b="0" i="0" sz="18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26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Hrochův Týnec - Mgr. Aleš Vašek - veřejný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</a:t>
                      </a:r>
                      <a:endParaRPr b="0" i="0" sz="18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Příroda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Skuteč - Jaroslav Hetfleiš - veřejný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ZD Rosice - Ing. Miroslav Vavřina - soukromý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</a:tr>
              <a:tr h="462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Spolek přátel Hamzova parku a arboreta - Zavřelová Jana, DiS. - soukromý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Podnikání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Karel Kopecký - Karel Kopecký </a:t>
                      </a: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soukromý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 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23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Miroslav Tégl - Miroslav Tégl </a:t>
                      </a: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soukromý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462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Metal Produkt Servis Praha, s.r.o. - Miroslav Teplý - soukromý</a:t>
                      </a:r>
                      <a:endParaRPr/>
                    </a:p>
                  </a:txBody>
                  <a:tcPr marT="5550" marB="0" marR="5550" marL="55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endParaRPr/>
                    </a:p>
                  </a:txBody>
                  <a:tcPr marT="5550" marB="0" marR="5550" marL="55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290" name="Google Shape;290;p18"/>
          <p:cNvSpPr txBox="1"/>
          <p:nvPr/>
        </p:nvSpPr>
        <p:spPr>
          <a:xfrm>
            <a:off x="9051450" y="1547000"/>
            <a:ext cx="2851500" cy="23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Play"/>
                <a:ea typeface="Play"/>
                <a:cs typeface="Play"/>
                <a:sym typeface="Play"/>
              </a:rPr>
              <a:t>Hlasování per rollam od  4. 4. 2023 do 12. 4. 2023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VH schvaluje členy představenstva/</a:t>
            </a:r>
            <a:endParaRPr b="1" sz="20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s-CZ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programového výboru do 13.4.2027</a:t>
            </a:r>
            <a:endParaRPr b="1" sz="2000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"/>
          <p:cNvSpPr txBox="1"/>
          <p:nvPr>
            <p:ph type="title"/>
          </p:nvPr>
        </p:nvSpPr>
        <p:spPr>
          <a:xfrm>
            <a:off x="1230719" y="486694"/>
            <a:ext cx="9519948" cy="539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cs-CZ"/>
            </a:br>
            <a:br>
              <a:rPr lang="cs-CZ"/>
            </a:br>
            <a:endParaRPr/>
          </a:p>
        </p:txBody>
      </p:sp>
      <p:pic>
        <p:nvPicPr>
          <p:cNvPr descr="Obsah obrázku text&#10;&#10;Popis byl vytvořen automaticky" id="297" name="Google Shape;2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94" y="5936195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298" name="Google Shape;29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9"/>
          <p:cNvSpPr txBox="1"/>
          <p:nvPr/>
        </p:nvSpPr>
        <p:spPr>
          <a:xfrm>
            <a:off x="1908664" y="540772"/>
            <a:ext cx="7276900" cy="96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VOLBY ORGÁNŮ  2023 –VÝBĚROVÁ KOMISE</a:t>
            </a:r>
            <a:endParaRPr/>
          </a:p>
        </p:txBody>
      </p:sp>
      <p:pic>
        <p:nvPicPr>
          <p:cNvPr descr="Obsah obrázku obloha, tráva, venku, příroda&#10;&#10;Popis byl vytvořen automaticky" id="300" name="Google Shape;30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1269" y="4956464"/>
            <a:ext cx="3380232" cy="19015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1" name="Google Shape;301;p19"/>
          <p:cNvGraphicFramePr/>
          <p:nvPr/>
        </p:nvGraphicFramePr>
        <p:xfrm>
          <a:off x="1357234" y="10804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{91F88695-B751-4DE5-9E0B-540F917A88C9}</a:tableStyleId>
              </a:tblPr>
              <a:tblGrid>
                <a:gridCol w="4161150"/>
                <a:gridCol w="1998675"/>
                <a:gridCol w="1294225"/>
              </a:tblGrid>
              <a:tr h="2242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Výběr dle sektoru a zájmové skupiny a také dle počtu hlasů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6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Lidé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Počet hlasů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Zájmové skupiny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Radim - Libor Aksler - soukromý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Romodrom, o.p.s. - Bc. Daniel Bakeš - soukromý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Příroda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Vrbatův Kostelec - Ing. P. Němcová - veřejný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</a:tr>
              <a:tr h="27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ČHJ Podlažice - Tereza Adámková, DiS. - soukromý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Podnikání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Předhradí - Ing. Zdeněk Mikšovský - veřejný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 Dynamo Rosice - Jiří Laub - soukromý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22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Hroubovice – Tomáš Lomnický - soukromý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6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225" marL="312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2" name="Google Shape;302;p19"/>
          <p:cNvSpPr txBox="1"/>
          <p:nvPr/>
        </p:nvSpPr>
        <p:spPr>
          <a:xfrm>
            <a:off x="9350925" y="1547000"/>
            <a:ext cx="225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Play"/>
                <a:ea typeface="Play"/>
                <a:cs typeface="Play"/>
                <a:sym typeface="Play"/>
              </a:rPr>
              <a:t>Hlasování per rollam od  4. 4. 2023 do 12. 4. 2023</a:t>
            </a:r>
            <a:endParaRPr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3" name="Google Shape;303;p19"/>
          <p:cNvSpPr txBox="1"/>
          <p:nvPr/>
        </p:nvSpPr>
        <p:spPr>
          <a:xfrm>
            <a:off x="9001388" y="2378613"/>
            <a:ext cx="3000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VH schvaluje členy výběrové komise do 13.4.2024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/>
          <p:nvPr>
            <p:ph type="title"/>
          </p:nvPr>
        </p:nvSpPr>
        <p:spPr>
          <a:xfrm>
            <a:off x="1230719" y="486694"/>
            <a:ext cx="9519948" cy="539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br>
              <a:rPr lang="cs-CZ"/>
            </a:br>
            <a:br>
              <a:rPr lang="cs-CZ"/>
            </a:br>
            <a:endParaRPr/>
          </a:p>
        </p:txBody>
      </p:sp>
      <p:pic>
        <p:nvPicPr>
          <p:cNvPr descr="Obsah obrázku text&#10;&#10;Popis byl vytvořen automaticky" id="310" name="Google Shape;3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94" y="5936195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311" name="Google Shape;31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0"/>
          <p:cNvSpPr txBox="1"/>
          <p:nvPr/>
        </p:nvSpPr>
        <p:spPr>
          <a:xfrm>
            <a:off x="1908664" y="540772"/>
            <a:ext cx="7276900" cy="96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VOLBY ORGÁNŮ  2023 –KONTROLNÍ VÝBOR</a:t>
            </a:r>
            <a:endParaRPr/>
          </a:p>
        </p:txBody>
      </p:sp>
      <p:graphicFrame>
        <p:nvGraphicFramePr>
          <p:cNvPr id="313" name="Google Shape;313;p20"/>
          <p:cNvGraphicFramePr/>
          <p:nvPr/>
        </p:nvGraphicFramePr>
        <p:xfrm>
          <a:off x="518390" y="14786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{91F88695-B751-4DE5-9E0B-540F917A88C9}</a:tableStyleId>
              </a:tblPr>
              <a:tblGrid>
                <a:gridCol w="3141025"/>
                <a:gridCol w="3541500"/>
              </a:tblGrid>
              <a:tr h="361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100" u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SDH Štěpánov - Ivan Vtípil - soukromý - Podnikání</a:t>
                      </a:r>
                      <a:endParaRPr/>
                    </a:p>
                  </a:txBody>
                  <a:tcPr marT="7625" marB="45725" marR="7625" marL="76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</a:t>
                      </a:r>
                      <a:endParaRPr/>
                    </a:p>
                  </a:txBody>
                  <a:tcPr marT="7625" marB="45725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14" name="Google Shape;31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5500" y="4441260"/>
            <a:ext cx="4296250" cy="24167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5" name="Google Shape;315;p20"/>
          <p:cNvGraphicFramePr/>
          <p:nvPr/>
        </p:nvGraphicFramePr>
        <p:xfrm>
          <a:off x="494914" y="23171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{91F88695-B751-4DE5-9E0B-540F917A88C9}</a:tableStyleId>
              </a:tblPr>
              <a:tblGrid>
                <a:gridCol w="5656500"/>
                <a:gridCol w="1620400"/>
              </a:tblGrid>
              <a:tr h="657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SHČMS Luže - Bc. Veronika Pešinová, MBA - soukromý - Lidé</a:t>
                      </a:r>
                      <a:endParaRPr/>
                    </a:p>
                  </a:txBody>
                  <a:tcPr marT="7625" marB="0" marR="7625" marL="76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Brdíčko Jan - Brdíčko Jan - soukromý sektor - Podnikání</a:t>
                      </a:r>
                      <a:endParaRPr/>
                    </a:p>
                  </a:txBody>
                  <a:tcPr marT="7625" marB="0" marR="7625" marL="76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cs-CZ" sz="1800" u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Obec Hroubovice - Marcel Samek - veřejný - Příroda</a:t>
                      </a:r>
                      <a:endParaRPr/>
                    </a:p>
                  </a:txBody>
                  <a:tcPr marT="7625" marB="0" marR="7625" marL="76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6" name="Google Shape;316;p20"/>
          <p:cNvSpPr txBox="1"/>
          <p:nvPr/>
        </p:nvSpPr>
        <p:spPr>
          <a:xfrm>
            <a:off x="9350925" y="1547000"/>
            <a:ext cx="225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Play"/>
                <a:ea typeface="Play"/>
                <a:cs typeface="Play"/>
                <a:sym typeface="Play"/>
              </a:rPr>
              <a:t>Hlasování per rollam od  4. 4. 2023 do 12. 4. 2023</a:t>
            </a:r>
            <a:endParaRPr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17" name="Google Shape;317;p20"/>
          <p:cNvSpPr txBox="1"/>
          <p:nvPr/>
        </p:nvSpPr>
        <p:spPr>
          <a:xfrm>
            <a:off x="8917375" y="2429825"/>
            <a:ext cx="3000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VH schvaluje členy kontrolního výboru do 13.4.2027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/>
          <p:nvPr>
            <p:ph idx="1" type="body"/>
          </p:nvPr>
        </p:nvSpPr>
        <p:spPr>
          <a:xfrm>
            <a:off x="1028699" y="4397867"/>
            <a:ext cx="4426528" cy="2086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Chráníme svůj životní prostor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Podnikáme pro budoucnost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Žijeme spokojeně, zdravě, osobnostně rosteme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Nasloucháme si a domluvíme se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Cíle- viz Koncepční část + praktické naplňování</a:t>
            </a:r>
            <a:endParaRPr/>
          </a:p>
        </p:txBody>
      </p:sp>
      <p:pic>
        <p:nvPicPr>
          <p:cNvPr descr="Obsah obrázku tráva, hora, příroda, venku&#10;&#10;Popis byl vytvořen automaticky" id="323" name="Google Shape;3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5291" y="4696690"/>
            <a:ext cx="3846708" cy="216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148" y="1284577"/>
            <a:ext cx="4714200" cy="280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325" name="Google Shape;32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8345291" y="1896771"/>
            <a:ext cx="332509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M-EKIS, EnkoMAS, NZUL, SECAP, CLLD –IROP, PRV/SZP, OPZ+, OP TAK, POV, strategie, Chrudimsko-Hlinecko, KS MAS, NS MAS, KKPK, Šablony OP JAK, lokální produkce, Erasmus</a:t>
            </a:r>
            <a:endParaRPr/>
          </a:p>
        </p:txBody>
      </p:sp>
      <p:sp>
        <p:nvSpPr>
          <p:cNvPr id="327" name="Google Shape;327;p21"/>
          <p:cNvSpPr txBox="1"/>
          <p:nvPr/>
        </p:nvSpPr>
        <p:spPr>
          <a:xfrm>
            <a:off x="3093975" y="326375"/>
            <a:ext cx="5173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 SPOLKU NA ROK 2023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"/>
          <p:cNvSpPr txBox="1"/>
          <p:nvPr>
            <p:ph type="title"/>
          </p:nvPr>
        </p:nvSpPr>
        <p:spPr>
          <a:xfrm>
            <a:off x="3208124" y="202400"/>
            <a:ext cx="54135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cs-CZ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 </a:t>
            </a:r>
            <a:r>
              <a:rPr b="1" lang="cs-CZ" sz="2400">
                <a:latin typeface="Calibri"/>
                <a:ea typeface="Calibri"/>
                <a:cs typeface="Calibri"/>
                <a:sym typeface="Calibri"/>
              </a:rPr>
              <a:t>SPOLKU</a:t>
            </a:r>
            <a:r>
              <a:rPr b="1" i="0" lang="cs-CZ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ROK 2023</a:t>
            </a:r>
            <a:endParaRPr b="1"/>
          </a:p>
        </p:txBody>
      </p:sp>
      <p:pic>
        <p:nvPicPr>
          <p:cNvPr descr="Obsah obrázku text, červ&#10;&#10;Popis byl vytvořen automaticky" id="333" name="Google Shape;3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334" name="Google Shape;33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052" y="6039656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"/>
          <p:cNvSpPr txBox="1"/>
          <p:nvPr>
            <p:ph idx="1" type="body"/>
          </p:nvPr>
        </p:nvSpPr>
        <p:spPr>
          <a:xfrm>
            <a:off x="352924" y="1381424"/>
            <a:ext cx="6616500" cy="48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18230" lvl="0" marL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Realizace CLLD – IROP, PRV, SZP-zemědělství, provoz( IROP, OPTP)</a:t>
            </a:r>
            <a:endParaRPr/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Projekt MAS z OPZ+ </a:t>
            </a:r>
            <a:r>
              <a:rPr b="1" i="0" lang="cs-CZ" sz="2200">
                <a:solidFill>
                  <a:srgbClr val="2B2A29"/>
                </a:solidFill>
                <a:latin typeface="Rubik"/>
                <a:ea typeface="Rubik"/>
                <a:cs typeface="Rubik"/>
                <a:sym typeface="Rubik"/>
              </a:rPr>
              <a:t>Podpora začleňování v území MAS SKCH</a:t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Energetické poradenství a osvěta -	M-EKIS</a:t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4572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Font typeface="Play"/>
              <a:buNone/>
            </a:pP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				Enkomas</a:t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4572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Play"/>
              <a:buNone/>
            </a:pPr>
            <a:r>
              <a:rPr b="0" i="0" lang="cs-CZ" sz="20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				NZUL</a:t>
            </a:r>
            <a:endParaRPr/>
          </a:p>
          <a:p>
            <a:pPr indent="0" lvl="1" marL="4572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Play"/>
              <a:buNone/>
            </a:pPr>
            <a:r>
              <a:rPr b="0" i="0" lang="cs-CZ" sz="20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				ERASMUS</a:t>
            </a:r>
            <a:endParaRPr/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lang="cs-CZ" sz="22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Péče o klima </a:t>
            </a: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SECAP, adaptační strategie-POV?</a:t>
            </a:r>
            <a:endParaRPr/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lang="cs-CZ" sz="22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Podpora lokální produkce- OP TAK, POV, SZP, </a:t>
            </a:r>
            <a:endParaRPr/>
          </a:p>
          <a:p>
            <a:pPr indent="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None/>
            </a:pPr>
            <a:r>
              <a:rPr lang="cs-CZ" sz="22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Chrudimsko-Hlinecko</a:t>
            </a:r>
            <a:endParaRPr sz="22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Animace škol -OP JAK (až v roce 2023,2024)</a:t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85077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6999"/>
              <a:buNone/>
            </a:pPr>
            <a:r>
              <a:t/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b="0" i="0" lang="cs-CZ" sz="2200" u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Vedlejší činnost-strategie, exkurze, animace </a:t>
            </a:r>
            <a:endParaRPr/>
          </a:p>
          <a:p>
            <a:pPr indent="18230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6999"/>
              <a:buChar char="•"/>
            </a:pPr>
            <a:r>
              <a:rPr lang="cs-CZ" sz="22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Spolupráce-NS MAS, KS MAS, KKPK</a:t>
            </a:r>
            <a:endParaRPr b="0" i="0" sz="2200" u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indent="85077" lvl="0" marL="0" rtl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6999"/>
              <a:buNone/>
            </a:pPr>
            <a:r>
              <a:t/>
            </a:r>
            <a:endParaRPr b="0" i="0" sz="2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8459"/>
              <a:buNone/>
            </a:pPr>
            <a:r>
              <a:rPr b="1" lang="cs-CZ" sz="3050">
                <a:latin typeface="Calibri"/>
                <a:ea typeface="Calibri"/>
                <a:cs typeface="Calibri"/>
                <a:sym typeface="Calibri"/>
              </a:rPr>
              <a:t>Návrh usnesení:</a:t>
            </a:r>
            <a:r>
              <a:rPr lang="cs-CZ" sz="305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cs-CZ" sz="305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Valná hromada schvaluje Plán činnosti spolku v roce 2023</a:t>
            </a:r>
            <a:endParaRPr sz="305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 b="1" sz="2800"/>
          </a:p>
          <a:p>
            <a:pPr indent="-151257" lvl="0" marL="2286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/>
          </a:p>
        </p:txBody>
      </p:sp>
      <p:sp>
        <p:nvSpPr>
          <p:cNvPr id="336" name="Google Shape;336;p22"/>
          <p:cNvSpPr txBox="1"/>
          <p:nvPr/>
        </p:nvSpPr>
        <p:spPr>
          <a:xfrm>
            <a:off x="392774" y="769331"/>
            <a:ext cx="29633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PRIORITY= PLÁN ČINNOSTI</a:t>
            </a:r>
            <a:endParaRPr/>
          </a:p>
        </p:txBody>
      </p:sp>
      <p:pic>
        <p:nvPicPr>
          <p:cNvPr id="337" name="Google Shape;33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6267" y="2063587"/>
            <a:ext cx="4579282" cy="3445584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123000" rotWithShape="0" dir="5400000" dist="292100" sy="123000">
              <a:srgbClr val="FFFF00">
                <a:alpha val="21960"/>
              </a:srgbClr>
            </a:outerShdw>
          </a:effectLst>
        </p:spPr>
      </p:pic>
      <p:cxnSp>
        <p:nvCxnSpPr>
          <p:cNvPr id="338" name="Google Shape;338;p22"/>
          <p:cNvCxnSpPr/>
          <p:nvPr/>
        </p:nvCxnSpPr>
        <p:spPr>
          <a:xfrm>
            <a:off x="4450080" y="2245360"/>
            <a:ext cx="4653280" cy="222504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9" name="Google Shape;339;p22"/>
          <p:cNvCxnSpPr/>
          <p:nvPr/>
        </p:nvCxnSpPr>
        <p:spPr>
          <a:xfrm flipH="1" rot="10800000">
            <a:off x="2974312" y="3185327"/>
            <a:ext cx="5021608" cy="41198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0" name="Google Shape;340;p22"/>
          <p:cNvCxnSpPr/>
          <p:nvPr/>
        </p:nvCxnSpPr>
        <p:spPr>
          <a:xfrm flipH="1" rot="10800000">
            <a:off x="2401556" y="2605002"/>
            <a:ext cx="6491235" cy="236275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1" name="Google Shape;341;p22"/>
          <p:cNvCxnSpPr/>
          <p:nvPr/>
        </p:nvCxnSpPr>
        <p:spPr>
          <a:xfrm>
            <a:off x="2275951" y="2063587"/>
            <a:ext cx="7640097" cy="189881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2" name="Google Shape;342;p22"/>
          <p:cNvCxnSpPr/>
          <p:nvPr/>
        </p:nvCxnSpPr>
        <p:spPr>
          <a:xfrm>
            <a:off x="5336655" y="2257418"/>
            <a:ext cx="4453789" cy="92790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3" name="Google Shape;343;p22"/>
          <p:cNvCxnSpPr/>
          <p:nvPr/>
        </p:nvCxnSpPr>
        <p:spPr>
          <a:xfrm flipH="1" rot="10800000">
            <a:off x="3231764" y="2865120"/>
            <a:ext cx="5661027" cy="210263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4" name="Google Shape;344;p22"/>
          <p:cNvCxnSpPr/>
          <p:nvPr/>
        </p:nvCxnSpPr>
        <p:spPr>
          <a:xfrm>
            <a:off x="3356149" y="2605002"/>
            <a:ext cx="4639771" cy="163540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5" name="Google Shape;345;p22"/>
          <p:cNvCxnSpPr/>
          <p:nvPr/>
        </p:nvCxnSpPr>
        <p:spPr>
          <a:xfrm flipH="1" rot="10800000">
            <a:off x="3762996" y="3597310"/>
            <a:ext cx="4358449" cy="168589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6" name="Google Shape;346;p22"/>
          <p:cNvCxnSpPr/>
          <p:nvPr/>
        </p:nvCxnSpPr>
        <p:spPr>
          <a:xfrm flipH="1" rot="10800000">
            <a:off x="3667656" y="3322320"/>
            <a:ext cx="6179728" cy="64008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Obsah obrázku tráva, příroda, hora, bujná vegetace&#10;&#10;Popis byl vytvořen automaticky" id="347" name="Google Shape;34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98298" y="5509171"/>
            <a:ext cx="2393702" cy="134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 txBox="1"/>
          <p:nvPr>
            <p:ph type="title"/>
          </p:nvPr>
        </p:nvSpPr>
        <p:spPr>
          <a:xfrm>
            <a:off x="488373" y="483184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Seznámení s obsahem projektu</a:t>
            </a:r>
            <a:endParaRPr/>
          </a:p>
        </p:txBody>
      </p:sp>
      <p:sp>
        <p:nvSpPr>
          <p:cNvPr id="353" name="Google Shape;353;p23"/>
          <p:cNvSpPr txBox="1"/>
          <p:nvPr>
            <p:ph idx="1" type="body"/>
          </p:nvPr>
        </p:nvSpPr>
        <p:spPr>
          <a:xfrm>
            <a:off x="758536" y="1471736"/>
            <a:ext cx="10093037" cy="3588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999"/>
              <a:buChar char="•"/>
            </a:pPr>
            <a:r>
              <a:rPr b="1" lang="cs-CZ" sz="2400">
                <a:latin typeface="Calibri"/>
                <a:ea typeface="Calibri"/>
                <a:cs typeface="Calibri"/>
                <a:sym typeface="Calibri"/>
              </a:rPr>
              <a:t>Název projektu: </a:t>
            </a:r>
            <a:r>
              <a:rPr b="1" lang="cs-CZ" sz="4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Podpora začleňování v území MAS SKCH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999"/>
              <a:buChar char="•"/>
            </a:pPr>
            <a:r>
              <a:rPr b="1" lang="cs-CZ" sz="2400">
                <a:latin typeface="Calibri"/>
                <a:ea typeface="Calibri"/>
                <a:cs typeface="Calibri"/>
                <a:sym typeface="Calibri"/>
              </a:rPr>
              <a:t>Registrační číslo: </a:t>
            </a:r>
            <a:r>
              <a:rPr lang="cs-CZ" sz="2400">
                <a:latin typeface="Calibri"/>
                <a:ea typeface="Calibri"/>
                <a:cs typeface="Calibri"/>
                <a:sym typeface="Calibri"/>
              </a:rPr>
              <a:t>CZ.03.02.01/00/22_008/0000021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999"/>
              <a:buChar char="•"/>
            </a:pPr>
            <a:r>
              <a:rPr b="1" lang="cs-CZ" sz="2400">
                <a:latin typeface="Calibri"/>
                <a:ea typeface="Calibri"/>
                <a:cs typeface="Calibri"/>
                <a:sym typeface="Calibri"/>
              </a:rPr>
              <a:t>Termín realizace: 1. 1. 2023 – 31. 12. 2025 – 36 měsíců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Projekt je spolufinancován Evropskou unií z Operačního programu Zaměstnanost plus </a:t>
            </a:r>
            <a:r>
              <a:rPr b="1" lang="cs-CZ" sz="2400">
                <a:latin typeface="Calibri"/>
                <a:ea typeface="Calibri"/>
                <a:cs typeface="Calibri"/>
                <a:sym typeface="Calibri"/>
              </a:rPr>
              <a:t>Cíl projektu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999"/>
              <a:buChar char="•"/>
            </a:pPr>
            <a:r>
              <a:rPr lang="cs-CZ" sz="2400">
                <a:latin typeface="Calibri"/>
                <a:ea typeface="Calibri"/>
                <a:cs typeface="Calibri"/>
                <a:sym typeface="Calibri"/>
              </a:rPr>
              <a:t>Cílem projektu je podpora a řešení problémů osob sociálně vyloučených a osob ohrožených sociálním vyloučením, které žijí v prostředí venkova a mají tak ztížený přístup k podpůrné intervenci v oblasti sociálního začleňování, zaměstnanosti a posilování rodinných vazeb.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999"/>
              <a:buChar char="•"/>
            </a:pPr>
            <a:r>
              <a:rPr lang="cs-CZ" sz="2400">
                <a:latin typeface="Calibri"/>
                <a:ea typeface="Calibri"/>
                <a:cs typeface="Calibri"/>
                <a:sym typeface="Calibri"/>
              </a:rPr>
              <a:t>Projekt navazuje na již realizované projekty v oblasti sociálního začleňování.</a:t>
            </a:r>
            <a:endParaRPr/>
          </a:p>
          <a:p>
            <a:pPr indent="-151257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51257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51257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5125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mas skch.jpg" id="354" name="Google Shape;3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7043" y="453096"/>
            <a:ext cx="1594485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hora, příroda, venku&#10;&#10;Popis byl vytvořen automaticky" id="355" name="Google Shape;35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4820445"/>
            <a:ext cx="3619499" cy="20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2263" y="5451228"/>
            <a:ext cx="3849367" cy="99809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3"/>
          <p:cNvSpPr txBox="1"/>
          <p:nvPr/>
        </p:nvSpPr>
        <p:spPr>
          <a:xfrm>
            <a:off x="9893074" y="1575576"/>
            <a:ext cx="1594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"/>
          <p:cNvSpPr txBox="1"/>
          <p:nvPr>
            <p:ph type="title"/>
          </p:nvPr>
        </p:nvSpPr>
        <p:spPr>
          <a:xfrm>
            <a:off x="665018" y="453096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Klíčové aktivity projektu</a:t>
            </a:r>
            <a:endParaRPr/>
          </a:p>
        </p:txBody>
      </p:sp>
      <p:sp>
        <p:nvSpPr>
          <p:cNvPr id="363" name="Google Shape;363;p24"/>
          <p:cNvSpPr txBox="1"/>
          <p:nvPr>
            <p:ph idx="1" type="body"/>
          </p:nvPr>
        </p:nvSpPr>
        <p:spPr>
          <a:xfrm>
            <a:off x="1011407" y="1492792"/>
            <a:ext cx="10515600" cy="47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40"/>
              <a:buNone/>
            </a:pPr>
            <a:r>
              <a:rPr lang="cs-CZ" sz="2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Podpora komunitní práce</a:t>
            </a:r>
            <a:endParaRPr sz="22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</a:pPr>
            <a:r>
              <a:rPr lang="cs-CZ" sz="1800" u="sng">
                <a:latin typeface="Calibri"/>
                <a:ea typeface="Calibri"/>
                <a:cs typeface="Calibri"/>
                <a:sym typeface="Calibri"/>
              </a:rPr>
              <a:t>Komunitní pracovníci ve 4 komunitních centrech </a:t>
            </a:r>
            <a:endParaRPr sz="2200"/>
          </a:p>
          <a:p>
            <a:pPr indent="-241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2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Vrbatův Kostelec</a:t>
            </a:r>
            <a:endParaRPr sz="2200"/>
          </a:p>
          <a:p>
            <a:pPr indent="-241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2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Hroubovice</a:t>
            </a:r>
            <a:endParaRPr sz="2200"/>
          </a:p>
          <a:p>
            <a:pPr indent="-241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2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Rosice</a:t>
            </a:r>
            <a:endParaRPr sz="2200"/>
          </a:p>
          <a:p>
            <a:pPr indent="-241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2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Štěpánov</a:t>
            </a:r>
            <a:endParaRPr sz="22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392"/>
              <a:buNone/>
            </a:pPr>
            <a:r>
              <a:rPr b="1" lang="cs-CZ" sz="1800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Asistent prevence sociálního vyloučení </a:t>
            </a:r>
            <a:endParaRPr sz="2200"/>
          </a:p>
          <a:p>
            <a:pPr indent="-241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2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Terénní forma poradenství a zprostředkování odborných služeb</a:t>
            </a:r>
            <a:endParaRPr sz="2200"/>
          </a:p>
          <a:p>
            <a:pPr indent="-2413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2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Alice Teplá </a:t>
            </a:r>
            <a:endParaRPr sz="2200"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Telefon: 732 322 188</a:t>
            </a:r>
            <a:endParaRPr sz="2000"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E-mail:  </a:t>
            </a:r>
            <a:r>
              <a:rPr lang="cs-CZ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tepla@masskch.eu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br>
              <a:rPr lang="cs-CZ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29159" lvl="2" marL="54864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1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</a:pPr>
            <a:r>
              <a:t/>
            </a:r>
            <a:endParaRPr b="1" sz="2000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mas skch.jpg" id="364" name="Google Shape;36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77043" y="453096"/>
            <a:ext cx="1594485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příroda, silnice, cesta&#10;&#10;Popis byl vytvořen automaticky" id="365" name="Google Shape;36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6275" y="4187704"/>
            <a:ext cx="4277199" cy="240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 txBox="1"/>
          <p:nvPr/>
        </p:nvSpPr>
        <p:spPr>
          <a:xfrm>
            <a:off x="9932499" y="2472251"/>
            <a:ext cx="159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"/>
          <p:cNvSpPr txBox="1"/>
          <p:nvPr>
            <p:ph type="title"/>
          </p:nvPr>
        </p:nvSpPr>
        <p:spPr>
          <a:xfrm>
            <a:off x="914400" y="561109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Klíčové aktivity projektu</a:t>
            </a:r>
            <a:endParaRPr/>
          </a:p>
        </p:txBody>
      </p:sp>
      <p:sp>
        <p:nvSpPr>
          <p:cNvPr id="372" name="Google Shape;372;p25"/>
          <p:cNvSpPr txBox="1"/>
          <p:nvPr>
            <p:ph idx="1" type="body"/>
          </p:nvPr>
        </p:nvSpPr>
        <p:spPr>
          <a:xfrm>
            <a:off x="704441" y="1575576"/>
            <a:ext cx="8080664" cy="4073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rPr b="1" lang="cs-CZ" sz="2000">
                <a:latin typeface="Calibri"/>
                <a:ea typeface="Calibri"/>
                <a:cs typeface="Calibri"/>
                <a:sym typeface="Calibri"/>
              </a:rPr>
              <a:t>Zaměstnanostní program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komplexní program na podporu začlenění osob z cílových skupin na trh práce v oblasti komunitně prospěšného zaměstnávání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3 nová pracovní místa ve výši 1,0 HPP po dobu max. 24 měsíců vytvoří sama MAS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využijeme takové pracovníky, kteří </a:t>
            </a:r>
            <a:r>
              <a:rPr b="1" lang="cs-CZ" sz="1800">
                <a:latin typeface="Calibri"/>
                <a:ea typeface="Calibri"/>
                <a:cs typeface="Calibri"/>
                <a:sym typeface="Calibri"/>
              </a:rPr>
              <a:t>znají region v oblasti lokální produkce, strategického plánování, životní prostředí atd.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nejedná se pouze o zaměstnávání, nýbrž o komplexní podporu (pracovní poradenství, psychosociální podpora)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realizací KA dojde k podpoře znevýhodněných osob na trhu práce, zapracování a následnému začlenění na trh práce/získání zaměstnání</a:t>
            </a:r>
            <a:br>
              <a:rPr lang="cs-CZ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29159" lvl="2" marL="54864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1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</a:pPr>
            <a:r>
              <a:t/>
            </a:r>
            <a:endParaRPr b="1" sz="2000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mas skch.jpg" id="373" name="Google Shape;37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7043" y="453096"/>
            <a:ext cx="1594485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příroda, venku, cesta&#10;&#10;Popis byl vytvořen automaticky" id="374" name="Google Shape;37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0873" y="5098747"/>
            <a:ext cx="3131127" cy="175925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 txBox="1"/>
          <p:nvPr/>
        </p:nvSpPr>
        <p:spPr>
          <a:xfrm>
            <a:off x="9893074" y="1575576"/>
            <a:ext cx="1594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6"/>
          <p:cNvSpPr txBox="1"/>
          <p:nvPr>
            <p:ph type="title"/>
          </p:nvPr>
        </p:nvSpPr>
        <p:spPr>
          <a:xfrm>
            <a:off x="820472" y="390234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Klíčové aktivity projektu</a:t>
            </a:r>
            <a:endParaRPr/>
          </a:p>
        </p:txBody>
      </p:sp>
      <p:sp>
        <p:nvSpPr>
          <p:cNvPr id="381" name="Google Shape;381;p26"/>
          <p:cNvSpPr txBox="1"/>
          <p:nvPr>
            <p:ph idx="1" type="body"/>
          </p:nvPr>
        </p:nvSpPr>
        <p:spPr>
          <a:xfrm>
            <a:off x="820472" y="1429914"/>
            <a:ext cx="10515600" cy="4762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t/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rPr b="1" lang="cs-CZ" sz="2000">
                <a:latin typeface="Calibri"/>
                <a:ea typeface="Calibri"/>
                <a:cs typeface="Calibri"/>
                <a:sym typeface="Calibri"/>
              </a:rPr>
              <a:t>Podpora rodin a posilování rodinných vazeb</a:t>
            </a:r>
            <a:endParaRPr/>
          </a:p>
          <a:p>
            <a:pPr indent="-228600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Finanční a odborná podpora 18 komunitních letních táborů, převážně příměstského typu</a:t>
            </a:r>
            <a:endParaRPr/>
          </a:p>
          <a:p>
            <a:pPr indent="-228600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Spolupráce s volnočasovými organizacemi, které celoročně pracují s dětmi ve věku 6 – 15 let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Smyslem je posílení sociálních vztahů dětí, formální i neformální vzdělávání a zájem dětí o toto vzdělávání, duševní zdraví dětí a obnovení zdravého životního stylu, podporu pohybových aktivit k navrácení fyzického zdraví a opětovnému získání sebevědomí dětí a pocitu úspěchu. To vše povede k posílení rovných příležitostí v území, ke zlepšení wellbeingu dětí, k udržení dětí v kolektivech, k bezproblémovému začlenění do místních komunit a vetší připravenosti na globální problémy.</a:t>
            </a:r>
            <a:endParaRPr/>
          </a:p>
          <a:p>
            <a:pPr indent="0" lvl="2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29159" lvl="2" marL="54864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1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</a:pPr>
            <a:r>
              <a:t/>
            </a:r>
            <a:endParaRPr b="1" sz="2000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mas skch.jpg" id="382" name="Google Shape;3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7043" y="453096"/>
            <a:ext cx="1594485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příroda, vysočina&#10;&#10;Popis byl vytvořen automaticky" id="383" name="Google Shape;38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77950" y="4992075"/>
            <a:ext cx="3314053" cy="186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6"/>
          <p:cNvSpPr txBox="1"/>
          <p:nvPr/>
        </p:nvSpPr>
        <p:spPr>
          <a:xfrm>
            <a:off x="9893074" y="1575576"/>
            <a:ext cx="1594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7"/>
          <p:cNvSpPr txBox="1"/>
          <p:nvPr>
            <p:ph type="title"/>
          </p:nvPr>
        </p:nvSpPr>
        <p:spPr>
          <a:xfrm>
            <a:off x="820472" y="390234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Výzvy MAS 2023</a:t>
            </a:r>
            <a:endParaRPr/>
          </a:p>
        </p:txBody>
      </p:sp>
      <p:pic>
        <p:nvPicPr>
          <p:cNvPr descr="logo mas skch.jpg" id="390" name="Google Shape;39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7043" y="453096"/>
            <a:ext cx="1594485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7"/>
          <p:cNvSpPr txBox="1"/>
          <p:nvPr>
            <p:ph idx="1" type="body"/>
          </p:nvPr>
        </p:nvSpPr>
        <p:spPr>
          <a:xfrm>
            <a:off x="632616" y="1320700"/>
            <a:ext cx="8428257" cy="1924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Výzva č. 7 PRV – Dočerpání alokace, nezemědělské činnosti, květen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Výzva č. 1 IROP – Hasiči, květen/červen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Výzva č. 2 IROP – Základní školy, květen/červen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Výzva č. 1 OP TAK – Výzva ŘO </a:t>
            </a:r>
            <a:r>
              <a:rPr lang="cs-CZ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Technologie pro MAS</a:t>
            </a:r>
            <a:r>
              <a:rPr lang="cs-CZ">
                <a:latin typeface="Calibri"/>
                <a:ea typeface="Calibri"/>
                <a:cs typeface="Calibri"/>
                <a:sym typeface="Calibri"/>
              </a:rPr>
              <a:t>, červen </a:t>
            </a:r>
            <a:endParaRPr/>
          </a:p>
        </p:txBody>
      </p:sp>
      <p:pic>
        <p:nvPicPr>
          <p:cNvPr descr="Obsah obrázku text&#10;&#10;Popis byl vytvořen automaticky" id="392" name="Google Shape;39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1747" y="5819754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 txBox="1"/>
          <p:nvPr/>
        </p:nvSpPr>
        <p:spPr>
          <a:xfrm>
            <a:off x="9777043" y="2072585"/>
            <a:ext cx="1594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632616" y="3612956"/>
            <a:ext cx="772167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ŘO IROP předložen návrh možnosti změny programového rámce v průběhu realizace, připomínkováno, očekáváme další jednání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v současnosti v Pracovních týmech připomínkovány 73. výzva na Veřejná prostranství a 61. Výzva na Hasiče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posun předpoklad vyhlášení: 04/2023 – Hasiči (61. výzva), ostatní zatím zůstávají: 05/2023 - Veřejná prostranství (73. výzva), 07/2023 – Kultura (70. výzva), 08/2023 – Cestovní ruch (86. výzva) </a:t>
            </a:r>
            <a:endParaRPr/>
          </a:p>
        </p:txBody>
      </p:sp>
      <p:pic>
        <p:nvPicPr>
          <p:cNvPr id="395" name="Google Shape;39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5966" y="4596295"/>
            <a:ext cx="3532908" cy="1985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5518192" y="309529"/>
            <a:ext cx="3482089" cy="584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Zahájení jednání</a:t>
            </a:r>
            <a:endParaRPr/>
          </a:p>
        </p:txBody>
      </p:sp>
      <p:sp>
        <p:nvSpPr>
          <p:cNvPr id="108" name="Google Shape;108;p3"/>
          <p:cNvSpPr txBox="1"/>
          <p:nvPr>
            <p:ph idx="1" type="body"/>
          </p:nvPr>
        </p:nvSpPr>
        <p:spPr>
          <a:xfrm>
            <a:off x="260809" y="601712"/>
            <a:ext cx="11670382" cy="4581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</a:pPr>
            <a:r>
              <a:rPr b="1" lang="cs-CZ" sz="1600">
                <a:latin typeface="Calibri"/>
                <a:ea typeface="Calibri"/>
                <a:cs typeface="Calibri"/>
                <a:sym typeface="Calibri"/>
              </a:rPr>
              <a:t>Ověření usnášeníschopnosti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b="1" lang="cs-CZ" sz="1600">
                <a:latin typeface="Calibri"/>
                <a:ea typeface="Calibri"/>
                <a:cs typeface="Calibri"/>
                <a:sym typeface="Calibri"/>
              </a:rPr>
              <a:t>Valná hromada je usnášeníschopná, je-li přítomna nadpoloviční většina členů a veřejný sektor ani žádná ze zájmových skupin nemají při rozhodování většinu (představuje max 49 % hlasovacích práv). Za účelem dodržení této podmínky nemusí být hlasovací právo členů orgánu při každém rozhodování rovné (viz. bod 8). Pro přijetí rozhodnutí je třeba nadpoloviční většiny přítomných hlasovacích práv.			</a:t>
            </a:r>
            <a:r>
              <a:rPr b="1" lang="cs-CZ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 potřeby zápisu bude jednání nahráváno.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</a:pPr>
            <a:r>
              <a:rPr b="1" lang="cs-CZ" sz="1600">
                <a:latin typeface="Calibri"/>
                <a:ea typeface="Calibri"/>
                <a:cs typeface="Calibri"/>
                <a:sym typeface="Calibri"/>
              </a:rPr>
              <a:t>Volba zapisovatele a ověřovatele zápisu</a:t>
            </a: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1" marL="27432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Calibri"/>
              <a:buNone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Pověření pro sčítání hlasů – zaměstnanci kanceláře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</a:pPr>
            <a:r>
              <a:rPr b="1" lang="cs-CZ" sz="1600">
                <a:latin typeface="Calibri"/>
                <a:ea typeface="Calibri"/>
                <a:cs typeface="Calibri"/>
                <a:sym typeface="Calibri"/>
              </a:rPr>
              <a:t>V souladu s aktualizací jednacího řádu 10.5.2022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Čl. 5, bod 3 Člen právnická osoba vykonává svá členská práva a plní své členské </a:t>
            </a:r>
            <a:r>
              <a:rPr b="1" lang="cs-CZ" sz="1600">
                <a:latin typeface="Calibri"/>
                <a:ea typeface="Calibri"/>
                <a:cs typeface="Calibri"/>
                <a:sym typeface="Calibri"/>
              </a:rPr>
              <a:t>povinnosti fyzickou osobou, kterou k tomu zmocnil, jinak právnickou osobu-člena zastupuje člen jejího statutárního orgánu.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Jednací řád 2. Pro Čl.6, bod 20 Stanov MAS SKCH platí, že v případě neúčasti může starosta pověřit jiného zastupitele dané obce k účasti na jednání valné hromady.    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V případě neúčasti zmocněné fyzické osoby může člena neboli partnera MAS vždy zastupovat jeho statutární orgán, popř. na základě plné moci člen jiného orgánu spolku.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Proběhla aktualizace členských přihlášek – plná moc se netýká osob uvedených v členské přihlášce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</a:pPr>
            <a:r>
              <a:rPr b="1" lang="cs-CZ" sz="1700">
                <a:latin typeface="Calibri"/>
                <a:ea typeface="Calibri"/>
                <a:cs typeface="Calibri"/>
                <a:sym typeface="Calibri"/>
              </a:rPr>
              <a:t>Návrh usnesení:</a:t>
            </a:r>
            <a:r>
              <a:rPr b="1" lang="cs-CZ" sz="17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 Valná hromada schvaluje program jednání, zapisovatele a ověřovatele zápisu</a:t>
            </a:r>
            <a:r>
              <a:rPr b="1" lang="cs-CZ" sz="1600">
                <a:latin typeface="Calibri"/>
                <a:ea typeface="Calibri"/>
                <a:cs typeface="Calibri"/>
                <a:sym typeface="Calibri"/>
              </a:rPr>
              <a:t>	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červ&#10;&#10;Popis byl vytvořen automaticky"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5573" y="-83925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110" name="Google Shape;11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443" y="6098906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venku, příroda" id="111" name="Google Shape;11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8825" y="4925950"/>
            <a:ext cx="3248023" cy="19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/>
          <p:nvPr>
            <p:ph type="title"/>
          </p:nvPr>
        </p:nvSpPr>
        <p:spPr>
          <a:xfrm>
            <a:off x="532252" y="526464"/>
            <a:ext cx="6928920" cy="516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HOSPODAŘENÍ SPOLKU V 2021-2027 (2030)</a:t>
            </a:r>
            <a:endParaRPr/>
          </a:p>
        </p:txBody>
      </p:sp>
      <p:pic>
        <p:nvPicPr>
          <p:cNvPr descr="Obsah obrázku text, červ&#10;&#10;Popis byl vytvořen automaticky" id="401" name="Google Shape;4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402" name="Google Shape;4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44" y="6095934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8"/>
          <p:cNvSpPr txBox="1"/>
          <p:nvPr>
            <p:ph idx="1" type="body"/>
          </p:nvPr>
        </p:nvSpPr>
        <p:spPr>
          <a:xfrm>
            <a:off x="532252" y="1339964"/>
            <a:ext cx="8720990" cy="4755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lang="cs-CZ" sz="6400">
                <a:latin typeface="Calibri"/>
                <a:ea typeface="Calibri"/>
                <a:cs typeface="Calibri"/>
                <a:sym typeface="Calibri"/>
              </a:rPr>
              <a:t>Provoz MAS -  </a:t>
            </a: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Zlepšení řídících a administrativních schopností MAS Skutečsko, Košumbersko a Chrastecko, z.s. -  95%, 5% spolufinancování / </a:t>
            </a:r>
            <a:r>
              <a:rPr b="1" lang="cs-CZ" sz="6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dle realizace CLLD, tj. dočerpání přidělené alokace</a:t>
            </a:r>
            <a:endParaRPr>
              <a:solidFill>
                <a:srgbClr val="FF0000"/>
              </a:solidFill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Char char="•"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OPTP - Míra spolufinancování: 65 % Kohezní fond/30 % Státní rozpočet/5 % Vlastní zdroje</a:t>
            </a:r>
            <a:endParaRPr/>
          </a:p>
          <a:p>
            <a:pPr indent="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Délka sledovaného období 4 měsíce, realizace projektu může být zahájena až po schválení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	poslední ŽOP v IROP 2014+</a:t>
            </a:r>
            <a:endParaRPr/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Výpočet alokace v Kč:</a:t>
            </a:r>
            <a:endParaRPr b="1" sz="6400"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Rozloha území k 1.1.2021 v ha 23 232,734800        	Bonus na ha 803 853 	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	Počet obyvatel k 1.1.2021  21 896 				Bonus na obyvatele 2 134 860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	Počet obcí 24 								Bonus na obce 2 520 000 	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	Základ	 5 000 000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cs-CZ" sz="6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Alokace na MAS celkem	10 458 713 Kč	1. projekt 60% alokace 6 275 228 Kč</a:t>
            </a:r>
            <a:endParaRPr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 sz="64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cs-CZ" sz="6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Alokace 2014-2020               10 747 142,11 Kč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000"/>
              <a:buNone/>
            </a:pPr>
            <a:r>
              <a:rPr b="1" lang="cs-CZ">
                <a:latin typeface="Calibri"/>
                <a:ea typeface="Calibri"/>
                <a:cs typeface="Calibri"/>
                <a:sym typeface="Calibri"/>
              </a:rPr>
              <a:t>	 	 						</a:t>
            </a:r>
            <a:endParaRPr/>
          </a:p>
        </p:txBody>
      </p:sp>
      <p:pic>
        <p:nvPicPr>
          <p:cNvPr descr="Obsah obrázku strom, venku, tráva, rostlina&#10;&#10;Popis byl vytvořen automaticky" id="404" name="Google Shape;40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62650" y="4438250"/>
            <a:ext cx="3629348" cy="241975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8"/>
          <p:cNvSpPr txBox="1"/>
          <p:nvPr/>
        </p:nvSpPr>
        <p:spPr>
          <a:xfrm>
            <a:off x="9893074" y="1575576"/>
            <a:ext cx="1594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9"/>
          <p:cNvSpPr txBox="1"/>
          <p:nvPr>
            <p:ph type="title"/>
          </p:nvPr>
        </p:nvSpPr>
        <p:spPr>
          <a:xfrm>
            <a:off x="9336781" y="1474857"/>
            <a:ext cx="1930987" cy="516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ROZPOČTU NA ROK 2023</a:t>
            </a:r>
            <a:endParaRPr/>
          </a:p>
        </p:txBody>
      </p:sp>
      <p:pic>
        <p:nvPicPr>
          <p:cNvPr descr="Obsah obrázku text, červ&#10;&#10;Popis byl vytvořen automaticky" id="411" name="Google Shape;41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2" name="Google Shape;412;p29"/>
          <p:cNvGraphicFramePr/>
          <p:nvPr/>
        </p:nvGraphicFramePr>
        <p:xfrm>
          <a:off x="429095" y="2128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{91F88695-B751-4DE5-9E0B-540F917A88C9}</a:tableStyleId>
              </a:tblPr>
              <a:tblGrid>
                <a:gridCol w="6379675"/>
                <a:gridCol w="2528000"/>
              </a:tblGrid>
              <a:tr h="1124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Příjmy (položky)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Částky (v Kč)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Provozní dotace IROP-dočerpání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834 000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OPTP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850 000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Členské příspěvky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243 000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OPZ + Začleňování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3 060 357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Vedlejší činnost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 45 000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M-EKIS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 174 000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EnkoMAS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 150 000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SECAP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 560 000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POV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 100 000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OP JAK ?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 40 000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Erasmus+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19044 Eur /450 390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6E6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Příjmy celkem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6 506 747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Výdaje (položky)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Částky (v Kč).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Provozní dotace IROP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834 000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OPTP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850 000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OPZ+ Začleňování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1 734 202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Vedlejší činnost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  40 000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M-EKIS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174 000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EnkoMAS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150 000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SECAP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700 000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POV spolufinancování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  43 000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OP JAK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  72 000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Erasmus +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450 390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52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Členské příspěvky (NS MAS, KS MAS, CH – H), spolufinancování SECAP, nezpůsobilé výdaje (bankovní poplatky, propagace, projekty MAS, služby, předfinancování, vzdělávání mimo 4.2)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178 000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(38000+140000)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5% spolufinancování dotace 4.2 + OPTP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Tahoma"/>
                          <a:ea typeface="Tahoma"/>
                          <a:cs typeface="Tahoma"/>
                          <a:sym typeface="Tahoma"/>
                        </a:rPr>
                        <a:t>      84 200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0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Výdaje celkem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 </a:t>
                      </a:r>
                      <a:r>
                        <a:rPr b="1" lang="cs-CZ" sz="140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5 309 792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300" marB="0" marR="38125" marL="381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</a:tr>
            </a:tbl>
          </a:graphicData>
        </a:graphic>
      </p:graphicFrame>
      <p:sp>
        <p:nvSpPr>
          <p:cNvPr id="413" name="Google Shape;413;p29"/>
          <p:cNvSpPr txBox="1"/>
          <p:nvPr/>
        </p:nvSpPr>
        <p:spPr>
          <a:xfrm>
            <a:off x="9561979" y="3252851"/>
            <a:ext cx="2200800" cy="1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Valná hromada schvaluje  </a:t>
            </a:r>
            <a:endParaRPr>
              <a:solidFill>
                <a:srgbClr val="980000"/>
              </a:solidFill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rozpočet na rok 2023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bloha, tráva, venku, příroda&#10;&#10;Popis byl vytvořen automaticky" id="414" name="Google Shape;41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7332" y="5257800"/>
            <a:ext cx="2844667" cy="160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 txBox="1"/>
          <p:nvPr>
            <p:ph type="title"/>
          </p:nvPr>
        </p:nvSpPr>
        <p:spPr>
          <a:xfrm>
            <a:off x="300386" y="526464"/>
            <a:ext cx="6372544" cy="516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NOVÁ ZELENÁ ÚSPORÁM LIGHT - NZUL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0"/>
          <p:cNvSpPr txBox="1"/>
          <p:nvPr>
            <p:ph idx="1" type="body"/>
          </p:nvPr>
        </p:nvSpPr>
        <p:spPr>
          <a:xfrm>
            <a:off x="300386" y="1575576"/>
            <a:ext cx="9261593" cy="4462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2"/>
              <a:buNone/>
            </a:pPr>
            <a:r>
              <a:rPr b="0" i="0" lang="cs-CZ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Žadatel ve vztahu ke klientovi vykoná povinně tyto aktivity: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40"/>
              <a:buNone/>
            </a:pPr>
            <a:r>
              <a:rPr b="0" i="0" lang="cs-CZ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obhlídka předmětné nemovitosti (vč. pomoci s pořízením fotodokumentace výchozího stavu);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b) pomoc při posouzení vhodnosti vybraných opatření a upozornění na případné konflikty navrhovaných opatření s dalšími v budoucnu;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c) zpracování Zprávy o navrhovaných opatřeních (odborného posudku)2 pro program Nová zelená úsporám Light;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d) poučení klienta o podmínkách programu Nová zelená úsporám Light, zejména poučení o účelové vázanosti finančních prostředků a sankcemi hrozícími při jejich případném zneužití;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e) kontrola realizace opatření na místě (vč. pomoci s pořízením fotodokumentace finálního stavu);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f) zpracování závěrečné Zprávy o provedených opatřeních pro program Nová zelená úsporám Light. </a:t>
            </a:r>
            <a:endParaRPr/>
          </a:p>
        </p:txBody>
      </p:sp>
      <p:pic>
        <p:nvPicPr>
          <p:cNvPr descr="Obsah obrázku text, červ&#10;&#10;Popis byl vytvořen automaticky" id="421" name="Google Shape;4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příroda, silnice, město, dálnice&#10;&#10;Popis byl vytvořen automaticky" id="422" name="Google Shape;42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9025" y="5329776"/>
            <a:ext cx="2712972" cy="15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0"/>
          <p:cNvSpPr txBox="1"/>
          <p:nvPr/>
        </p:nvSpPr>
        <p:spPr>
          <a:xfrm>
            <a:off x="9893074" y="1575576"/>
            <a:ext cx="15944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červ&#10;&#10;Popis byl vytvořen automaticky" id="428" name="Google Shape;4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429" name="Google Shape;42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789" y="6092028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ráva, venku, příroda, pole&#10;&#10;Popis byl vytvořen automaticky" id="430" name="Google Shape;43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7600" y="4935681"/>
            <a:ext cx="3414400" cy="191841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1"/>
          <p:cNvSpPr txBox="1"/>
          <p:nvPr/>
        </p:nvSpPr>
        <p:spPr>
          <a:xfrm>
            <a:off x="4561981" y="1185269"/>
            <a:ext cx="73169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zprostředkování odborného posouzení domu či detailní optimalizační studie;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asistence se zřízením bankovního účtu;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asistence při zřízení elektronické identity občana;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asistence při nutné součinnosti se stavebními úřady a dalšími orgány, případné zajištění povinností vyplývajících z relevantních právních předpisů;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 asistence při výběru dodavatele, zejména příprava podkladů pro tržní šetření a následné posouzení, zda klientem vybraná nabídka splňuje požadované technické parametry programu Nová zelená úsporám Light;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 asistence při podání žádosti v prostředí Agendového informačního systému Státního fondu životního prostředí ČR (AIS SFŽP ČR);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g) doložení dokončení realizace v prostředí AIS SFŽP ČR.</a:t>
            </a:r>
            <a:endParaRPr/>
          </a:p>
        </p:txBody>
      </p:sp>
      <p:pic>
        <p:nvPicPr>
          <p:cNvPr id="432" name="Google Shape;432;p31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12491" r="14270" t="12139"/>
          <a:stretch/>
        </p:blipFill>
        <p:spPr>
          <a:xfrm>
            <a:off x="313027" y="1288568"/>
            <a:ext cx="4021282" cy="27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>
            <p:ph type="title"/>
          </p:nvPr>
        </p:nvSpPr>
        <p:spPr>
          <a:xfrm>
            <a:off x="524028" y="526464"/>
            <a:ext cx="5945310" cy="515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NOVÁ ZELENÁ ÚSPORÁM LIGHT - NZUL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/>
          <p:nvPr>
            <p:ph type="title"/>
          </p:nvPr>
        </p:nvSpPr>
        <p:spPr>
          <a:xfrm>
            <a:off x="666595" y="484947"/>
            <a:ext cx="4935794" cy="516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PŘIPRAVUJEME</a:t>
            </a:r>
            <a:b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červ&#10;&#10;Popis byl vytvořen automaticky" id="439" name="Google Shape;4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440" name="Google Shape;44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789" y="6092028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2"/>
          <p:cNvSpPr txBox="1"/>
          <p:nvPr>
            <p:ph idx="1" type="body"/>
          </p:nvPr>
        </p:nvSpPr>
        <p:spPr>
          <a:xfrm>
            <a:off x="524028" y="1001141"/>
            <a:ext cx="10363200" cy="6212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6"/>
              <a:buChar char="•"/>
            </a:pP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Při NZUL -</a:t>
            </a: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vyjasňování pozice MAS v programu – nyní je počítáno s budoucím rozšířením programu, s distribucí dokladů poradců na MAS (+ výzva kdo chce v programu pokračovat). Zatím MAS nikdo nenutí kontaktovat klienty. MŽP bude vydávat průkazky – zejména kvůli energošmejdům. Modifikace výzvy v červnu – pravidla se dozvíme z tiskové konference (dle MŽP kvůli transparentnímu postupu).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Char char="•"/>
            </a:pP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 </a:t>
            </a: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myšlenka pilotní pomoci s vyřizováním dávek hmotné nouze, konkrétně příspěvku na bydlení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Vlastní poradci-školení EnkoMAS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Spolupráce s ENERKOM SKCH – MEK, NZU, Oprav dům po babičce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Už v prvním čtvrtletí by měla přijít možnost získat příspěvek na výměnu kotle za tepelné čerpadlo, výhledově se uvažuje i o příspěvku (nejspíš kombinovaném s půjčkou) na pořízení fotovoltaických panelů., v plánu i nový dotační program na renovace bytových a rodinných domů -dům po babičce. Pravděpodobně půjde o spojení dotace a půjčky.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Má být zaměřený na mladší lidi a motivovat je k pořizování starších nemovitostí,                                                        které jsou energeticky náročné a vyžadují komplexní rekonstrukci.</a:t>
            </a:r>
            <a:endParaRPr/>
          </a:p>
          <a:p>
            <a:pPr indent="-11811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t/>
            </a:r>
            <a:endParaRPr/>
          </a:p>
          <a:p>
            <a:pPr indent="-11811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t/>
            </a:r>
            <a:endParaRPr/>
          </a:p>
        </p:txBody>
      </p:sp>
      <p:sp>
        <p:nvSpPr>
          <p:cNvPr id="442" name="Google Shape;442;p32"/>
          <p:cNvSpPr txBox="1"/>
          <p:nvPr/>
        </p:nvSpPr>
        <p:spPr>
          <a:xfrm>
            <a:off x="1066799" y="3005769"/>
            <a:ext cx="10363200" cy="30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811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0000" y="4946450"/>
            <a:ext cx="3223148" cy="181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"/>
          <p:cNvSpPr txBox="1"/>
          <p:nvPr>
            <p:ph idx="1" type="body"/>
          </p:nvPr>
        </p:nvSpPr>
        <p:spPr>
          <a:xfrm>
            <a:off x="647901" y="1342976"/>
            <a:ext cx="5181598" cy="30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Přípravná návštěva - konec dubna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Mobilita - červen x podzim: 20 účastníků, 4 dny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metody oslovení veřejnosti v regionu, jednotlivých CS, motivace veřejnosti k aktivnímu vzdělávání a zapojování, zkušenost z realizace workshopů a diskusních setkání k tématům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jak motivují veřejnost, zkušenosti s regionálními projekty, zapojování podnikatelů, spolupráce sektorů, využití digitálních nástrojů při aktivizaci veřejnosti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exkurze: ukázka projektu v oblasti komunitní energetiky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Char char="•"/>
            </a:pPr>
            <a:r>
              <a:rPr lang="cs-CZ" sz="1600">
                <a:latin typeface="Calibri"/>
                <a:ea typeface="Calibri"/>
                <a:cs typeface="Calibri"/>
                <a:sym typeface="Calibri"/>
              </a:rPr>
              <a:t>způsoby participace občanů</a:t>
            </a:r>
            <a:endParaRPr/>
          </a:p>
        </p:txBody>
      </p:sp>
      <p:pic>
        <p:nvPicPr>
          <p:cNvPr descr="Obsah obrázku text, červ&#10;&#10;Popis byl vytvořen automaticky" id="449" name="Google Shape;44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450" name="Google Shape;45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399" y="5818893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 txBox="1"/>
          <p:nvPr>
            <p:ph type="title"/>
          </p:nvPr>
        </p:nvSpPr>
        <p:spPr>
          <a:xfrm>
            <a:off x="727363" y="568075"/>
            <a:ext cx="10363200" cy="696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ERASMUS x akreditace</a:t>
            </a:r>
            <a:endParaRPr/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 b="5410" l="25586" r="29753" t="45363"/>
          <a:stretch/>
        </p:blipFill>
        <p:spPr>
          <a:xfrm>
            <a:off x="7107382" y="4825824"/>
            <a:ext cx="2961409" cy="18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6">
            <a:alphaModFix/>
          </a:blip>
          <a:srcRect b="5325" l="0" r="5273" t="10563"/>
          <a:stretch/>
        </p:blipFill>
        <p:spPr>
          <a:xfrm>
            <a:off x="6096000" y="1342976"/>
            <a:ext cx="5485879" cy="348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diagram&#10;&#10;Popis byl vytvořen automaticky" id="458" name="Google Shape;45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028" y="255829"/>
            <a:ext cx="4772481" cy="63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 txBox="1"/>
          <p:nvPr/>
        </p:nvSpPr>
        <p:spPr>
          <a:xfrm>
            <a:off x="10131457" y="985075"/>
            <a:ext cx="13917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ZVEME VÁS</a:t>
            </a:r>
            <a:endParaRPr/>
          </a:p>
        </p:txBody>
      </p:sp>
      <p:graphicFrame>
        <p:nvGraphicFramePr>
          <p:cNvPr id="460" name="Google Shape;460;p34"/>
          <p:cNvGraphicFramePr/>
          <p:nvPr/>
        </p:nvGraphicFramePr>
        <p:xfrm>
          <a:off x="5647254" y="162311"/>
          <a:ext cx="4484203" cy="6346341"/>
        </p:xfrm>
        <a:graphic>
          <a:graphicData uri="http://schemas.openxmlformats.org/presentationml/2006/ole">
            <mc:AlternateContent>
              <mc:Choice Requires="v">
                <p:oleObj r:id="rId5" imgH="6346341" imgW="4484203" progId="Acrobat.Document.2017" spid="_x0000_s1">
                  <p:embed/>
                </p:oleObj>
              </mc:Choice>
              <mc:Fallback>
                <p:oleObj r:id="rId6" imgH="6346341" imgW="4484203" progId="Acrobat.Document.2017">
                  <p:embed/>
                  <p:pic>
                    <p:nvPicPr>
                      <p:cNvPr id="460" name="Google Shape;460;p34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647254" y="162311"/>
                        <a:ext cx="4484203" cy="6346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Obsah obrázku text, červ&#10;&#10;Popis byl vytvořen automaticky" id="461" name="Google Shape;461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80203" y="0"/>
            <a:ext cx="1422755" cy="81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890" l="648" r="4780" t="7856"/>
          <a:stretch/>
        </p:blipFill>
        <p:spPr>
          <a:xfrm>
            <a:off x="485224" y="675409"/>
            <a:ext cx="10612268" cy="5476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5"/>
          <p:cNvSpPr txBox="1"/>
          <p:nvPr>
            <p:ph type="title"/>
          </p:nvPr>
        </p:nvSpPr>
        <p:spPr>
          <a:xfrm>
            <a:off x="6813075" y="1438695"/>
            <a:ext cx="4935794" cy="516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USNESENÍ</a:t>
            </a:r>
            <a:br>
              <a:rPr b="0" i="0" lang="cs-CZ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červ&#10;&#10;Popis byl vytvořen automaticky" id="472" name="Google Shape;4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473" name="Google Shape;47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789" y="6092028"/>
            <a:ext cx="4648603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5"/>
          <p:cNvSpPr txBox="1"/>
          <p:nvPr/>
        </p:nvSpPr>
        <p:spPr>
          <a:xfrm>
            <a:off x="1066799" y="3005769"/>
            <a:ext cx="10363200" cy="30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811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aphicFrame>
        <p:nvGraphicFramePr>
          <p:cNvPr id="475" name="Google Shape;475;p35"/>
          <p:cNvGraphicFramePr/>
          <p:nvPr/>
        </p:nvGraphicFramePr>
        <p:xfrm>
          <a:off x="304798" y="52646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{6106CA41-0F6A-487E-8556-F63FE1AE4374}</a:tableStyleId>
              </a:tblPr>
              <a:tblGrid>
                <a:gridCol w="432175"/>
                <a:gridCol w="7615275"/>
              </a:tblGrid>
              <a:tr h="3932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Přehled hlasování valné hromady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 Skutečsko, Košumbersko a Chrastecko, z.s. ze dne 13. 04. 2023 v Luži</a:t>
                      </a:r>
                      <a:endParaRPr/>
                    </a:p>
                  </a:txBody>
                  <a:tcPr marT="5225" marB="0" marR="30275" marL="30275" anchor="ctr"/>
                </a:tc>
                <a:tc hMerge="1"/>
              </a:tr>
              <a:tr h="1422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Valná hromada bere na vědomí: </a:t>
                      </a:r>
                      <a:endParaRPr/>
                    </a:p>
                  </a:txBody>
                  <a:tcPr marT="5225" marB="0" marR="30275" marL="30275" anchor="ctr"/>
                </a:tc>
                <a:tc hMerge="1"/>
              </a:tr>
              <a:tr h="1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Upřesnění aplikace podmínek standardizace</a:t>
                      </a: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1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nformace o stavu členské základny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1422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Valná hromada schvaluje: </a:t>
                      </a:r>
                      <a:endParaRPr/>
                    </a:p>
                  </a:txBody>
                  <a:tcPr marT="5225" marB="0" marR="30275" marL="30275" anchor="ctr"/>
                </a:tc>
                <a:tc hMerge="1"/>
              </a:tr>
              <a:tr h="1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jednání VH,</a:t>
                      </a:r>
                      <a:r>
                        <a:rPr b="1"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zapisovatele: Ing. Denisa Šlemrová a ověřovatele: </a:t>
                      </a: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Matěj Zelinka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1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Zprávu o činnosti Programového výboru/Představenstva 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1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Zprávu o činnosti Kontrolního výboru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14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Zprávu o činnosti Výběrové komise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Informaci o hospodaření spolku za rok 2022 včetně účetní závěrky a zprávy auditora DZ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Výroční zprávu MAS SKCH za rok 2022 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leny představenstva/programového výboru do 13.4.2027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leny výběrové komise do 13.4.2024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leny kontrolního výboru do 13.4.2027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Plán činnosti spolku v roce 2023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29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cs-CZ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/>
                    </a:p>
                  </a:txBody>
                  <a:tcPr marT="5225" marB="0" marR="30275" marL="302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Rozpočet na rok 2023</a:t>
                      </a:r>
                      <a:endParaRPr/>
                    </a:p>
                  </a:txBody>
                  <a:tcPr marT="5225" marB="0" marR="30275" marL="30275" anchor="ctr"/>
                </a:tc>
              </a:tr>
              <a:tr h="1422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600"/>
                        <a:t> </a:t>
                      </a:r>
                      <a:endParaRPr sz="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25" marB="0" marR="30275" marL="30275" anchor="ctr"/>
                </a:tc>
                <a:tc hMerge="1"/>
              </a:tr>
            </a:tbl>
          </a:graphicData>
        </a:graphic>
      </p:graphicFrame>
      <p:pic>
        <p:nvPicPr>
          <p:cNvPr id="476" name="Google Shape;47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353" y="4777375"/>
            <a:ext cx="3549425" cy="199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2154758" y="227306"/>
            <a:ext cx="7603012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-CZ" sz="3600">
                <a:latin typeface="Calibri"/>
                <a:ea typeface="Calibri"/>
                <a:cs typeface="Calibri"/>
                <a:sym typeface="Calibri"/>
              </a:rPr>
              <a:t>Kompetence VH, delegovaná pravomoc</a:t>
            </a:r>
            <a:endParaRPr/>
          </a:p>
        </p:txBody>
      </p:sp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145400" y="1254128"/>
            <a:ext cx="11621728" cy="4004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Do výlučné pravomoci valné hromady spolku patří: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a) schvalování stanov spolku a jejich změn a doplňků,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b) schvalování jednacího řádu valné hromady,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c) zřízení povinných orgánů ve smyslu Metodiky pro standardizaci MAS - rozhodovací, kontrolní, výběrový orgán,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b="1" lang="cs-CZ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volba a odvolání členů představenstva, výběrové komise a kontrolního výboru spolku, stanovení počtu členů uvedených orgánů, jejich působnosti a pravomoci a způsobu jednání těchto orgánů dle Metodiky pro standardizaci MAS</a:t>
            </a: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e) schvalování plánu činnosti spolku,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f) schvalování výroční zprávy o činnosti a hospodaření spolku,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g) schvalování zpráv o činnosti představenstva, výběrové komise a kontrolního výboru spolku,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h) rozhodování o výši členských příspěvků a způsobu jejich úhrady,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i) rozhodování o zrušení spolku nebo o jeho fúzi s jiným spolkem,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j) rozhodování o dalších problémech činnosti spolku, které si valná hromada vyhradí.</a:t>
            </a:r>
            <a:endParaRPr/>
          </a:p>
        </p:txBody>
      </p:sp>
      <p:pic>
        <p:nvPicPr>
          <p:cNvPr descr="Obsah obrázku text&#10;&#10;Popis byl vytvořen automaticky"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400" y="5980311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119" name="Google Shape;11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tržiště&#10;&#10;Popis byl vytvořen automaticky" id="120" name="Google Shape;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84446" y="4783396"/>
            <a:ext cx="3607554" cy="2026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2756012" y="508376"/>
            <a:ext cx="6754762" cy="516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sz="3600">
                <a:latin typeface="Calibri"/>
                <a:ea typeface="Calibri"/>
                <a:cs typeface="Calibri"/>
                <a:sym typeface="Calibri"/>
              </a:rPr>
              <a:t>Kompetence VH, delegovaná pravomoc</a:t>
            </a:r>
            <a:endParaRPr/>
          </a:p>
        </p:txBody>
      </p:sp>
      <p:sp>
        <p:nvSpPr>
          <p:cNvPr id="126" name="Google Shape;126;p6"/>
          <p:cNvSpPr txBox="1"/>
          <p:nvPr>
            <p:ph idx="1" type="body"/>
          </p:nvPr>
        </p:nvSpPr>
        <p:spPr>
          <a:xfrm>
            <a:off x="235975" y="1024570"/>
            <a:ext cx="11621728" cy="4004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9159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t/>
            </a:r>
            <a:endParaRPr b="0" i="0"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ČL 8, bod 8) Představenstvo spolku: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66"/>
              <a:buNone/>
            </a:pP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a) schvaluje SCLLD včetně změn, schvaluje způsob hodnocení a výběru projektů, zejména výběrová kritéria pro výběr projektů, schvaluje interní postupy, směrnice a vnitřní metodiky MAS, schvaluje rozpočet MAS, formy jeho zajištění včetně dalších vyplývajících povinností (</a:t>
            </a:r>
            <a:r>
              <a:rPr b="0" i="0" lang="cs-CZ" sz="18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delegovaná pravomoc nejvyššího orgánu MAS</a:t>
            </a:r>
            <a:r>
              <a:rPr b="0" i="0" lang="cs-CZ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b) schvaluje výzvy k podávání žádostí,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c) vybírá projekty k realizaci a stanovuje výši alokace na projekty na základě návrhu výběrového orgánu,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d) schvaluje monitoring a hodnocení CLLD,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e) rozhodování o počtu a zaměření zájmových skupin,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</a:pP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f) schvalování členství ve spolku na základě písemné přihlášky zájemce o členství…</a:t>
            </a:r>
            <a:endParaRPr/>
          </a:p>
        </p:txBody>
      </p:sp>
      <p:pic>
        <p:nvPicPr>
          <p:cNvPr descr="Obsah obrázku text&#10;&#10;Popis byl vytvořen automaticky" id="127" name="Google Shape;1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591" y="5968591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1242" y="-93336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venku, dům, budova" id="129" name="Google Shape;12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0606" y="4595966"/>
            <a:ext cx="4021393" cy="226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>
            <p:ph type="title"/>
          </p:nvPr>
        </p:nvSpPr>
        <p:spPr>
          <a:xfrm>
            <a:off x="727364" y="384464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Podmínky standardizace</a:t>
            </a:r>
            <a:endParaRPr/>
          </a:p>
        </p:txBody>
      </p:sp>
      <p:sp>
        <p:nvSpPr>
          <p:cNvPr id="135" name="Google Shape;135;p5"/>
          <p:cNvSpPr txBox="1"/>
          <p:nvPr>
            <p:ph idx="1" type="body"/>
          </p:nvPr>
        </p:nvSpPr>
        <p:spPr>
          <a:xfrm>
            <a:off x="727364" y="1488965"/>
            <a:ext cx="10363200" cy="308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b="0" i="0" lang="cs-CZ" sz="1800">
                <a:latin typeface="Calibri"/>
                <a:ea typeface="Calibri"/>
                <a:cs typeface="Calibri"/>
                <a:sym typeface="Calibri"/>
              </a:rPr>
              <a:t>Na rozhodovací úrovni nesmí ani veřejný sektor ani žádná z jednotlivých zájmových skupin představovat více než 49 % hlasovacích práv(v případě nejvyššího orgánu MAS lze podmínku splnit prostřednictvím přepočtu hlasovacích práv.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b="0" i="0" lang="cs-CZ" sz="1800">
                <a:latin typeface="Calibri"/>
                <a:ea typeface="Calibri"/>
                <a:cs typeface="Calibri"/>
                <a:sym typeface="Calibri"/>
              </a:rPr>
              <a:t>Každý partner MAS může být kromě nejvyššího orgánu členem pouze jednoho voleného povinného orgánu.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</a:pPr>
            <a:r>
              <a:rPr b="1" i="0" lang="cs-CZ" sz="1800">
                <a:latin typeface="Calibri"/>
                <a:ea typeface="Calibri"/>
                <a:cs typeface="Calibri"/>
                <a:sym typeface="Calibri"/>
              </a:rPr>
              <a:t>V případě zvolení partnera MAS ze soukromého sektoru (fyzické osoby podnikající nebo nepodnikající nebo zástupce partnera MAS -právnické osoby) do funkce starosty nebo místostarosty obce, jež je partnerem MAS, nebo jeho jmenování do funkce statutárního zástupce partnera z veřejného sektoru, nemůže tato osoba (jedinec) v orgánech MAS dále zastupovat partnera ze soukromého sektoru (právnickou ani fyzickou osobu).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červ&#10;&#10;Popis byl vytvořen automaticky"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byl vytvořen automaticky" id="137" name="Google Shape;1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272" y="5918167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příroda, město&#10;&#10;Popis byl vytvořen automaticky" id="138" name="Google Shape;13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7600" y="4935681"/>
            <a:ext cx="3414400" cy="191841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954025" y="4577425"/>
            <a:ext cx="7657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 usnesení:</a:t>
            </a:r>
            <a:r>
              <a:rPr b="1" lang="cs-CZ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cs-CZ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Valná hromada bere na vědomí upřesnění aplikace podmínek standardizace </a:t>
            </a:r>
            <a:endParaRPr b="1" sz="12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716974" y="205482"/>
            <a:ext cx="9100536" cy="10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280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Informace o spolku a členské základně</a:t>
            </a:r>
            <a:endParaRPr/>
          </a:p>
        </p:txBody>
      </p:sp>
      <p:pic>
        <p:nvPicPr>
          <p:cNvPr descr="Obsah obrázku text&#10;&#10;Popis byl vytvořen automaticky"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114" y="5977161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009" y="1331944"/>
            <a:ext cx="9409244" cy="283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1039091" y="4222835"/>
            <a:ext cx="781664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Celková rozloha území MAS (km2 ): 232,31                                                             Počet obcí na území MAS: 24                                                                                            Počet partnerů MAS: 75                                                                                                    Počet obyvatel na území MAS: 21776                                                                       Počet obyvatel na jednoho partnera MAS: 290,00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Činnost v PK a tedy i na našem území ukončil EDDA, nikdo nepřistoupil.</a:t>
            </a:r>
            <a:endParaRPr b="0" i="0" sz="18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Obsah obrázku text, červ&#10;&#10;Popis byl vytvořen automaticky" id="148" name="Google Shape;14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venku, rostlina, park" id="149" name="Google Shape;14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75594" y="4542503"/>
            <a:ext cx="4116406" cy="231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&#10;&#10;Popis byl vytvořen automaticky"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444" y="5933257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červ&#10;&#10;Popis byl vytvořen automaticky"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6735" y="-72715"/>
            <a:ext cx="2105993" cy="1203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6" name="Google Shape;156;p9"/>
          <p:cNvGraphicFramePr/>
          <p:nvPr/>
        </p:nvGraphicFramePr>
        <p:xfrm>
          <a:off x="502230" y="5289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{91F88695-B751-4DE5-9E0B-540F917A88C9}</a:tableStyleId>
              </a:tblPr>
              <a:tblGrid>
                <a:gridCol w="465025"/>
                <a:gridCol w="2261425"/>
                <a:gridCol w="629950"/>
                <a:gridCol w="2157275"/>
                <a:gridCol w="568175"/>
                <a:gridCol w="3032675"/>
              </a:tblGrid>
              <a:tr h="191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Lidé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Podnikání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Příroda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475" marB="5475" marR="10950" marL="109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Čankovice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Městys Chroustovice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Horka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Hrochův Týnec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Lozice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Hroubovice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Jenišovice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Předhradí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Chrast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00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Luže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Štěpánov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Leštinka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Řepníky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 Dynamo Rosice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Prosetín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Řestoky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Bor u Chroustovic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Přestavlky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Střemošice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Brdíčko Jan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Rosice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00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Trojovice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Tégl Miroslav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Město Skuteč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Vinary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TSKC Chrast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Vrbatův Kostelec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Radim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Hroubovice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Zaječice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0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 Sokol Prosetín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CristalTech s.r.o.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Zájezdec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Hrochův Týnec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Agro Jenišovice a.s.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ČHJ HS Podlažice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Bělá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Laduin s.r.o.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Chacholice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Ratzenbek Pavel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ARCA CZECH s.r.o.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Rosice u Chrasti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0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 Luže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Martin Novotný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Lozice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Občanské sdružení SMT Skuteč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David Sokol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Zemědělské družstvo Rosice u Chrasti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6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Romodrom o.p.s.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Zemědělské družstvo Předhradí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SEKO - Skuteč spol s.r.o.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7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SHČMS Luže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Metal Produkt Servis Praha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Spolek divadelních ochotníků Heyduk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6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Předhradí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 PLUS, z.s.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Český červený kříž, m.s. Jenišovice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00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 Sokol Radčice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Matěj Zelinka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 Sokol Chrast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Hamzova odborná léčebna pro děti a dospělé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Karel Kopecký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Spolek přátel Hamzova parku a arboreta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7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MŠ Řestoky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Ing. Bc. Petra Vinterová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Rada dětí a mládeže Pardubického kraje, z.s.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6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TJ Tatran Hrochův Týnec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Denivková zahrada, s.r.o.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 ČMS - Sbor dobrovolných hasičů Vinary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Doly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Bc. Vladimír Hrubeš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Kulturní spolek Klicpera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STAVER Luže s.r.o.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  <a:tr h="15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SDH Čankovice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0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Obec Ostrov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FAFE"/>
                    </a:solidFill>
                  </a:tcPr>
                </a:tc>
              </a:tr>
            </a:tbl>
          </a:graphicData>
        </a:graphic>
      </p:graphicFrame>
      <p:pic>
        <p:nvPicPr>
          <p:cNvPr descr="Obsah obrázku příroda" id="157" name="Google Shape;15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7973" y="4857231"/>
            <a:ext cx="3554027" cy="1996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9544175" y="1735163"/>
            <a:ext cx="19169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b="0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382875" y="5576738"/>
            <a:ext cx="8255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-CZ" sz="1500">
                <a:solidFill>
                  <a:schemeClr val="dk1"/>
                </a:solidFill>
              </a:rPr>
              <a:t>Návrh usnesení:</a:t>
            </a:r>
            <a:r>
              <a:rPr b="1" lang="cs-CZ" sz="1500">
                <a:solidFill>
                  <a:srgbClr val="980000"/>
                </a:solidFill>
              </a:rPr>
              <a:t> Valná hromada bere na vědomí informace o stavu členské základny</a:t>
            </a:r>
            <a:endParaRPr b="1" sz="15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>
            <p:ph type="title"/>
          </p:nvPr>
        </p:nvSpPr>
        <p:spPr>
          <a:xfrm>
            <a:off x="3528250" y="525067"/>
            <a:ext cx="6432614" cy="756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>
                <a:latin typeface="Calibri"/>
                <a:ea typeface="Calibri"/>
                <a:cs typeface="Calibri"/>
                <a:sym typeface="Calibri"/>
              </a:rPr>
              <a:t>Informace z činnosti orgánů MAS </a:t>
            </a:r>
            <a:endParaRPr sz="2800"/>
          </a:p>
        </p:txBody>
      </p:sp>
      <p:sp>
        <p:nvSpPr>
          <p:cNvPr id="165" name="Google Shape;165;p10"/>
          <p:cNvSpPr txBox="1"/>
          <p:nvPr>
            <p:ph idx="1" type="body"/>
          </p:nvPr>
        </p:nvSpPr>
        <p:spPr>
          <a:xfrm>
            <a:off x="807975" y="1292600"/>
            <a:ext cx="8754000" cy="3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2142"/>
              <a:buNone/>
            </a:pPr>
            <a:r>
              <a:rPr lang="cs-CZ" sz="7000">
                <a:latin typeface="Calibri"/>
                <a:ea typeface="Calibri"/>
                <a:cs typeface="Calibri"/>
                <a:sym typeface="Calibri"/>
              </a:rPr>
              <a:t>Zpráva o činnosti </a:t>
            </a:r>
            <a:r>
              <a:rPr lang="cs-CZ" sz="6900">
                <a:solidFill>
                  <a:srgbClr val="A75D66"/>
                </a:solidFill>
                <a:latin typeface="Calibri"/>
                <a:ea typeface="Calibri"/>
                <a:cs typeface="Calibri"/>
                <a:sym typeface="Calibri"/>
              </a:rPr>
              <a:t>představenstva/programového výboru</a:t>
            </a:r>
            <a:endParaRPr sz="40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2142"/>
              <a:buNone/>
            </a:pPr>
            <a:r>
              <a:t/>
            </a:r>
            <a:endParaRPr b="1" sz="70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444"/>
              <a:buNone/>
            </a:pPr>
            <a:r>
              <a:rPr b="1" lang="cs-CZ" sz="675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lang="cs-CZ" sz="6250">
                <a:latin typeface="Calibri"/>
                <a:ea typeface="Calibri"/>
                <a:cs typeface="Calibri"/>
                <a:sym typeface="Calibri"/>
              </a:rPr>
              <a:t>ávrh usnesení:</a:t>
            </a:r>
            <a:r>
              <a:rPr b="1" lang="cs-CZ" sz="625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Valná hromada schvaluje zprávu o činnosti představenstva a programového výboru</a:t>
            </a:r>
            <a:endParaRPr sz="6250"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750"/>
              <a:buNone/>
            </a:pPr>
            <a:r>
              <a:t/>
            </a:r>
            <a:endParaRPr b="1" sz="4000">
              <a:solidFill>
                <a:srgbClr val="98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 b="1">
              <a:solidFill>
                <a:srgbClr val="980000"/>
              </a:solidFill>
            </a:endParaRPr>
          </a:p>
          <a:p>
            <a:pPr indent="4572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7500"/>
              <a:buNone/>
            </a:pPr>
            <a:r>
              <a:t/>
            </a:r>
            <a:endParaRPr b="1">
              <a:solidFill>
                <a:srgbClr val="980000"/>
              </a:solidFill>
            </a:endParaRPr>
          </a:p>
        </p:txBody>
      </p:sp>
      <p:pic>
        <p:nvPicPr>
          <p:cNvPr descr="Obsah obrázku text, červ&#10;&#10;Popis byl vytvořen automaticky" id="166" name="Google Shape;16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979" y="-75248"/>
            <a:ext cx="2105993" cy="1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0"/>
          <p:cNvSpPr txBox="1"/>
          <p:nvPr/>
        </p:nvSpPr>
        <p:spPr>
          <a:xfrm>
            <a:off x="424800" y="4279299"/>
            <a:ext cx="8463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cs-CZ" sz="2200" u="none" strike="noStrike">
                <a:solidFill>
                  <a:schemeClr val="dk1"/>
                </a:solidFill>
              </a:rPr>
              <a:t>DĚKUJEME 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cs-CZ" sz="2200" u="none" strike="noStrike">
                <a:solidFill>
                  <a:schemeClr val="dk1"/>
                </a:solidFill>
              </a:rPr>
              <a:t>všem členům </a:t>
            </a:r>
            <a:r>
              <a:rPr lang="cs-CZ" sz="2200">
                <a:solidFill>
                  <a:schemeClr val="dk1"/>
                </a:solidFill>
              </a:rPr>
              <a:t>představenstva/programového výboru</a:t>
            </a:r>
            <a:r>
              <a:rPr i="0" lang="cs-CZ" sz="2200" u="none" strike="noStrike">
                <a:solidFill>
                  <a:schemeClr val="dk1"/>
                </a:solidFill>
              </a:rPr>
              <a:t>  za jejich  vstřícný, precizní a spolehlivý přístup k výkonu funkce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descr="Obsah obrázku text&#10;&#10;Popis byl vytvořen automaticky" id="168" name="Google Shape;16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673" y="5951900"/>
            <a:ext cx="4648603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příroda&#10;&#10;Popis byl vytvořen automaticky" id="169" name="Google Shape;16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3058" y="4844845"/>
            <a:ext cx="3578942" cy="201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/>
          <p:nvPr/>
        </p:nvSpPr>
        <p:spPr>
          <a:xfrm>
            <a:off x="9544175" y="1735163"/>
            <a:ext cx="1917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Zpráva o činnosti: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ash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2E8E7"/>
      </a:lt2>
      <a:accent1>
        <a:srgbClr val="C6969C"/>
      </a:accent1>
      <a:accent2>
        <a:srgbClr val="BA7F9F"/>
      </a:accent2>
      <a:accent3>
        <a:srgbClr val="C492C2"/>
      </a:accent3>
      <a:accent4>
        <a:srgbClr val="A47FBA"/>
      </a:accent4>
      <a:accent5>
        <a:srgbClr val="A096C6"/>
      </a:accent5>
      <a:accent6>
        <a:srgbClr val="7F8BBA"/>
      </a:accent6>
      <a:hlink>
        <a:srgbClr val="568E87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2023-04-03T13:38:33Z</dcterms:created>
  <dc:creator>Eva Feyfarová</dc:creator>
</cp:coreProperties>
</file>