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1" r:id="rId2"/>
    <p:sldId id="262" r:id="rId3"/>
    <p:sldId id="263" r:id="rId4"/>
    <p:sldId id="265" r:id="rId5"/>
    <p:sldId id="266" r:id="rId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48" y="-12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DDFFE9-740E-41CA-A1F5-8C4BD79C755C}" type="datetimeFigureOut">
              <a:rPr lang="cs-CZ" smtClean="0"/>
              <a:t>31.03.2018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0A253A-14AE-447E-B444-88C2B9EA95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89852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99456" y="2780929"/>
            <a:ext cx="10075168" cy="1470025"/>
          </a:xfrm>
          <a:solidFill>
            <a:srgbClr val="C00000"/>
          </a:solidFill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71531" y="4293096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36AB363-4445-4FBE-8418-5CF2D2390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29. 9. 2015 v Praze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E64DCC6-36C3-4B0F-BEC8-9937D2D0F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www.nsmascr.cz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D1F9E51-4655-4316-8C9F-D2C059EF7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C3D69B"/>
                </a:solidFill>
                <a:latin typeface="Museo 500" charset="-1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923E56A-3A15-4E63-ACAC-595297506A1E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8444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5145890-B4AF-41C7-AC80-BE76A710E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29. 9. 2015 v Praze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5E95DBE-344D-4509-8C27-9014CA59A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www.nsmascr.cz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52D6425-FFC5-4BEE-A5FE-BE36EB94B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C3D69B"/>
                </a:solidFill>
                <a:latin typeface="Museo 500" charset="-1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A816A9D-8E17-475B-9C76-BE8B10B9F2D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029627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839200" y="1052737"/>
            <a:ext cx="2743200" cy="5073427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295467" y="1052737"/>
            <a:ext cx="7340533" cy="5073427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8EA8CCB-2BC7-4B97-8030-2CBD65266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29. 9. 2015 v Praze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03DE3E3-8A2F-459A-B1B0-BC0CBF876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www.nsmascr.cz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8A464F1-80A7-448B-B3F9-E88ACDAAD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C3D69B"/>
                </a:solidFill>
                <a:latin typeface="Museo 500" charset="-1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35D6663-3671-45A7-A56B-C0C68406B64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03850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48253DB-9181-44BC-BE64-BEF670C44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29. 9. 2015 v Praze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120504E-6A32-4A32-B979-BEB1797F1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www.nsmascr.cz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F96A631-203A-43C9-A75D-37780AE46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C3D69B"/>
                </a:solidFill>
                <a:latin typeface="Museo 90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4FD95B2-9156-44DC-8B0B-366E1C9FCEBE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70541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C9910B5-A61F-4BAD-A41B-A2162764A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29. 9. 2015 v Praze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B05C260-8238-4650-B541-6F4A48D62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www.nsmascr.cz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ED05982-C1DC-435F-B56B-0B2248129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C3D69B"/>
                </a:solidFill>
                <a:latin typeface="Museo 500" charset="-1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86FAA2B-825C-4374-B335-A0A05349E7A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84146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95467" y="1988841"/>
            <a:ext cx="4992555" cy="413732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480043" y="1988841"/>
            <a:ext cx="5102357" cy="413732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81B2ACC-6430-4281-A0C4-7CA1ADBF8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29. 9. 2015 v Praze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C2275FB-FCA0-448B-BA44-3E12B1B7B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www.nsmascr.cz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938ADAF-1BDA-47E8-858B-DFA01D785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C3D69B"/>
                </a:solidFill>
                <a:latin typeface="Museo 500" charset="-1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B54F6B0-63CA-43C6-BED7-24719E832F9F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28614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103445" y="1988840"/>
            <a:ext cx="508856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1103445" y="2708920"/>
            <a:ext cx="5088565" cy="341724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480044" y="1988840"/>
            <a:ext cx="510100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480043" y="2708920"/>
            <a:ext cx="5102357" cy="341724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99BE8B0D-C3DD-4E95-A15D-2CF259B36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29. 9. 2015 v Praze</a:t>
            </a:r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BC9EC48A-9FB5-4C04-9606-BD9B987A7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www.nsmascr.cz</a:t>
            </a:r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CA0BA3B3-483E-4FEE-A3A6-F03373480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C3D69B"/>
                </a:solidFill>
                <a:latin typeface="Museo 500" charset="-1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66271FAF-5593-4370-8CB4-71FA22216DF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6029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B7851BDE-85EF-4B03-8E90-31C76D73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29. 9. 2015 v Praze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E85123CD-1565-46BE-AF59-B88BBEBED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www.nsmascr.cz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73D3670-82B8-4369-8A45-2B1B4E3D0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C3D69B"/>
                </a:solidFill>
                <a:latin typeface="Museo 500" charset="-1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690A1FA-4FE8-4113-AB10-4069448CA25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19554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BC054B76-203B-496D-856B-A70F7C8A9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29. 9. 2015 v Praze</a:t>
            </a:r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4A65C11-52EA-46EC-91BB-5FEE3761E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www.nsmascr.cz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7875490-E926-496D-BAA0-D840EE078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C3D69B"/>
                </a:solidFill>
                <a:latin typeface="Museo 500" charset="-1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EBE5361-EFDE-475E-B3A6-BEE7433F074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849849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91478" y="1052736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519936" y="1052737"/>
            <a:ext cx="6062464" cy="50734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391478" y="2348881"/>
            <a:ext cx="4011084" cy="37772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FDC26B4-D67E-4F4E-BF9A-8F97670BE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29. 9. 2015 v Praze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608999F-546F-4D1E-A6A8-A617C01B0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www.nsmascr.cz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5C853C9-AB8E-499A-B4D0-A4A2D08C1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C3D69B"/>
                </a:solidFill>
                <a:latin typeface="Museo 500" charset="-1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106E9C3-C14C-404F-88C5-1B60D4E9ED60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031575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389717" y="980728"/>
            <a:ext cx="7315200" cy="3746847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4D33E4B-8953-48C5-AD04-24AAC4198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29. 9. 2015 v Praze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7240BA5-B8B1-4223-B960-DB8A68FD6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www.nsmascr.cz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C51B146-EBE4-408C-A0B5-88ECECB23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C3D69B"/>
                </a:solidFill>
                <a:latin typeface="Museo 500" charset="-1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5B2B6EB-3DFF-470E-9B49-1EBD18EDC2A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143617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4084">
              <a:schemeClr val="accent2">
                <a:lumMod val="20000"/>
                <a:lumOff val="80000"/>
              </a:schemeClr>
            </a:gs>
            <a:gs pos="100000">
              <a:schemeClr val="accent2">
                <a:lumMod val="20000"/>
                <a:lumOff val="80000"/>
              </a:schemeClr>
            </a:gs>
            <a:gs pos="0">
              <a:srgbClr val="C00000"/>
            </a:gs>
            <a:gs pos="74000">
              <a:schemeClr val="accent2">
                <a:lumMod val="20000"/>
                <a:lumOff val="80000"/>
              </a:schemeClr>
            </a:gs>
            <a:gs pos="47000">
              <a:schemeClr val="accent2">
                <a:lumMod val="20000"/>
                <a:lumOff val="80000"/>
              </a:schemeClr>
            </a:gs>
            <a:gs pos="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>
            <a:extLst>
              <a:ext uri="{FF2B5EF4-FFF2-40B4-BE49-F238E27FC236}">
                <a16:creationId xmlns:a16="http://schemas.microsoft.com/office/drawing/2014/main" id="{C164CB46-14FA-4C23-82AE-E28779C5C93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295401" y="981075"/>
            <a:ext cx="10301817" cy="863600"/>
          </a:xfrm>
          <a:prstGeom prst="rect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Kliknutím lze upravit styl.</a:t>
            </a:r>
          </a:p>
        </p:txBody>
      </p:sp>
      <p:sp>
        <p:nvSpPr>
          <p:cNvPr id="1027" name="Zástupný symbol pro text 2">
            <a:extLst>
              <a:ext uri="{FF2B5EF4-FFF2-40B4-BE49-F238E27FC236}">
                <a16:creationId xmlns:a16="http://schemas.microsoft.com/office/drawing/2014/main" id="{19630792-1799-4261-A4D0-FEC15E910F7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0" y="2060575"/>
            <a:ext cx="11582400" cy="4065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Kliknutím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10B0448-A298-44DD-82E2-83E4FF6A63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12285" y="6524626"/>
            <a:ext cx="2542116" cy="2889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baseline="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cs-CZ"/>
              <a:t>29. 9. 2015 v Praze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CF2E5A5-4253-4A70-B95A-A8A9077C03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545264"/>
            <a:ext cx="7401984" cy="2682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baseline="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cs-CZ"/>
              <a:t>www.nsmascr.cz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65D8BC3-0A22-4CE7-A71D-3A35F084D6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6567" y="981076"/>
            <a:ext cx="829733" cy="7921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2000" baseline="0">
                <a:solidFill>
                  <a:schemeClr val="accent3">
                    <a:lumMod val="60000"/>
                    <a:lumOff val="40000"/>
                  </a:schemeClr>
                </a:solidFill>
                <a:latin typeface="Museo 900" pitchFamily="50" charset="-18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886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bg1"/>
          </a:solidFill>
          <a:latin typeface="Museo 700" pitchFamily="50" charset="-18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Museo 700" charset="-1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Museo 700" charset="-1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Museo 700" charset="-1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Museo 700" charset="-1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Museo 700" charset="-1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Museo 700" charset="-1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Museo 700" charset="-1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Museo 700" charset="-18"/>
        </a:defRPr>
      </a:lvl9pPr>
    </p:titleStyle>
    <p:bodyStyle>
      <a:lvl1pPr marL="896938" indent="-896938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1169988" indent="-360363" algn="l" rtl="0" eaLnBrk="0" fontAlgn="base" hangingPunct="0">
        <a:spcBef>
          <a:spcPct val="20000"/>
        </a:spcBef>
        <a:spcAft>
          <a:spcPct val="0"/>
        </a:spcAft>
        <a:buSzPct val="100000"/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344613" indent="-228600" algn="l" rtl="0" eaLnBrk="0" fontAlgn="base" hangingPunct="0">
        <a:spcBef>
          <a:spcPct val="20000"/>
        </a:spcBef>
        <a:spcAft>
          <a:spcPct val="0"/>
        </a:spcAft>
        <a:buClr>
          <a:srgbClr val="92D050"/>
        </a:buClr>
        <a:buSzPct val="65000"/>
        <a:buBlip>
          <a:blip r:embed="rId15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92D050"/>
        </a:buClr>
        <a:buFont typeface="Arial" panose="020B0604020202020204" pitchFamily="34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92D050"/>
        </a:buClr>
        <a:buFont typeface="Arial" panose="020B0604020202020204" pitchFamily="34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9849EA-D48A-4A8F-9A2D-D3AE0D010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6116" y="592958"/>
            <a:ext cx="9714271" cy="863600"/>
          </a:xfrm>
        </p:spPr>
        <p:txBody>
          <a:bodyPr/>
          <a:lstStyle/>
          <a:p>
            <a:r>
              <a:rPr lang="cs-CZ" altLang="cs-CZ" dirty="0">
                <a:latin typeface="Museo 700" charset="-18"/>
              </a:rPr>
              <a:t>PS Vzdělávání NS MAS ČR – Pardubický kraj 2017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D0F0031-5627-48B0-91B2-17C7EA159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2060575"/>
            <a:ext cx="11700387" cy="4065588"/>
          </a:xfrm>
          <a:gradFill>
            <a:gsLst>
              <a:gs pos="91398">
                <a:schemeClr val="accent2">
                  <a:lumMod val="20000"/>
                  <a:lumOff val="80000"/>
                </a:schemeClr>
              </a:gs>
              <a:gs pos="17000">
                <a:schemeClr val="accent2">
                  <a:lumMod val="60000"/>
                  <a:lumOff val="40000"/>
                </a:schemeClr>
              </a:gs>
              <a:gs pos="99000">
                <a:schemeClr val="bg1"/>
              </a:gs>
              <a:gs pos="83000">
                <a:schemeClr val="accent2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5400000" scaled="1"/>
          </a:gradFill>
        </p:spPr>
        <p:txBody>
          <a:bodyPr/>
          <a:lstStyle/>
          <a:p>
            <a:pPr marL="0" indent="0">
              <a:buNone/>
            </a:pPr>
            <a:endParaRPr lang="cs-CZ" dirty="0"/>
          </a:p>
          <a:p>
            <a:r>
              <a:rPr lang="cs-CZ" sz="2400" dirty="0"/>
              <a:t>Vytvářet podmínky k tomu, aby se MAS více angažovaly při navazování neformální spolupráce se středními školami, zájmovými a neformálními organizacemi, které působí na jejich území nebo jsou k jejich území místně příslušné (tj. působí ve městech nad 25 000 obyvatel). – </a:t>
            </a:r>
            <a:r>
              <a:rPr lang="cs-CZ" sz="2400" b="1" dirty="0"/>
              <a:t>MAP, animace škol, IROP, dotace NNO-i Malý Leader</a:t>
            </a:r>
          </a:p>
          <a:p>
            <a:r>
              <a:rPr lang="cs-CZ" sz="2400" dirty="0"/>
              <a:t>Připomínkování pravidel OP VVV (MAP II, Implementace MAP, šablony, IROP 2.4), animace škol, poskytování podpory s místními akčními plány - spolupráce s ZŠ a MŠ v regionech. </a:t>
            </a:r>
            <a:r>
              <a:rPr lang="cs-CZ" sz="2400" b="1" dirty="0"/>
              <a:t>Dotazníky, situační zpráva a hl. účast v PS -MAP2, šablony</a:t>
            </a:r>
          </a:p>
          <a:p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9B694DB-0677-4473-B096-E312BF17D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528968" y="12666664"/>
            <a:ext cx="7401984" cy="268287"/>
          </a:xfrm>
        </p:spPr>
        <p:txBody>
          <a:bodyPr/>
          <a:lstStyle/>
          <a:p>
            <a:pPr>
              <a:defRPr/>
            </a:pPr>
            <a:r>
              <a:rPr lang="cs-CZ" dirty="0"/>
              <a:t>www.nsmascr.cz</a:t>
            </a:r>
          </a:p>
        </p:txBody>
      </p:sp>
      <p:pic>
        <p:nvPicPr>
          <p:cNvPr id="2051" name="obrázek 1" descr="nsmaslogo">
            <a:extLst>
              <a:ext uri="{FF2B5EF4-FFF2-40B4-BE49-F238E27FC236}">
                <a16:creationId xmlns:a16="http://schemas.microsoft.com/office/drawing/2014/main" id="{4DFA62D6-E23F-4319-89B4-E2DC1EDE1B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653" y="592958"/>
            <a:ext cx="1753370" cy="881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ové pole 9">
            <a:extLst>
              <a:ext uri="{FF2B5EF4-FFF2-40B4-BE49-F238E27FC236}">
                <a16:creationId xmlns:a16="http://schemas.microsoft.com/office/drawing/2014/main" id="{A6BD239E-5FC9-40C9-8DC1-5B50A805DA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4902" y="2060575"/>
            <a:ext cx="3685540" cy="347345"/>
          </a:xfrm>
          <a:prstGeom prst="rect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80000" tIns="36000" rIns="72000" bIns="36000" anchor="t" anchorCtr="0" upright="1">
            <a:noAutofit/>
          </a:bodyPr>
          <a:lstStyle/>
          <a:p>
            <a:pPr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cs-CZ" sz="1500" b="1" dirty="0">
                <a:effectLst/>
                <a:latin typeface="Museo 700"/>
                <a:ea typeface="Calibri" panose="020F0502020204030204" pitchFamily="34" charset="0"/>
                <a:cs typeface="Times New Roman" panose="02020603050405020304" pitchFamily="18" charset="0"/>
              </a:rPr>
              <a:t>Akční plán PS Vzdělávání 2017 </a:t>
            </a:r>
            <a:endParaRPr lang="cs-CZ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5393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9849EA-D48A-4A8F-9A2D-D3AE0D010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6116" y="592958"/>
            <a:ext cx="9714271" cy="863600"/>
          </a:xfrm>
        </p:spPr>
        <p:txBody>
          <a:bodyPr/>
          <a:lstStyle/>
          <a:p>
            <a:r>
              <a:rPr lang="cs-CZ" altLang="cs-CZ" dirty="0">
                <a:latin typeface="Museo 700" charset="-18"/>
              </a:rPr>
              <a:t>PS Vzdělávání NS MAS ČR – Pardubický kraj 2017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D0F0031-5627-48B0-91B2-17C7EA159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2060575"/>
            <a:ext cx="11700387" cy="4065588"/>
          </a:xfrm>
          <a:gradFill>
            <a:gsLst>
              <a:gs pos="91398">
                <a:schemeClr val="accent2">
                  <a:lumMod val="20000"/>
                  <a:lumOff val="80000"/>
                </a:schemeClr>
              </a:gs>
              <a:gs pos="17000">
                <a:schemeClr val="accent2">
                  <a:lumMod val="60000"/>
                  <a:lumOff val="40000"/>
                </a:schemeClr>
              </a:gs>
              <a:gs pos="99000">
                <a:schemeClr val="bg1"/>
              </a:gs>
              <a:gs pos="83000">
                <a:schemeClr val="accent2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5400000" scaled="1"/>
          </a:gradFill>
        </p:spPr>
        <p:txBody>
          <a:bodyPr/>
          <a:lstStyle/>
          <a:p>
            <a:endParaRPr lang="cs-CZ" sz="2400" dirty="0"/>
          </a:p>
          <a:p>
            <a:r>
              <a:rPr lang="cs-CZ" sz="2400" dirty="0"/>
              <a:t>Zajistit, aby v nových stanovách NS MAS bylo zakotveno, že kromě „přenosu poznatků a zkušeností mezi své členy“ vytváří NS MAS také „vhodné podmínky pro vzdělávání svých členů“ viz </a:t>
            </a:r>
            <a:r>
              <a:rPr lang="cs-CZ" sz="2400" b="1" dirty="0"/>
              <a:t>Strategie NS MAS 2030</a:t>
            </a:r>
          </a:p>
          <a:p>
            <a:r>
              <a:rPr lang="cs-CZ" sz="2400" dirty="0"/>
              <a:t>Příprava vlastního vzdělávacího programu pro MAS - PS Vzdělávání zajistí podání žádosti projektu "</a:t>
            </a:r>
            <a:r>
              <a:rPr lang="cs-CZ" sz="2400" dirty="0" err="1"/>
              <a:t>MASky</a:t>
            </a:r>
            <a:r>
              <a:rPr lang="cs-CZ" sz="2400" dirty="0"/>
              <a:t> v obraze" znovu do plánované výzvy OP Z v roce 2017. </a:t>
            </a:r>
            <a:r>
              <a:rPr lang="cs-CZ" sz="2400" b="1" dirty="0"/>
              <a:t>Připraveno, čeká se na výzvu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9B694DB-0677-4473-B096-E312BF17D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528968" y="12666664"/>
            <a:ext cx="7401984" cy="268287"/>
          </a:xfrm>
        </p:spPr>
        <p:txBody>
          <a:bodyPr/>
          <a:lstStyle/>
          <a:p>
            <a:pPr>
              <a:defRPr/>
            </a:pPr>
            <a:r>
              <a:rPr lang="cs-CZ" dirty="0"/>
              <a:t>www.nsmascr.cz</a:t>
            </a:r>
          </a:p>
        </p:txBody>
      </p:sp>
      <p:pic>
        <p:nvPicPr>
          <p:cNvPr id="2051" name="obrázek 1" descr="nsmaslogo">
            <a:extLst>
              <a:ext uri="{FF2B5EF4-FFF2-40B4-BE49-F238E27FC236}">
                <a16:creationId xmlns:a16="http://schemas.microsoft.com/office/drawing/2014/main" id="{4DFA62D6-E23F-4319-89B4-E2DC1EDE1B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653" y="592958"/>
            <a:ext cx="1753370" cy="881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8231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9849EA-D48A-4A8F-9A2D-D3AE0D010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6116" y="592958"/>
            <a:ext cx="9714271" cy="863600"/>
          </a:xfrm>
        </p:spPr>
        <p:txBody>
          <a:bodyPr/>
          <a:lstStyle/>
          <a:p>
            <a:r>
              <a:rPr lang="cs-CZ" altLang="cs-CZ" dirty="0">
                <a:latin typeface="Museo 700" charset="-18"/>
              </a:rPr>
              <a:t>PS Vzdělávání NS MAS ČR – Pardubický kraj 2017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D0F0031-5627-48B0-91B2-17C7EA159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2060575"/>
            <a:ext cx="11700387" cy="4065588"/>
          </a:xfrm>
          <a:gradFill>
            <a:gsLst>
              <a:gs pos="91398">
                <a:schemeClr val="accent2">
                  <a:lumMod val="20000"/>
                  <a:lumOff val="80000"/>
                </a:schemeClr>
              </a:gs>
              <a:gs pos="17000">
                <a:schemeClr val="accent2">
                  <a:lumMod val="60000"/>
                  <a:lumOff val="40000"/>
                </a:schemeClr>
              </a:gs>
              <a:gs pos="99000">
                <a:schemeClr val="bg1"/>
              </a:gs>
              <a:gs pos="83000">
                <a:schemeClr val="accent2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5400000" scaled="1"/>
          </a:gradFill>
        </p:spPr>
        <p:txBody>
          <a:bodyPr/>
          <a:lstStyle/>
          <a:p>
            <a:pPr marL="0" lvl="0" indent="0">
              <a:buNone/>
            </a:pPr>
            <a:endParaRPr lang="cs-CZ" dirty="0">
              <a:solidFill>
                <a:prstClr val="black"/>
              </a:solidFill>
            </a:endParaRPr>
          </a:p>
          <a:p>
            <a:pPr lvl="0"/>
            <a:endParaRPr lang="cs-CZ" dirty="0">
              <a:solidFill>
                <a:prstClr val="black"/>
              </a:solidFill>
            </a:endParaRPr>
          </a:p>
          <a:p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9B694DB-0677-4473-B096-E312BF17D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528968" y="12666664"/>
            <a:ext cx="7401984" cy="268287"/>
          </a:xfrm>
        </p:spPr>
        <p:txBody>
          <a:bodyPr/>
          <a:lstStyle/>
          <a:p>
            <a:pPr>
              <a:defRPr/>
            </a:pPr>
            <a:r>
              <a:rPr lang="cs-CZ" dirty="0"/>
              <a:t>www.nsmascr.cz</a:t>
            </a:r>
          </a:p>
        </p:txBody>
      </p:sp>
      <p:pic>
        <p:nvPicPr>
          <p:cNvPr id="2051" name="obrázek 1" descr="nsmaslogo">
            <a:extLst>
              <a:ext uri="{FF2B5EF4-FFF2-40B4-BE49-F238E27FC236}">
                <a16:creationId xmlns:a16="http://schemas.microsoft.com/office/drawing/2014/main" id="{4DFA62D6-E23F-4319-89B4-E2DC1EDE1B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653" y="592958"/>
            <a:ext cx="1753370" cy="881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bdélník 4">
            <a:extLst>
              <a:ext uri="{FF2B5EF4-FFF2-40B4-BE49-F238E27FC236}">
                <a16:creationId xmlns:a16="http://schemas.microsoft.com/office/drawing/2014/main" id="{D4BA7AC8-897D-4B08-B1C2-0C33246F4E35}"/>
              </a:ext>
            </a:extLst>
          </p:cNvPr>
          <p:cNvSpPr/>
          <p:nvPr/>
        </p:nvSpPr>
        <p:spPr>
          <a:xfrm>
            <a:off x="-1" y="2348276"/>
            <a:ext cx="12289537" cy="3490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96938" lvl="0" indent="-896938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</a:pPr>
            <a:r>
              <a:rPr lang="cs-CZ" sz="2400" dirty="0">
                <a:solidFill>
                  <a:prstClr val="black"/>
                </a:solidFill>
              </a:rPr>
              <a:t>PS Vzdělávání bude spolupracovat na zajištění smysluplného participativně založeného rozvoje vzdělávání, které by skutečně připravovalo mladou generaci pro život v budoucnosti (a to včetně nastavení financování vzdělávání). </a:t>
            </a:r>
            <a:r>
              <a:rPr lang="cs-CZ" sz="2400" b="1" dirty="0">
                <a:solidFill>
                  <a:prstClr val="black"/>
                </a:solidFill>
              </a:rPr>
              <a:t>Spolupráce s MŠMT, </a:t>
            </a:r>
            <a:r>
              <a:rPr lang="cs-CZ" sz="2400" b="1" dirty="0" err="1">
                <a:solidFill>
                  <a:prstClr val="black"/>
                </a:solidFill>
              </a:rPr>
              <a:t>prac</a:t>
            </a:r>
            <a:r>
              <a:rPr lang="cs-CZ" sz="2400" b="1" dirty="0">
                <a:solidFill>
                  <a:prstClr val="black"/>
                </a:solidFill>
              </a:rPr>
              <a:t>. komise, ŘO, novinka-MZU</a:t>
            </a:r>
          </a:p>
          <a:p>
            <a:pPr marL="896938" lvl="0" indent="-896938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</a:pPr>
            <a:r>
              <a:rPr lang="cs-CZ" sz="2400" dirty="0">
                <a:solidFill>
                  <a:prstClr val="black"/>
                </a:solidFill>
              </a:rPr>
              <a:t>PS Vzdělávání bude i nadále rozvíjet spolupráci MAS s VŠ ohledně témat rozvoje venkova - konkrétně bud realizovat minimálně setkání - kulatý stůl (</a:t>
            </a:r>
            <a:r>
              <a:rPr lang="cs-CZ" sz="2400" b="1" dirty="0">
                <a:solidFill>
                  <a:prstClr val="black"/>
                </a:solidFill>
              </a:rPr>
              <a:t>10.5.2017</a:t>
            </a:r>
            <a:r>
              <a:rPr lang="cs-CZ" sz="2400" dirty="0">
                <a:solidFill>
                  <a:prstClr val="black"/>
                </a:solidFill>
              </a:rPr>
              <a:t>) - propojení zkušeností MAP x MAS, případně další témata dle požadavků a potřeb jednotlivých členů NS MAS, </a:t>
            </a:r>
            <a:r>
              <a:rPr lang="cs-CZ" sz="2400" b="1" dirty="0">
                <a:solidFill>
                  <a:prstClr val="black"/>
                </a:solidFill>
              </a:rPr>
              <a:t>pokračuje regionální úroveň spolupráce.</a:t>
            </a:r>
          </a:p>
        </p:txBody>
      </p:sp>
    </p:spTree>
    <p:extLst>
      <p:ext uri="{BB962C8B-B14F-4D97-AF65-F5344CB8AC3E}">
        <p14:creationId xmlns:p14="http://schemas.microsoft.com/office/powerpoint/2010/main" val="2528395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9849EA-D48A-4A8F-9A2D-D3AE0D010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6116" y="592958"/>
            <a:ext cx="9714271" cy="863600"/>
          </a:xfrm>
        </p:spPr>
        <p:txBody>
          <a:bodyPr/>
          <a:lstStyle/>
          <a:p>
            <a:r>
              <a:rPr lang="cs-CZ" altLang="cs-CZ" dirty="0">
                <a:latin typeface="Museo 700" charset="-18"/>
              </a:rPr>
              <a:t>PS Vzdělávání NS MAS ČR – Pardubický kraj 2017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D0F0031-5627-48B0-91B2-17C7EA159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2060575"/>
            <a:ext cx="11700387" cy="4065588"/>
          </a:xfrm>
          <a:gradFill>
            <a:gsLst>
              <a:gs pos="91398">
                <a:schemeClr val="accent2">
                  <a:lumMod val="20000"/>
                  <a:lumOff val="80000"/>
                </a:schemeClr>
              </a:gs>
              <a:gs pos="17000">
                <a:schemeClr val="accent2">
                  <a:lumMod val="60000"/>
                  <a:lumOff val="40000"/>
                </a:schemeClr>
              </a:gs>
              <a:gs pos="99000">
                <a:schemeClr val="bg1"/>
              </a:gs>
              <a:gs pos="83000">
                <a:schemeClr val="accent2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5400000" scaled="1"/>
          </a:gradFill>
        </p:spPr>
        <p:txBody>
          <a:bodyPr/>
          <a:lstStyle/>
          <a:p>
            <a:r>
              <a:rPr lang="cs-CZ" sz="2000" dirty="0"/>
              <a:t>Příprava na jednání PS, rozesílka informací, sběr podkladů </a:t>
            </a:r>
          </a:p>
          <a:p>
            <a:r>
              <a:rPr lang="cs-CZ" sz="2000" dirty="0"/>
              <a:t>Spolupráce s univerzitami-sběr témat, setkání v Pardubicích, kontakty</a:t>
            </a:r>
          </a:p>
          <a:p>
            <a:r>
              <a:rPr lang="cs-CZ" sz="2000" dirty="0"/>
              <a:t>MAP- </a:t>
            </a:r>
            <a:r>
              <a:rPr lang="cs-CZ" sz="2000" dirty="0" err="1"/>
              <a:t>info</a:t>
            </a:r>
            <a:r>
              <a:rPr lang="cs-CZ" sz="2000" dirty="0"/>
              <a:t> žádosti, realizace-vzor analytické č, strategického rámce, doporučení k ukončování MAP, tipy na spolupráci-ČŠI-Kvalitní škola, Zdravá škola, ZUŠ, Post Bellum ASZ - Aranka, vzdělávání budoucích pedagogů</a:t>
            </a:r>
          </a:p>
          <a:p>
            <a:r>
              <a:rPr lang="cs-CZ" sz="2000" dirty="0"/>
              <a:t>	Spolupráce se SRP, NIDV Pardubice-všechna setkání příjemců </a:t>
            </a:r>
            <a:r>
              <a:rPr lang="cs-CZ" sz="2000" dirty="0" err="1"/>
              <a:t>IPo</a:t>
            </a:r>
            <a:r>
              <a:rPr lang="cs-CZ" sz="2000" dirty="0"/>
              <a:t> MAP </a:t>
            </a:r>
            <a:r>
              <a:rPr lang="cs-CZ" sz="2000" dirty="0" err="1"/>
              <a:t>Pk</a:t>
            </a:r>
            <a:r>
              <a:rPr lang="cs-CZ" sz="2000" dirty="0"/>
              <a:t>, KAP</a:t>
            </a:r>
          </a:p>
          <a:p>
            <a:r>
              <a:rPr lang="cs-CZ" sz="2000" dirty="0"/>
              <a:t>Pravidelná účast a připomínkování v KAP</a:t>
            </a:r>
          </a:p>
          <a:p>
            <a:r>
              <a:rPr lang="cs-CZ" sz="2000" dirty="0"/>
              <a:t>Spolupráce-evaluace MAP, příprava MAP2, jednání s RSK</a:t>
            </a:r>
          </a:p>
          <a:p>
            <a:r>
              <a:rPr lang="cs-CZ" sz="2000" dirty="0"/>
              <a:t>Šablony – přehledy čerpání,  FB, členství v PS s MŠMT a OPVVV- Šablony 2(ZUŠ, </a:t>
            </a:r>
            <a:r>
              <a:rPr lang="cs-CZ" sz="2000" dirty="0" err="1"/>
              <a:t>ZaN</a:t>
            </a:r>
            <a:r>
              <a:rPr lang="cs-CZ" sz="2000" dirty="0"/>
              <a:t>, speciální školy </a:t>
            </a:r>
          </a:p>
          <a:p>
            <a:r>
              <a:rPr lang="cs-CZ" sz="2000" dirty="0"/>
              <a:t>Účast: PS 24.1., 16.3., 27.3., 10.5., 31.5., 3-4.8.,13.9.,13.11-14.11.</a:t>
            </a:r>
          </a:p>
          <a:p>
            <a:r>
              <a:rPr lang="cs-CZ" sz="2000" dirty="0"/>
              <a:t>Spolupráce NIDV PHA-Konzultace - sběr dotazů a k MAP a šablonám za PK</a:t>
            </a:r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endParaRPr lang="cs-CZ" sz="2000" dirty="0"/>
          </a:p>
          <a:p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9B694DB-0677-4473-B096-E312BF17D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528968" y="12666664"/>
            <a:ext cx="7401984" cy="268287"/>
          </a:xfrm>
        </p:spPr>
        <p:txBody>
          <a:bodyPr/>
          <a:lstStyle/>
          <a:p>
            <a:pPr>
              <a:defRPr/>
            </a:pPr>
            <a:r>
              <a:rPr lang="cs-CZ" dirty="0"/>
              <a:t>www.nsmascr.cz</a:t>
            </a:r>
          </a:p>
        </p:txBody>
      </p:sp>
      <p:pic>
        <p:nvPicPr>
          <p:cNvPr id="2051" name="obrázek 1" descr="nsmaslogo">
            <a:extLst>
              <a:ext uri="{FF2B5EF4-FFF2-40B4-BE49-F238E27FC236}">
                <a16:creationId xmlns:a16="http://schemas.microsoft.com/office/drawing/2014/main" id="{4DFA62D6-E23F-4319-89B4-E2DC1EDE1B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653" y="592958"/>
            <a:ext cx="1753370" cy="881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2546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9849EA-D48A-4A8F-9A2D-D3AE0D010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6116" y="592958"/>
            <a:ext cx="9714271" cy="863600"/>
          </a:xfrm>
        </p:spPr>
        <p:txBody>
          <a:bodyPr/>
          <a:lstStyle/>
          <a:p>
            <a:r>
              <a:rPr lang="cs-CZ" altLang="cs-CZ" dirty="0">
                <a:latin typeface="Museo 700" charset="-18"/>
              </a:rPr>
              <a:t>PS Vzdělávání NS MAS ČR – Pardubický kraj 2017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D0F0031-5627-48B0-91B2-17C7EA159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2060575"/>
            <a:ext cx="11700387" cy="4065588"/>
          </a:xfrm>
          <a:gradFill>
            <a:gsLst>
              <a:gs pos="91398">
                <a:schemeClr val="accent2">
                  <a:lumMod val="20000"/>
                  <a:lumOff val="80000"/>
                </a:schemeClr>
              </a:gs>
              <a:gs pos="17000">
                <a:schemeClr val="accent2">
                  <a:lumMod val="60000"/>
                  <a:lumOff val="40000"/>
                </a:schemeClr>
              </a:gs>
              <a:gs pos="99000">
                <a:schemeClr val="bg1"/>
              </a:gs>
              <a:gs pos="83000">
                <a:schemeClr val="accent2">
                  <a:lumMod val="20000"/>
                  <a:lumOff val="80000"/>
                </a:schemeClr>
              </a:gs>
              <a:gs pos="100000">
                <a:schemeClr val="bg1"/>
              </a:gs>
            </a:gsLst>
            <a:lin ang="5400000" scaled="1"/>
          </a:gradFill>
        </p:spPr>
        <p:txBody>
          <a:bodyPr/>
          <a:lstStyle/>
          <a:p>
            <a:pPr marL="0" indent="0">
              <a:buNone/>
            </a:pPr>
            <a:r>
              <a:rPr lang="cs-CZ" sz="2000" dirty="0"/>
              <a:t>Připomínkování	:</a:t>
            </a:r>
          </a:p>
          <a:p>
            <a:r>
              <a:rPr lang="cs-CZ" sz="2000" dirty="0"/>
              <a:t>Interní dokumenty PS, IROP školy, Akční plán, Situační zpráva, tisková zpráva</a:t>
            </a:r>
          </a:p>
          <a:p>
            <a:r>
              <a:rPr lang="cs-CZ" sz="2000" dirty="0"/>
              <a:t>Dotazník-šablony II-sběr za </a:t>
            </a:r>
            <a:r>
              <a:rPr lang="cs-CZ" sz="2000" dirty="0" err="1"/>
              <a:t>Pk</a:t>
            </a:r>
            <a:endParaRPr lang="cs-CZ" sz="2000" dirty="0"/>
          </a:p>
          <a:p>
            <a:r>
              <a:rPr lang="cs-CZ" sz="2000" dirty="0"/>
              <a:t>Kulatý stůl k MAP-podklady, výstupy</a:t>
            </a:r>
          </a:p>
          <a:p>
            <a:r>
              <a:rPr lang="cs-CZ" sz="2000" dirty="0"/>
              <a:t>Materiály z pracovních skupin MAP2 a šablony, </a:t>
            </a:r>
          </a:p>
          <a:p>
            <a:r>
              <a:rPr lang="cs-CZ" sz="2000" dirty="0"/>
              <a:t>Spolupráce s ČŠI, hodnocení škol zřizovatelem atd.</a:t>
            </a:r>
          </a:p>
          <a:p>
            <a:r>
              <a:rPr lang="cs-CZ" sz="2000" dirty="0"/>
              <a:t>Pravidla zjednodušených projektů</a:t>
            </a:r>
          </a:p>
          <a:p>
            <a:r>
              <a:rPr lang="cs-CZ" sz="2000" dirty="0"/>
              <a:t>Spolupráce s UK Pardubice – MAP, vzdělávání pedagogů</a:t>
            </a:r>
          </a:p>
          <a:p>
            <a:r>
              <a:rPr lang="cs-CZ" sz="2000" dirty="0"/>
              <a:t>Konference Venkov – příspěvek, kulatý stůl – vzdělávání, přínos MAP, MAP2</a:t>
            </a:r>
          </a:p>
          <a:p>
            <a:r>
              <a:rPr lang="cs-CZ" sz="2000" dirty="0"/>
              <a:t>Konference o mládeži-účast</a:t>
            </a:r>
          </a:p>
          <a:p>
            <a:r>
              <a:rPr lang="cs-CZ" sz="2000" dirty="0"/>
              <a:t>Spolupráce s ASZ – propojení pro </a:t>
            </a:r>
            <a:r>
              <a:rPr lang="cs-CZ" sz="2000" dirty="0" err="1"/>
              <a:t>Ipo</a:t>
            </a:r>
            <a:r>
              <a:rPr lang="cs-CZ" sz="2000" dirty="0"/>
              <a:t> MAP </a:t>
            </a:r>
            <a:r>
              <a:rPr lang="cs-CZ" sz="2000" dirty="0" err="1"/>
              <a:t>Pk</a:t>
            </a:r>
            <a:endParaRPr lang="cs-CZ" sz="2000" dirty="0"/>
          </a:p>
          <a:p>
            <a:pPr marL="0" indent="0">
              <a:buNone/>
            </a:pPr>
            <a:r>
              <a:rPr lang="cs-CZ" sz="2000" dirty="0"/>
              <a:t> </a:t>
            </a:r>
          </a:p>
          <a:p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9B694DB-0677-4473-B096-E312BF17D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528968" y="12666664"/>
            <a:ext cx="7401984" cy="268287"/>
          </a:xfrm>
        </p:spPr>
        <p:txBody>
          <a:bodyPr/>
          <a:lstStyle/>
          <a:p>
            <a:pPr>
              <a:defRPr/>
            </a:pPr>
            <a:r>
              <a:rPr lang="cs-CZ" dirty="0"/>
              <a:t>www.nsmascr.cz</a:t>
            </a:r>
          </a:p>
        </p:txBody>
      </p:sp>
      <p:pic>
        <p:nvPicPr>
          <p:cNvPr id="2051" name="obrázek 1" descr="nsmaslogo">
            <a:extLst>
              <a:ext uri="{FF2B5EF4-FFF2-40B4-BE49-F238E27FC236}">
                <a16:creationId xmlns:a16="http://schemas.microsoft.com/office/drawing/2014/main" id="{4DFA62D6-E23F-4319-89B4-E2DC1EDE1B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653" y="592958"/>
            <a:ext cx="1753370" cy="881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33380689"/>
      </p:ext>
    </p:extLst>
  </p:cSld>
  <p:clrMapOvr>
    <a:masterClrMapping/>
  </p:clrMapOvr>
</p:sld>
</file>

<file path=ppt/theme/theme1.xml><?xml version="1.0" encoding="utf-8"?>
<a:theme xmlns:a="http://schemas.openxmlformats.org/drawingml/2006/main" name="KVMR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useo NS MAS">
      <a:majorFont>
        <a:latin typeface="Museo 900"/>
        <a:ea typeface=""/>
        <a:cs typeface=""/>
      </a:majorFont>
      <a:minorFont>
        <a:latin typeface="Museo 500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358</Words>
  <Application>Microsoft Office PowerPoint</Application>
  <PresentationFormat>Širokoúhlá obrazovka</PresentationFormat>
  <Paragraphs>42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2" baseType="lpstr">
      <vt:lpstr>Arial</vt:lpstr>
      <vt:lpstr>Calibri</vt:lpstr>
      <vt:lpstr>Museo 500</vt:lpstr>
      <vt:lpstr>Museo 700</vt:lpstr>
      <vt:lpstr>Museo 900</vt:lpstr>
      <vt:lpstr>Times New Roman</vt:lpstr>
      <vt:lpstr>KVMR</vt:lpstr>
      <vt:lpstr>PS Vzdělávání NS MAS ČR – Pardubický kraj 2017</vt:lpstr>
      <vt:lpstr>PS Vzdělávání NS MAS ČR – Pardubický kraj 2017</vt:lpstr>
      <vt:lpstr>PS Vzdělávání NS MAS ČR – Pardubický kraj 2017</vt:lpstr>
      <vt:lpstr>PS Vzdělávání NS MAS ČR – Pardubický kraj 2017</vt:lpstr>
      <vt:lpstr>PS Vzdělávání NS MAS ČR – Pardubický kraj 2017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Eva Feyfarová</dc:creator>
  <cp:lastModifiedBy>Eva Feyfarová</cp:lastModifiedBy>
  <cp:revision>10</cp:revision>
  <dcterms:created xsi:type="dcterms:W3CDTF">2018-03-31T13:48:21Z</dcterms:created>
  <dcterms:modified xsi:type="dcterms:W3CDTF">2018-03-31T14:41:11Z</dcterms:modified>
</cp:coreProperties>
</file>