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8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750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8827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877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7103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331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9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1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7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5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3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6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     </a:t>
            </a:r>
            <a:r>
              <a:rPr lang="cs-CZ" dirty="0" smtClean="0">
                <a:solidFill>
                  <a:schemeClr val="accent1"/>
                </a:solidFill>
              </a:rPr>
              <a:t>MAS SKCH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      </a:t>
            </a:r>
            <a:r>
              <a:rPr lang="cs-CZ" sz="3600" dirty="0" smtClean="0">
                <a:solidFill>
                  <a:schemeClr val="accent1"/>
                </a:solidFill>
              </a:rPr>
              <a:t>2013-2014 </a:t>
            </a:r>
            <a:r>
              <a:rPr lang="cs-CZ" dirty="0" smtClean="0">
                <a:solidFill>
                  <a:schemeClr val="accent1"/>
                </a:solidFill>
              </a:rPr>
              <a:t>    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699" y="1007611"/>
            <a:ext cx="3479432" cy="130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3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8102" y="1360207"/>
            <a:ext cx="83557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Počet a velikost </a:t>
            </a:r>
            <a:r>
              <a:rPr lang="cs-CZ" sz="2400" dirty="0">
                <a:solidFill>
                  <a:srgbClr val="FFC000"/>
                </a:solidFill>
              </a:rPr>
              <a:t>M</a:t>
            </a:r>
            <a:r>
              <a:rPr lang="cs-CZ" sz="2400" dirty="0" smtClean="0">
                <a:solidFill>
                  <a:srgbClr val="FFC000"/>
                </a:solidFill>
              </a:rPr>
              <a:t>AS </a:t>
            </a:r>
            <a:r>
              <a:rPr lang="cs-CZ" sz="2400" dirty="0">
                <a:solidFill>
                  <a:srgbClr val="FFC000"/>
                </a:solidFill>
              </a:rPr>
              <a:t>Počet </a:t>
            </a:r>
            <a:r>
              <a:rPr lang="cs-CZ" sz="2400" dirty="0">
                <a:solidFill>
                  <a:srgbClr val="FFC000"/>
                </a:solidFill>
              </a:rPr>
              <a:t>M</a:t>
            </a:r>
            <a:r>
              <a:rPr lang="cs-CZ" sz="2400" dirty="0" smtClean="0">
                <a:solidFill>
                  <a:srgbClr val="FFC000"/>
                </a:solidFill>
              </a:rPr>
              <a:t>AS </a:t>
            </a:r>
            <a:r>
              <a:rPr lang="cs-CZ" sz="2400" dirty="0">
                <a:solidFill>
                  <a:srgbClr val="FFC000"/>
                </a:solidFill>
              </a:rPr>
              <a:t>k 1. 11. </a:t>
            </a:r>
            <a:r>
              <a:rPr lang="cs-CZ" sz="2400" dirty="0" smtClean="0">
                <a:solidFill>
                  <a:srgbClr val="FFC000"/>
                </a:solidFill>
              </a:rPr>
              <a:t>2014 - 178 </a:t>
            </a:r>
            <a:r>
              <a:rPr lang="cs-CZ" sz="2400" dirty="0">
                <a:solidFill>
                  <a:srgbClr val="FFC000"/>
                </a:solidFill>
              </a:rPr>
              <a:t>M</a:t>
            </a:r>
            <a:r>
              <a:rPr lang="cs-CZ" sz="2400" dirty="0" smtClean="0">
                <a:solidFill>
                  <a:srgbClr val="FFC000"/>
                </a:solidFill>
              </a:rPr>
              <a:t>AS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Počet </a:t>
            </a:r>
            <a:r>
              <a:rPr lang="cs-CZ" sz="2400" dirty="0">
                <a:solidFill>
                  <a:srgbClr val="FFC000"/>
                </a:solidFill>
              </a:rPr>
              <a:t>obcí v území působnosti </a:t>
            </a:r>
            <a:r>
              <a:rPr lang="cs-CZ" sz="2400" dirty="0">
                <a:solidFill>
                  <a:srgbClr val="FFC000"/>
                </a:solidFill>
              </a:rPr>
              <a:t>M</a:t>
            </a:r>
            <a:r>
              <a:rPr lang="cs-CZ" sz="2400" dirty="0" smtClean="0">
                <a:solidFill>
                  <a:srgbClr val="FFC000"/>
                </a:solidFill>
              </a:rPr>
              <a:t>AS </a:t>
            </a:r>
            <a:r>
              <a:rPr lang="cs-CZ" sz="2400" dirty="0">
                <a:solidFill>
                  <a:srgbClr val="FFC000"/>
                </a:solidFill>
              </a:rPr>
              <a:t>5 808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Porovnání </a:t>
            </a:r>
            <a:r>
              <a:rPr lang="cs-CZ" sz="2400" dirty="0">
                <a:solidFill>
                  <a:srgbClr val="FFC000"/>
                </a:solidFill>
              </a:rPr>
              <a:t>počtu obcí v ČR 93 %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Počet </a:t>
            </a:r>
            <a:r>
              <a:rPr lang="cs-CZ" sz="2400" dirty="0">
                <a:solidFill>
                  <a:srgbClr val="FFC000"/>
                </a:solidFill>
              </a:rPr>
              <a:t>obyvatel obcí v území působnosti </a:t>
            </a:r>
            <a:r>
              <a:rPr lang="cs-CZ" sz="2400" dirty="0">
                <a:solidFill>
                  <a:srgbClr val="FFC000"/>
                </a:solidFill>
              </a:rPr>
              <a:t>M</a:t>
            </a:r>
            <a:r>
              <a:rPr lang="cs-CZ" sz="2400" dirty="0" smtClean="0">
                <a:solidFill>
                  <a:srgbClr val="FFC000"/>
                </a:solidFill>
              </a:rPr>
              <a:t>AS </a:t>
            </a:r>
            <a:r>
              <a:rPr lang="cs-CZ" sz="2400" dirty="0">
                <a:solidFill>
                  <a:srgbClr val="FFC000"/>
                </a:solidFill>
              </a:rPr>
              <a:t>5 994 707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Porovnání </a:t>
            </a:r>
            <a:r>
              <a:rPr lang="cs-CZ" sz="2400" dirty="0">
                <a:solidFill>
                  <a:srgbClr val="FFC000"/>
                </a:solidFill>
              </a:rPr>
              <a:t>počtu obyvatel vůči ČR 57 %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Porovnání </a:t>
            </a:r>
            <a:r>
              <a:rPr lang="cs-CZ" sz="2400" dirty="0">
                <a:solidFill>
                  <a:srgbClr val="FFC000"/>
                </a:solidFill>
              </a:rPr>
              <a:t>počtu obyvatel vůči </a:t>
            </a:r>
            <a:r>
              <a:rPr lang="cs-CZ" sz="2400" dirty="0" smtClean="0">
                <a:solidFill>
                  <a:srgbClr val="FFC000"/>
                </a:solidFill>
              </a:rPr>
              <a:t>venkovu</a:t>
            </a:r>
            <a:r>
              <a:rPr lang="cs-CZ" sz="2400" dirty="0" smtClean="0">
                <a:solidFill>
                  <a:srgbClr val="FFC000"/>
                </a:solidFill>
              </a:rPr>
              <a:t>* </a:t>
            </a:r>
            <a:r>
              <a:rPr lang="cs-CZ" sz="2400" dirty="0">
                <a:solidFill>
                  <a:srgbClr val="FFC000"/>
                </a:solidFill>
              </a:rPr>
              <a:t>93 %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Výměra </a:t>
            </a:r>
            <a:r>
              <a:rPr lang="cs-CZ" sz="2400" dirty="0">
                <a:solidFill>
                  <a:srgbClr val="FFC000"/>
                </a:solidFill>
              </a:rPr>
              <a:t>obcí v území působnosti </a:t>
            </a:r>
            <a:r>
              <a:rPr lang="cs-CZ" sz="2400" dirty="0">
                <a:solidFill>
                  <a:srgbClr val="FFC000"/>
                </a:solidFill>
              </a:rPr>
              <a:t>M</a:t>
            </a:r>
            <a:r>
              <a:rPr lang="cs-CZ" sz="2400" dirty="0" smtClean="0">
                <a:solidFill>
                  <a:srgbClr val="FFC000"/>
                </a:solidFill>
              </a:rPr>
              <a:t>AS </a:t>
            </a:r>
            <a:r>
              <a:rPr lang="cs-CZ" sz="2400" dirty="0">
                <a:solidFill>
                  <a:srgbClr val="FFC000"/>
                </a:solidFill>
              </a:rPr>
              <a:t>70 626 km2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Porovnání </a:t>
            </a:r>
            <a:r>
              <a:rPr lang="cs-CZ" sz="2400" dirty="0">
                <a:solidFill>
                  <a:srgbClr val="FFC000"/>
                </a:solidFill>
              </a:rPr>
              <a:t>výměry vůči ČR 90 %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Porovnání </a:t>
            </a:r>
            <a:r>
              <a:rPr lang="cs-CZ" sz="2400" dirty="0">
                <a:solidFill>
                  <a:srgbClr val="FFC000"/>
                </a:solidFill>
              </a:rPr>
              <a:t>výměry vůči </a:t>
            </a:r>
            <a:r>
              <a:rPr lang="cs-CZ" sz="2400" dirty="0" smtClean="0">
                <a:solidFill>
                  <a:srgbClr val="FFC000"/>
                </a:solidFill>
              </a:rPr>
              <a:t>venkovu</a:t>
            </a:r>
            <a:r>
              <a:rPr lang="cs-CZ" sz="2400" dirty="0" smtClean="0">
                <a:solidFill>
                  <a:srgbClr val="FFC000"/>
                </a:solidFill>
              </a:rPr>
              <a:t>* </a:t>
            </a:r>
            <a:r>
              <a:rPr lang="cs-CZ" sz="2400" dirty="0">
                <a:solidFill>
                  <a:srgbClr val="FFC000"/>
                </a:solidFill>
              </a:rPr>
              <a:t>95 % * 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Venkov </a:t>
            </a:r>
            <a:r>
              <a:rPr lang="cs-CZ" sz="2400" dirty="0">
                <a:solidFill>
                  <a:srgbClr val="FFC000"/>
                </a:solidFill>
              </a:rPr>
              <a:t>= obce do 25 tis. obyvatel, bez vojenských újezdů </a:t>
            </a:r>
          </a:p>
        </p:txBody>
      </p:sp>
    </p:spTree>
    <p:extLst>
      <p:ext uri="{BB962C8B-B14F-4D97-AF65-F5344CB8AC3E}">
        <p14:creationId xmlns:p14="http://schemas.microsoft.com/office/powerpoint/2010/main" val="353450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3639" y="312224"/>
            <a:ext cx="1098567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Dle aktualizovaného Manuálu SCLLD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Příprava valných hromad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krajských sdružení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 volba nového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předsedy.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VH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musí proběhnout od 11. 12. 2014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 11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 2. 2015.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1. prostřednictvím Portálu farmáře a CP SZIF bude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MAS podávat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žádost o standardizaci místní akční skupiny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 programové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období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2014–2020 –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příjem žádostí bude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probíhat od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24. 11. 2014 do 22. 5. 2015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po splnění standardů bude vydáno </a:t>
            </a:r>
            <a:r>
              <a:rPr lang="cs-CZ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MZe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ŘO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PRV Osvědčení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 splnění standardů MAS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2. prostřednictvím monitorovacího systému MS2014+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bude předložena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SCLLD MAS ke schválení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povinou přílohou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je Osvědčení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 splnění standardů MAS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každá MAS předkládá ke schválení a realizaci pouze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jednu SCLLD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v případě SCLLD je umožněno pouze 1x dopracování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strategie (pro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každé kolo hodnocení) v rámci aktuální výzvy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po schválení programových rámců bude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vydáno jednotlivými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ŘO Prohlášení o akceptaci SCLLD MAS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schvalovací proces bude ukončen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podpisem Memoranda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 realizaci SCLLD mezi MMR a MAS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3. prostřednictvím monitorovacího systému MS2014+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bude podána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žádost o financování provozních a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animačních nákladů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MAS (IROP SC 4.2.)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povinou přílohou je Osvědčení o splnění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standardů MAS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 Memoranda o realizaci SCLLD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4. prostřednictvím monitorovacího systému MS2014+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může MAS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podat žádost o animaci školských zařízení v území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MAS pro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OP VVV (zprostředkovává IROP, SC bude upřesněn)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povinou přílohou je Osvědčení o splnění standardů MAS</a:t>
            </a:r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Dle Pošmurného je předpoklad schválení OP do června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2015.Avíza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výzev budou na konci roku 2014 resp. počátku roku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2015.Příjem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strategií dle usnesení vlády započne v únoru 2015,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je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stále stejný.</a:t>
            </a:r>
          </a:p>
        </p:txBody>
      </p:sp>
    </p:spTree>
    <p:extLst>
      <p:ext uri="{BB962C8B-B14F-4D97-AF65-F5344CB8AC3E}">
        <p14:creationId xmlns:p14="http://schemas.microsoft.com/office/powerpoint/2010/main" val="380029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2276" y="828411"/>
            <a:ext cx="103030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BoldItalic"/>
              </a:rPr>
              <a:t>Všechny KS provedou nominace do NS </a:t>
            </a:r>
            <a:r>
              <a:rPr lang="pt-BR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BoldItalic"/>
              </a:rPr>
              <a:t>MAS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BoldItalic"/>
              </a:rPr>
              <a:t> 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(z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členských MAS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):</a:t>
            </a:r>
          </a:p>
          <a:p>
            <a:endParaRPr lang="cs-CZ" i="1" dirty="0">
              <a:solidFill>
                <a:schemeClr val="accent1">
                  <a:lumMod val="60000"/>
                  <a:lumOff val="40000"/>
                </a:schemeClr>
              </a:solidFill>
              <a:latin typeface="FrutigerCE-LightItalic"/>
            </a:endParaRPr>
          </a:p>
          <a:p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1.3. povinnosti zvolit člena a náhradníka Výboru NS 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MAS</a:t>
            </a:r>
          </a:p>
          <a:p>
            <a:endParaRPr lang="cs-CZ" i="1" dirty="0">
              <a:solidFill>
                <a:schemeClr val="accent1">
                  <a:lumMod val="60000"/>
                  <a:lumOff val="40000"/>
                </a:schemeClr>
              </a:solidFill>
              <a:latin typeface="FrutigerCE-LightItalic"/>
            </a:endParaRPr>
          </a:p>
          <a:p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1.4. možnost nominovat/nenominovat člena Výboru na 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předsedu/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místopředsedu Výboru NS MAS</a:t>
            </a: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        –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zaslat nominační informaci o členovi na předsedu 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Výboru </a:t>
            </a:r>
            <a:r>
              <a:rPr lang="pt-BR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NS </a:t>
            </a:r>
            <a:r>
              <a:rPr lang="pt-B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MAS a jejím zástupci</a:t>
            </a: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        –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zaslat informace o případném umístění sídla při 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zvolení předsedy</a:t>
            </a:r>
            <a:endParaRPr lang="cs-CZ" i="1" dirty="0">
              <a:solidFill>
                <a:schemeClr val="accent1">
                  <a:lumMod val="60000"/>
                  <a:lumOff val="40000"/>
                </a:schemeClr>
              </a:solidFill>
              <a:latin typeface="FrutigerCE-LightItalic"/>
            </a:endParaRP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        –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prohlášení o bezúhonnosti zástupce nominovaného 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člena</a:t>
            </a:r>
          </a:p>
          <a:p>
            <a:endParaRPr lang="cs-CZ" i="1" dirty="0">
              <a:solidFill>
                <a:schemeClr val="accent1">
                  <a:lumMod val="60000"/>
                  <a:lumOff val="40000"/>
                </a:schemeClr>
              </a:solidFill>
              <a:latin typeface="FrutigerCE-LightItalic"/>
            </a:endParaRPr>
          </a:p>
          <a:p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1.5. možnost nominovat člena </a:t>
            </a:r>
            <a:r>
              <a:rPr lang="cs-CZ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BoldItalic"/>
              </a:rPr>
              <a:t>Kontrolní komise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(min. 5 členů</a:t>
            </a:r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)</a:t>
            </a:r>
          </a:p>
          <a:p>
            <a:endParaRPr lang="cs-CZ" i="1" dirty="0">
              <a:solidFill>
                <a:schemeClr val="accent1">
                  <a:lumMod val="60000"/>
                  <a:lumOff val="40000"/>
                </a:schemeClr>
              </a:solidFill>
              <a:latin typeface="FrutigerCE-LightItalic"/>
            </a:endParaRPr>
          </a:p>
          <a:p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1.6. možnost nominovat člena popřípadě náhradníka do 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BoldItalic"/>
              </a:rPr>
              <a:t>pracovní skupiny</a:t>
            </a:r>
            <a:endParaRPr lang="cs-CZ" b="1" i="1" dirty="0">
              <a:solidFill>
                <a:schemeClr val="accent1">
                  <a:lumMod val="60000"/>
                  <a:lumOff val="40000"/>
                </a:schemeClr>
              </a:solidFill>
              <a:latin typeface="FrutigerCE-BoldItalic"/>
            </a:endParaRP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		1.6.1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. PS LEADER</a:t>
            </a: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		1.6.2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. PS Public relations</a:t>
            </a: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		1.6.3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. PS Mezinárodní spolupráce</a:t>
            </a: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		</a:t>
            </a:r>
            <a:r>
              <a:rPr lang="pt-BR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1.6.4</a:t>
            </a:r>
            <a:r>
              <a:rPr lang="pt-B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. PS Program a vize</a:t>
            </a:r>
          </a:p>
          <a:p>
            <a:r>
              <a:rPr lang="cs-CZ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		1.6.5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Italic"/>
              </a:rPr>
              <a:t>. PS Vzdělávání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3945" y="1633857"/>
            <a:ext cx="74697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Vznikla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pracovní skupina k IROP k řešení podpory kulturních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památek (Památky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SC 3.1.). 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FrutigerCE-Light"/>
            </a:endParaRP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FrutigerCE-Light"/>
            </a:endParaRP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V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rámci opatření IROP 4.2.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je stanoven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limit 2 mld. Kč na režijní náklady jednotlivých MAS. 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FrutigerCE-Light"/>
            </a:endParaRP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FrutigerCE-Light"/>
            </a:endParaRP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Národní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síť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MAS navrhne přepočet režií, které by se měly skládat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z animace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(paušál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a přepočet na plochu a obyvatele) a nákladů na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provoz (počet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OP a alokace). 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FrutigerCE-Light"/>
            </a:endParaRP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FrutigerCE-Light"/>
            </a:endParaRP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Poměr </a:t>
            </a:r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mezi animací a provozem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bude 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stanoven </a:t>
            </a:r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FrutigerCE-Light"/>
              </a:rPr>
              <a:t>na základě analýzy z období 2007–2013.</a:t>
            </a:r>
            <a:endParaRPr lang="cs-CZ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15155" y="553792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Novinky NS MAS</a:t>
            </a:r>
            <a:endParaRPr lang="cs-CZ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11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3638" y="1068947"/>
            <a:ext cx="1121242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Aktuální informace k výzvám OP na r. 2015</a:t>
            </a:r>
          </a:p>
          <a:p>
            <a:endParaRPr lang="cs-CZ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 PIK	vyhlašování prvních výzev od 03/2015</a:t>
            </a: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zaměřeno hl. na aplikovaný výzkum a vývoj v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obl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výroby, na energetické úspory budov,</a:t>
            </a: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nákup nových strojů, regeneraci starých průmyslových areálů.</a:t>
            </a: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 Zaměstnanost	vyhlašování výzev od 4/2015</a:t>
            </a: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zaměřeno na zvýšení zaměstnanosti znevýhodněných osob a na snižování rozdílu </a:t>
            </a: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mezi muži a ženami trhu práce</a:t>
            </a: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 ŽP	vyhlašování výzev od 1/2015</a:t>
            </a: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zaměřeno na odstranění ekologických zátěží, omezení znečištění vod, 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zlepšení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životního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prostředí v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obcích a městech</a:t>
            </a:r>
          </a:p>
          <a:p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IROP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vyhlašování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výzev od 06/2015</a:t>
            </a:r>
          </a:p>
          <a:p>
            <a:r>
              <a:rPr lang="cs-CZ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zaměřeno na modernizace silnic II. A III. třídy(vybrané regiony) a ICT ve veřejné správě)</a:t>
            </a:r>
          </a:p>
          <a:p>
            <a:endParaRPr lang="cs-CZ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4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68438" y="509814"/>
            <a:ext cx="878768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Pět cílů Evropské unie pro rok </a:t>
            </a:r>
            <a:r>
              <a:rPr lang="cs-CZ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2020</a:t>
            </a:r>
          </a:p>
          <a:p>
            <a:endParaRPr lang="cs-CZ" sz="2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1.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Zaměstnanost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Zaměstnat 75 % osob ve věkové kategorii od 20 do 64 let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2.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Výzkum a vývoj 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Investovat do výzkumu a vývoje 3 % HDP Evropské unie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3.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Změna klimatu a udržitelné zdroje energie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Snížit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emise skleníkových plynů o 20 %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(nebo dokonce o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30 %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pokud k tomu budou vytvořeny podmínky) ve srovnání se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stavem v roce 1990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Zvýšit podíl energie z obnovitelných zdrojů na 20 %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Zvýšit energetickou účinnost o 20 %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4.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Vzdělávání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Snížit míru nedokončení studia pod 10 %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Dosáhnout ve věkové kategorii od 30 do 34 let alespoň 40% podílu vysokoškolsky vzdělaného obyvatelstva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5.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Boj proti chudobě a sociálnímu vyloučení </a:t>
            </a:r>
            <a:endParaRPr lang="cs-CZ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Snížit alespoň o </a:t>
            </a: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20 milionů počet lidí, kteří žijí v chudobě a sociálním vyloučení nebo jsou na pokraji chudoby a hrozí jim sociální vyloučení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endParaRPr lang="cs-CZ" sz="2000" dirty="0">
              <a:solidFill>
                <a:schemeClr val="accent2">
                  <a:lumMod val="20000"/>
                  <a:lumOff val="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356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546" y="734096"/>
            <a:ext cx="933941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Proč komunitně vedený místní </a:t>
            </a:r>
            <a:r>
              <a:rPr lang="cs-CZ" b="1" dirty="0" smtClean="0">
                <a:solidFill>
                  <a:schemeClr val="accent2"/>
                </a:solidFill>
              </a:rPr>
              <a:t>rozvoj </a:t>
            </a:r>
            <a:r>
              <a:rPr lang="cs-CZ" dirty="0" smtClean="0">
                <a:solidFill>
                  <a:schemeClr val="accent2"/>
                </a:solidFill>
              </a:rPr>
              <a:t>– SCLLD ?</a:t>
            </a:r>
            <a:endParaRPr lang="cs-CZ" dirty="0" smtClean="0">
              <a:solidFill>
                <a:schemeClr val="accent2"/>
              </a:solidFill>
            </a:endParaRPr>
          </a:p>
          <a:p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b="1" dirty="0" smtClean="0">
                <a:solidFill>
                  <a:srgbClr val="FFC000"/>
                </a:solidFill>
              </a:rPr>
              <a:t>SCLLD </a:t>
            </a:r>
            <a:r>
              <a:rPr lang="cs-CZ" dirty="0" smtClean="0">
                <a:solidFill>
                  <a:srgbClr val="FFC000"/>
                </a:solidFill>
              </a:rPr>
              <a:t> - představuje  </a:t>
            </a:r>
            <a:r>
              <a:rPr lang="cs-CZ" dirty="0" smtClean="0">
                <a:solidFill>
                  <a:srgbClr val="FFC000"/>
                </a:solidFill>
              </a:rPr>
              <a:t>nový přístup k rozvojové politice </a:t>
            </a:r>
            <a:r>
              <a:rPr lang="cs-CZ" dirty="0" smtClean="0">
                <a:solidFill>
                  <a:srgbClr val="FFC000"/>
                </a:solidFill>
              </a:rPr>
              <a:t>regionu.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	     - jde </a:t>
            </a:r>
            <a:r>
              <a:rPr lang="cs-CZ" dirty="0" smtClean="0">
                <a:solidFill>
                  <a:srgbClr val="FFC000"/>
                </a:solidFill>
              </a:rPr>
              <a:t>radikálně proti cestě shora dolů.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	     - 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řídí sami obyvatelé příslušného území prostřednictvím místního partnerství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	</a:t>
            </a:r>
            <a:r>
              <a:rPr lang="cs-CZ" dirty="0" smtClean="0">
                <a:solidFill>
                  <a:srgbClr val="FFC000"/>
                </a:solidFill>
              </a:rPr>
              <a:t>	</a:t>
            </a:r>
            <a:r>
              <a:rPr lang="cs-CZ" dirty="0" smtClean="0">
                <a:solidFill>
                  <a:srgbClr val="FFC000"/>
                </a:solidFill>
              </a:rPr>
              <a:t>veřejného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smtClean="0">
                <a:solidFill>
                  <a:srgbClr val="FFC000"/>
                </a:solidFill>
              </a:rPr>
              <a:t>soukromého a </a:t>
            </a:r>
            <a:r>
              <a:rPr lang="cs-CZ" dirty="0" smtClean="0">
                <a:solidFill>
                  <a:srgbClr val="FFC000"/>
                </a:solidFill>
              </a:rPr>
              <a:t>neziskového sektoru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….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„Strategie </a:t>
            </a:r>
            <a:r>
              <a:rPr lang="cs-CZ" dirty="0">
                <a:solidFill>
                  <a:srgbClr val="FFC000"/>
                </a:solidFill>
              </a:rPr>
              <a:t>má vycházet ze silných stránek komunity v sociální, environmentální</a:t>
            </a:r>
          </a:p>
          <a:p>
            <a:r>
              <a:rPr lang="cs-CZ" dirty="0">
                <a:solidFill>
                  <a:srgbClr val="FFC000"/>
                </a:solidFill>
              </a:rPr>
              <a:t>a hospodářské oblasti neboli „aktiv“ místo pouhé nápravy problémů.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Za </a:t>
            </a:r>
            <a:r>
              <a:rPr lang="cs-CZ" dirty="0">
                <a:solidFill>
                  <a:srgbClr val="FFC000"/>
                </a:solidFill>
              </a:rPr>
              <a:t>tímto účelem </a:t>
            </a:r>
            <a:r>
              <a:rPr lang="cs-CZ" dirty="0" smtClean="0">
                <a:solidFill>
                  <a:srgbClr val="FFC000"/>
                </a:solidFill>
              </a:rPr>
              <a:t>dostává partnerství </a:t>
            </a:r>
            <a:r>
              <a:rPr lang="cs-CZ" dirty="0">
                <a:solidFill>
                  <a:srgbClr val="FFC000"/>
                </a:solidFill>
              </a:rPr>
              <a:t>dlouhodobé financování a rozhoduje o tom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jak budou tyto prostředky </a:t>
            </a:r>
            <a:r>
              <a:rPr lang="cs-CZ" dirty="0" smtClean="0">
                <a:solidFill>
                  <a:srgbClr val="FFC000"/>
                </a:solidFill>
              </a:rPr>
              <a:t>vynaloženy.“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546" y="4198512"/>
            <a:ext cx="117455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Pro zajímavost: </a:t>
            </a:r>
            <a:r>
              <a:rPr lang="cs-CZ" dirty="0" smtClean="0">
                <a:solidFill>
                  <a:srgbClr val="FFC000"/>
                </a:solidFill>
              </a:rPr>
              <a:t>z 200 pilot. projektů Leader – 2600 partnerství</a:t>
            </a:r>
          </a:p>
          <a:p>
            <a:r>
              <a:rPr lang="cs-CZ" dirty="0">
                <a:solidFill>
                  <a:srgbClr val="FFC000"/>
                </a:solidFill>
              </a:rPr>
              <a:t>Zvýšily se rovněž celkové veřejné a </a:t>
            </a:r>
            <a:r>
              <a:rPr lang="cs-CZ" dirty="0" smtClean="0">
                <a:solidFill>
                  <a:srgbClr val="FFC000"/>
                </a:solidFill>
              </a:rPr>
              <a:t>soukromé investice </a:t>
            </a:r>
            <a:r>
              <a:rPr lang="cs-CZ" dirty="0">
                <a:solidFill>
                  <a:srgbClr val="FFC000"/>
                </a:solidFill>
              </a:rPr>
              <a:t>podpořené těmito partnerstvími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a to v období 2007–2013 přibližně </a:t>
            </a:r>
            <a:r>
              <a:rPr lang="cs-CZ" dirty="0" smtClean="0">
                <a:solidFill>
                  <a:srgbClr val="FFC000"/>
                </a:solidFill>
              </a:rPr>
              <a:t>na 8,6 </a:t>
            </a:r>
            <a:r>
              <a:rPr lang="cs-CZ" dirty="0">
                <a:solidFill>
                  <a:srgbClr val="FFC000"/>
                </a:solidFill>
              </a:rPr>
              <a:t>miliardy EUR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>
                <a:solidFill>
                  <a:srgbClr val="FFC000"/>
                </a:solidFill>
              </a:rPr>
              <a:t>financovaly širokou škálu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především </a:t>
            </a:r>
            <a:r>
              <a:rPr lang="cs-CZ" dirty="0">
                <a:solidFill>
                  <a:srgbClr val="FFC000"/>
                </a:solidFill>
              </a:rPr>
              <a:t>malých projektů, tisíce </a:t>
            </a:r>
            <a:r>
              <a:rPr lang="cs-CZ" dirty="0" smtClean="0">
                <a:solidFill>
                  <a:srgbClr val="FFC000"/>
                </a:solidFill>
              </a:rPr>
              <a:t>podniků a </a:t>
            </a:r>
            <a:r>
              <a:rPr lang="cs-CZ" dirty="0">
                <a:solidFill>
                  <a:srgbClr val="FFC000"/>
                </a:solidFill>
              </a:rPr>
              <a:t>pracovních </a:t>
            </a:r>
            <a:r>
              <a:rPr lang="cs-CZ" dirty="0" smtClean="0">
                <a:solidFill>
                  <a:srgbClr val="FFC000"/>
                </a:solidFill>
              </a:rPr>
              <a:t>míst, významně zlepšily místní služby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a </a:t>
            </a:r>
            <a:r>
              <a:rPr lang="cs-CZ" dirty="0" smtClean="0">
                <a:solidFill>
                  <a:srgbClr val="FFC000"/>
                </a:solidFill>
              </a:rPr>
              <a:t>životní </a:t>
            </a:r>
            <a:r>
              <a:rPr lang="cs-CZ" dirty="0">
                <a:solidFill>
                  <a:srgbClr val="FFC000"/>
                </a:solidFill>
              </a:rPr>
              <a:t>prostředí.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Mimo Evropu podporuje </a:t>
            </a:r>
            <a:r>
              <a:rPr lang="cs-CZ" dirty="0">
                <a:solidFill>
                  <a:srgbClr val="FFC000"/>
                </a:solidFill>
              </a:rPr>
              <a:t>Světová banka projekty v 94 zemích prostřednictvím velmi podobné komunitně</a:t>
            </a:r>
          </a:p>
          <a:p>
            <a:r>
              <a:rPr lang="cs-CZ" dirty="0">
                <a:solidFill>
                  <a:srgbClr val="FFC000"/>
                </a:solidFill>
              </a:rPr>
              <a:t>„řízené“ metodiky s celkovými investicemi v hodnotě téměř 30 miliard USD4.</a:t>
            </a:r>
          </a:p>
        </p:txBody>
      </p:sp>
    </p:spTree>
    <p:extLst>
      <p:ext uri="{BB962C8B-B14F-4D97-AF65-F5344CB8AC3E}">
        <p14:creationId xmlns:p14="http://schemas.microsoft.com/office/powerpoint/2010/main" val="100771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67555" y="744829"/>
            <a:ext cx="1109470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>
                <a:solidFill>
                  <a:srgbClr val="FFC000"/>
                </a:solidFill>
              </a:rPr>
              <a:t>KVMR zajišťuje, aby se vedení ujali lidé, kteří pociťují určitou potřebu nebo problém.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(</a:t>
            </a:r>
            <a:r>
              <a:rPr lang="cs-CZ" b="1" dirty="0" smtClean="0">
                <a:solidFill>
                  <a:srgbClr val="FFC000"/>
                </a:solidFill>
              </a:rPr>
              <a:t>stávají se součástí řešení, reagují na skutečné potřeby, posiluje se místní identita a odpovědnost, 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konstruktivnost jednání</a:t>
            </a:r>
            <a:r>
              <a:rPr lang="cs-CZ" b="1" dirty="0" smtClean="0">
                <a:solidFill>
                  <a:srgbClr val="FFC000"/>
                </a:solidFill>
              </a:rPr>
              <a:t>.</a:t>
            </a:r>
          </a:p>
          <a:p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2. </a:t>
            </a:r>
            <a:r>
              <a:rPr lang="cs-CZ" b="1" dirty="0" smtClean="0">
                <a:solidFill>
                  <a:srgbClr val="FFC000"/>
                </a:solidFill>
              </a:rPr>
              <a:t>Strategie KVMR mohou reagovat na rostoucí rozmanitost a složitost.</a:t>
            </a:r>
          </a:p>
          <a:p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3. </a:t>
            </a:r>
            <a:r>
              <a:rPr lang="cs-CZ" b="1" dirty="0">
                <a:solidFill>
                  <a:srgbClr val="FFC000"/>
                </a:solidFill>
              </a:rPr>
              <a:t>Strategie KVMR mohou být pružnější než ostatní přístupy</a:t>
            </a:r>
            <a:r>
              <a:rPr lang="cs-CZ" b="1" dirty="0" smtClean="0">
                <a:solidFill>
                  <a:srgbClr val="FFC000"/>
                </a:solidFill>
              </a:rPr>
              <a:t>.</a:t>
            </a:r>
          </a:p>
          <a:p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4. </a:t>
            </a:r>
            <a:r>
              <a:rPr lang="cs-CZ" b="1" dirty="0">
                <a:solidFill>
                  <a:srgbClr val="FFC000"/>
                </a:solidFill>
              </a:rPr>
              <a:t>Rozsah KVMR se rozšířil tak, </a:t>
            </a:r>
            <a:r>
              <a:rPr lang="cs-CZ" dirty="0">
                <a:solidFill>
                  <a:srgbClr val="FFC000"/>
                </a:solidFill>
              </a:rPr>
              <a:t>aby se místní strategie mohly zaměřit na problémy, jako</a:t>
            </a:r>
          </a:p>
          <a:p>
            <a:r>
              <a:rPr lang="cs-CZ" dirty="0">
                <a:solidFill>
                  <a:srgbClr val="FFC000"/>
                </a:solidFill>
              </a:rPr>
              <a:t>je sociální začleňování, změna klimatu, segregace Romů a jiných znevýhodněných</a:t>
            </a:r>
          </a:p>
          <a:p>
            <a:r>
              <a:rPr lang="cs-CZ" dirty="0">
                <a:solidFill>
                  <a:srgbClr val="FFC000"/>
                </a:solidFill>
              </a:rPr>
              <a:t>skupin, nezaměstnanost </a:t>
            </a:r>
            <a:r>
              <a:rPr lang="cs-CZ" dirty="0" smtClean="0">
                <a:solidFill>
                  <a:srgbClr val="FFC000"/>
                </a:solidFill>
              </a:rPr>
              <a:t>mládeže, </a:t>
            </a:r>
            <a:r>
              <a:rPr lang="cs-CZ" dirty="0">
                <a:solidFill>
                  <a:srgbClr val="FFC000"/>
                </a:solidFill>
              </a:rPr>
              <a:t>vztahy </a:t>
            </a:r>
            <a:r>
              <a:rPr lang="cs-CZ" dirty="0" smtClean="0">
                <a:solidFill>
                  <a:srgbClr val="FFC000"/>
                </a:solidFill>
              </a:rPr>
              <a:t>meziměstem </a:t>
            </a:r>
            <a:r>
              <a:rPr lang="cs-CZ" dirty="0">
                <a:solidFill>
                  <a:srgbClr val="FFC000"/>
                </a:solidFill>
              </a:rPr>
              <a:t>a venkovem atd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5. </a:t>
            </a:r>
            <a:r>
              <a:rPr lang="cs-CZ" b="1" dirty="0">
                <a:solidFill>
                  <a:srgbClr val="FFC000"/>
                </a:solidFill>
              </a:rPr>
              <a:t>KVMR vychází z vazeb mezi odvětvími a aktéry způsobem, který má multiplikační</a:t>
            </a:r>
          </a:p>
          <a:p>
            <a:r>
              <a:rPr lang="pl-PL" b="1" dirty="0">
                <a:solidFill>
                  <a:srgbClr val="FFC000"/>
                </a:solidFill>
              </a:rPr>
              <a:t>efekt na místní rozvoj a hlavní programy</a:t>
            </a:r>
            <a:r>
              <a:rPr lang="pl-PL" dirty="0" smtClean="0">
                <a:solidFill>
                  <a:srgbClr val="FFC000"/>
                </a:solidFill>
              </a:rPr>
              <a:t>.</a:t>
            </a:r>
          </a:p>
          <a:p>
            <a:endParaRPr lang="pl-PL" dirty="0" smtClean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6. </a:t>
            </a:r>
            <a:r>
              <a:rPr lang="cs-CZ" b="1" dirty="0">
                <a:solidFill>
                  <a:srgbClr val="FFC000"/>
                </a:solidFill>
              </a:rPr>
              <a:t>KVMR je o inovacích a dosažení výsledků, které přinášejí trvalou změnu</a:t>
            </a:r>
            <a:r>
              <a:rPr lang="cs-CZ" b="1" dirty="0" smtClean="0">
                <a:solidFill>
                  <a:srgbClr val="FFC000"/>
                </a:solidFill>
              </a:rPr>
              <a:t>.</a:t>
            </a:r>
          </a:p>
          <a:p>
            <a:endParaRPr lang="cs-CZ" b="1" dirty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7. </a:t>
            </a:r>
            <a:r>
              <a:rPr lang="cs-CZ" b="1" dirty="0">
                <a:solidFill>
                  <a:srgbClr val="FFC000"/>
                </a:solidFill>
              </a:rPr>
              <a:t>Účast na </a:t>
            </a:r>
            <a:r>
              <a:rPr lang="cs-CZ" b="1" dirty="0" smtClean="0">
                <a:solidFill>
                  <a:srgbClr val="FFC000"/>
                </a:solidFill>
              </a:rPr>
              <a:t>umožňuje </a:t>
            </a:r>
            <a:r>
              <a:rPr lang="cs-CZ" b="1" dirty="0">
                <a:solidFill>
                  <a:srgbClr val="FFC000"/>
                </a:solidFill>
              </a:rPr>
              <a:t>přístup k rozsáhlé a zvětšující se evropské síti a </a:t>
            </a:r>
            <a:r>
              <a:rPr lang="cs-CZ" b="1" dirty="0" smtClean="0">
                <a:solidFill>
                  <a:srgbClr val="FFC000"/>
                </a:solidFill>
              </a:rPr>
              <a:t>souboru zkušeností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endParaRPr lang="cs-CZ" b="1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8. </a:t>
            </a:r>
            <a:r>
              <a:rPr lang="cs-CZ" b="1" dirty="0">
                <a:solidFill>
                  <a:srgbClr val="FFC000"/>
                </a:solidFill>
              </a:rPr>
              <a:t>KVMR je finančně přitažlivým nástrojem pro uskutečňování místního rozvoje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lang="cs-CZ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2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6214" y="888642"/>
            <a:ext cx="114235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8 základních kroků rozvoje </a:t>
            </a:r>
            <a:r>
              <a:rPr lang="cs-CZ" dirty="0" smtClean="0">
                <a:solidFill>
                  <a:schemeClr val="accent2"/>
                </a:solidFill>
              </a:rPr>
              <a:t>SCLLD</a:t>
            </a:r>
          </a:p>
          <a:p>
            <a:endParaRPr lang="cs-CZ" sz="2400" dirty="0" smtClean="0">
              <a:solidFill>
                <a:schemeClr val="accent2"/>
              </a:solidFill>
            </a:endParaRPr>
          </a:p>
          <a:p>
            <a:pPr marL="342900" indent="-342900">
              <a:buAutoNum type="arabicPeriod"/>
            </a:pPr>
            <a:r>
              <a:rPr lang="pl-PL" sz="2400" b="1" dirty="0" smtClean="0">
                <a:solidFill>
                  <a:schemeClr val="accent2"/>
                </a:solidFill>
              </a:rPr>
              <a:t>Rozhodnutí</a:t>
            </a:r>
            <a:r>
              <a:rPr lang="pl-PL" sz="2400" b="1" dirty="0">
                <a:solidFill>
                  <a:schemeClr val="accent2"/>
                </a:solidFill>
              </a:rPr>
              <a:t>, co chcete změnit (</a:t>
            </a:r>
            <a:r>
              <a:rPr lang="pl-PL" sz="2400" b="1" dirty="0" smtClean="0">
                <a:solidFill>
                  <a:schemeClr val="accent2"/>
                </a:solidFill>
              </a:rPr>
              <a:t>strategie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2. Budování důvěry a vytváření spojenectví s lidmi, kteří mohou pomoci při</a:t>
            </a:r>
          </a:p>
          <a:p>
            <a:r>
              <a:rPr lang="cs-CZ" sz="2400" b="1" dirty="0" smtClean="0">
                <a:solidFill>
                  <a:schemeClr val="accent2"/>
                </a:solidFill>
              </a:rPr>
              <a:t>    	provádění </a:t>
            </a:r>
            <a:r>
              <a:rPr lang="cs-CZ" sz="2400" b="1" dirty="0">
                <a:solidFill>
                  <a:schemeClr val="accent2"/>
                </a:solidFill>
              </a:rPr>
              <a:t>změn (partnerství</a:t>
            </a:r>
            <a:r>
              <a:rPr lang="cs-CZ" sz="24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3. Vymezení oblasti (oblast</a:t>
            </a:r>
            <a:r>
              <a:rPr lang="cs-CZ" sz="24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4. Vypracování místní strategie pro změnu na základě zapojení a potřeb </a:t>
            </a:r>
            <a:r>
              <a:rPr lang="cs-CZ" sz="2400" b="1" dirty="0" smtClean="0">
                <a:solidFill>
                  <a:schemeClr val="accent2"/>
                </a:solidFill>
              </a:rPr>
              <a:t>         	místních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</a:rPr>
              <a:t>obyvatel </a:t>
            </a:r>
            <a:r>
              <a:rPr lang="cs-CZ" sz="2400" b="1" dirty="0">
                <a:solidFill>
                  <a:schemeClr val="accent2"/>
                </a:solidFill>
              </a:rPr>
              <a:t>(strategie</a:t>
            </a:r>
            <a:r>
              <a:rPr lang="cs-CZ" sz="24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5. Dohoda ohledně struktury partnerství a objasnění toho, kdo co dělá </a:t>
            </a:r>
            <a:r>
              <a:rPr lang="cs-CZ" sz="2400" b="1" dirty="0" smtClean="0">
                <a:solidFill>
                  <a:schemeClr val="accent2"/>
                </a:solidFill>
              </a:rPr>
              <a:t>	(partnerství)</a:t>
            </a:r>
            <a:endParaRPr lang="cs-CZ" sz="2400" b="1" dirty="0" smtClean="0">
              <a:solidFill>
                <a:schemeClr val="accent2"/>
              </a:solidFill>
            </a:endParaRPr>
          </a:p>
          <a:p>
            <a:r>
              <a:rPr lang="cs-CZ" sz="2400" b="1" dirty="0">
                <a:solidFill>
                  <a:schemeClr val="accent2"/>
                </a:solidFill>
              </a:rPr>
              <a:t>6. Úprava hranic (oblast</a:t>
            </a:r>
            <a:r>
              <a:rPr lang="cs-CZ" sz="24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7. Vyhotovení akčního plánu a žádosti o financování (strategie</a:t>
            </a:r>
            <a:r>
              <a:rPr lang="cs-CZ" sz="24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8. Zavedení systému pro pravidelný přezkum, hodnocení a obnovení </a:t>
            </a:r>
            <a:r>
              <a:rPr lang="cs-CZ" sz="2400" b="1" dirty="0" smtClean="0">
                <a:solidFill>
                  <a:schemeClr val="accent2"/>
                </a:solidFill>
              </a:rPr>
              <a:t>    	strategie</a:t>
            </a:r>
            <a:endParaRPr lang="cs-CZ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7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10684" y="725840"/>
            <a:ext cx="115434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/>
                </a:solidFill>
              </a:rPr>
              <a:t>Na tyto kroky navazuje analýza hl. problémů, které řeší SCLLD </a:t>
            </a:r>
            <a:r>
              <a:rPr lang="cs-CZ" sz="2400" dirty="0" smtClean="0">
                <a:solidFill>
                  <a:schemeClr val="accent2"/>
                </a:solidFill>
              </a:rPr>
              <a:t>bez </a:t>
            </a:r>
            <a:r>
              <a:rPr lang="cs-CZ" sz="2400" dirty="0" smtClean="0">
                <a:solidFill>
                  <a:schemeClr val="accent2"/>
                </a:solidFill>
              </a:rPr>
              <a:t>ohledu na prostor, zemi, kde je </a:t>
            </a:r>
            <a:r>
              <a:rPr lang="cs-CZ" sz="2400" dirty="0" smtClean="0">
                <a:solidFill>
                  <a:schemeClr val="accent2"/>
                </a:solidFill>
              </a:rPr>
              <a:t>realizován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-rostoucí </a:t>
            </a:r>
            <a:r>
              <a:rPr lang="cs-CZ" sz="2400" b="1" dirty="0" smtClean="0">
                <a:solidFill>
                  <a:srgbClr val="FFC000"/>
                </a:solidFill>
              </a:rPr>
              <a:t>nezaměstnanost </a:t>
            </a:r>
            <a:r>
              <a:rPr lang="cs-CZ" sz="2400" dirty="0" smtClean="0">
                <a:solidFill>
                  <a:schemeClr val="accent2"/>
                </a:solidFill>
              </a:rPr>
              <a:t>(nové formy podnikání</a:t>
            </a:r>
            <a:r>
              <a:rPr lang="cs-CZ" sz="2400" dirty="0" smtClean="0">
                <a:solidFill>
                  <a:schemeClr val="accent2"/>
                </a:solidFill>
              </a:rPr>
              <a:t>, informovanost</a:t>
            </a:r>
            <a:r>
              <a:rPr lang="cs-CZ" sz="2400" dirty="0" smtClean="0">
                <a:solidFill>
                  <a:schemeClr val="accent2"/>
                </a:solidFill>
              </a:rPr>
              <a:t>, rozvoj učňovství…)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-k</a:t>
            </a:r>
            <a:r>
              <a:rPr lang="cs-CZ" sz="2400" b="1" dirty="0" smtClean="0">
                <a:solidFill>
                  <a:srgbClr val="FFC000"/>
                </a:solidFill>
              </a:rPr>
              <a:t>lesající </a:t>
            </a:r>
            <a:r>
              <a:rPr lang="cs-CZ" sz="2400" b="1" dirty="0" smtClean="0">
                <a:solidFill>
                  <a:srgbClr val="FFC000"/>
                </a:solidFill>
              </a:rPr>
              <a:t>trhy</a:t>
            </a:r>
            <a:r>
              <a:rPr lang="cs-CZ" sz="2400" dirty="0" smtClean="0">
                <a:solidFill>
                  <a:schemeClr val="accent2"/>
                </a:solidFill>
              </a:rPr>
              <a:t>(místní trhy, </a:t>
            </a:r>
            <a:r>
              <a:rPr lang="cs-CZ" sz="2400" dirty="0" smtClean="0">
                <a:solidFill>
                  <a:schemeClr val="accent2"/>
                </a:solidFill>
              </a:rPr>
              <a:t>odborná příprava, tvorba </a:t>
            </a:r>
            <a:r>
              <a:rPr lang="cs-CZ" sz="2400" dirty="0" smtClean="0">
                <a:solidFill>
                  <a:schemeClr val="accent2"/>
                </a:solidFill>
              </a:rPr>
              <a:t>nových trhů</a:t>
            </a:r>
            <a:r>
              <a:rPr lang="cs-CZ" sz="2400" dirty="0" smtClean="0">
                <a:solidFill>
                  <a:schemeClr val="accent2"/>
                </a:solidFill>
              </a:rPr>
              <a:t>, místní </a:t>
            </a:r>
            <a:r>
              <a:rPr lang="cs-CZ" sz="2400" dirty="0" smtClean="0">
                <a:solidFill>
                  <a:schemeClr val="accent2"/>
                </a:solidFill>
              </a:rPr>
              <a:t>měny</a:t>
            </a:r>
            <a:r>
              <a:rPr lang="cs-CZ" sz="2400" dirty="0" smtClean="0">
                <a:solidFill>
                  <a:schemeClr val="accent2"/>
                </a:solidFill>
              </a:rPr>
              <a:t>, časové banky</a:t>
            </a:r>
            <a:endParaRPr lang="cs-CZ" sz="2400" dirty="0">
              <a:solidFill>
                <a:schemeClr val="accent2"/>
              </a:solidFill>
            </a:endParaRPr>
          </a:p>
          <a:p>
            <a:r>
              <a:rPr lang="cs-CZ" sz="2400" b="1" dirty="0" smtClean="0">
                <a:solidFill>
                  <a:srgbClr val="FFC000"/>
                </a:solidFill>
              </a:rPr>
              <a:t>-n</a:t>
            </a:r>
            <a:r>
              <a:rPr lang="cs-CZ" sz="2400" b="1" dirty="0" smtClean="0">
                <a:solidFill>
                  <a:srgbClr val="FFC000"/>
                </a:solidFill>
              </a:rPr>
              <a:t>edostatečné </a:t>
            </a:r>
            <a:r>
              <a:rPr lang="cs-CZ" sz="2400" b="1" dirty="0" smtClean="0">
                <a:solidFill>
                  <a:srgbClr val="FFC000"/>
                </a:solidFill>
              </a:rPr>
              <a:t>soukromé financování </a:t>
            </a:r>
            <a:r>
              <a:rPr lang="cs-CZ" sz="2400" dirty="0" smtClean="0">
                <a:solidFill>
                  <a:schemeClr val="accent2"/>
                </a:solidFill>
              </a:rPr>
              <a:t>(systém záruk, mikroúvěrů, svépomoc, přizpůsobitelnost grantů, pokles byrokracie)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-o</a:t>
            </a:r>
            <a:r>
              <a:rPr lang="cs-CZ" sz="2400" b="1" dirty="0" smtClean="0">
                <a:solidFill>
                  <a:srgbClr val="FFC000"/>
                </a:solidFill>
              </a:rPr>
              <a:t>mezení </a:t>
            </a:r>
            <a:r>
              <a:rPr lang="cs-CZ" sz="2400" b="1" dirty="0" smtClean="0">
                <a:solidFill>
                  <a:srgbClr val="FFC000"/>
                </a:solidFill>
              </a:rPr>
              <a:t>veřejných investic</a:t>
            </a:r>
            <a:r>
              <a:rPr lang="cs-CZ" sz="2400" dirty="0" smtClean="0">
                <a:solidFill>
                  <a:schemeClr val="accent2"/>
                </a:solidFill>
              </a:rPr>
              <a:t>( veřejné spolufinancování, zálohové platby v rámci EU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-n</a:t>
            </a:r>
            <a:r>
              <a:rPr lang="cs-CZ" sz="2400" b="1" dirty="0" smtClean="0">
                <a:solidFill>
                  <a:srgbClr val="FFC000"/>
                </a:solidFill>
              </a:rPr>
              <a:t>ižší </a:t>
            </a:r>
            <a:r>
              <a:rPr lang="cs-CZ" sz="2400" b="1" dirty="0" smtClean="0">
                <a:solidFill>
                  <a:srgbClr val="FFC000"/>
                </a:solidFill>
              </a:rPr>
              <a:t>veřejné výdaje</a:t>
            </a:r>
            <a:r>
              <a:rPr lang="cs-CZ" sz="2400" dirty="0" smtClean="0">
                <a:solidFill>
                  <a:schemeClr val="accent2"/>
                </a:solidFill>
              </a:rPr>
              <a:t>(inovace,, prevence, vztahy s pracovníky z místního veřejného sektoru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-c</a:t>
            </a:r>
            <a:r>
              <a:rPr lang="cs-CZ" sz="2400" b="1" dirty="0" smtClean="0">
                <a:solidFill>
                  <a:srgbClr val="FFC000"/>
                </a:solidFill>
              </a:rPr>
              <a:t>hudoba </a:t>
            </a:r>
            <a:r>
              <a:rPr lang="cs-CZ" sz="2400" b="1" dirty="0" smtClean="0">
                <a:solidFill>
                  <a:srgbClr val="FFC000"/>
                </a:solidFill>
              </a:rPr>
              <a:t>a sociální vyloučení </a:t>
            </a:r>
            <a:r>
              <a:rPr lang="cs-CZ" sz="2400" dirty="0" smtClean="0">
                <a:solidFill>
                  <a:schemeClr val="accent2"/>
                </a:solidFill>
              </a:rPr>
              <a:t>(</a:t>
            </a:r>
            <a:r>
              <a:rPr lang="cs-CZ" sz="2400" dirty="0" err="1" smtClean="0">
                <a:solidFill>
                  <a:schemeClr val="accent2"/>
                </a:solidFill>
              </a:rPr>
              <a:t>soc.začleňování,komunity,odbornost</a:t>
            </a:r>
            <a:r>
              <a:rPr lang="cs-CZ" sz="2400" dirty="0" smtClean="0">
                <a:solidFill>
                  <a:schemeClr val="accent2"/>
                </a:solidFill>
              </a:rPr>
              <a:t>, soc. </a:t>
            </a:r>
            <a:r>
              <a:rPr lang="cs-CZ" sz="2400" dirty="0" smtClean="0">
                <a:solidFill>
                  <a:schemeClr val="accent2"/>
                </a:solidFill>
              </a:rPr>
              <a:t>bydlení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-z</a:t>
            </a:r>
            <a:r>
              <a:rPr lang="cs-CZ" sz="2400" b="1" dirty="0" smtClean="0">
                <a:solidFill>
                  <a:srgbClr val="FFC000"/>
                </a:solidFill>
              </a:rPr>
              <a:t>měna </a:t>
            </a:r>
            <a:r>
              <a:rPr lang="cs-CZ" sz="2400" b="1" dirty="0" smtClean="0">
                <a:solidFill>
                  <a:srgbClr val="FFC000"/>
                </a:solidFill>
              </a:rPr>
              <a:t>klimatu  a přechod k nízkouhlíkové společnosti </a:t>
            </a:r>
            <a:r>
              <a:rPr lang="cs-CZ" sz="2400" dirty="0" smtClean="0">
                <a:solidFill>
                  <a:schemeClr val="accent2"/>
                </a:solidFill>
              </a:rPr>
              <a:t>(partnerství s odborníky, </a:t>
            </a:r>
            <a:r>
              <a:rPr lang="cs-CZ" sz="2400" dirty="0" err="1" smtClean="0">
                <a:solidFill>
                  <a:schemeClr val="accent2"/>
                </a:solidFill>
              </a:rPr>
              <a:t>snížování</a:t>
            </a:r>
            <a:r>
              <a:rPr lang="cs-CZ" sz="2400" dirty="0" smtClean="0">
                <a:solidFill>
                  <a:schemeClr val="accent2"/>
                </a:solidFill>
              </a:rPr>
              <a:t> emisí, udržitelnost</a:t>
            </a:r>
            <a:endParaRPr lang="cs-CZ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1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466" y="1092723"/>
            <a:ext cx="1009122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2000" dirty="0">
                <a:solidFill>
                  <a:schemeClr val="accent1"/>
                </a:solidFill>
              </a:rPr>
              <a:t>Strategie komunitně vedeného místního rozvoje obsahuje alespoň tyto prvky</a:t>
            </a:r>
            <a:r>
              <a:rPr lang="cs-CZ" sz="2000" dirty="0" smtClean="0">
                <a:solidFill>
                  <a:schemeClr val="accent1"/>
                </a:solidFill>
              </a:rPr>
              <a:t>:</a:t>
            </a:r>
          </a:p>
          <a:p>
            <a:endParaRPr lang="cs-CZ" sz="2000" dirty="0">
              <a:solidFill>
                <a:schemeClr val="accent1"/>
              </a:solidFill>
            </a:endParaRPr>
          </a:p>
          <a:p>
            <a:r>
              <a:rPr lang="cs-CZ" sz="2000" dirty="0">
                <a:solidFill>
                  <a:schemeClr val="accent1"/>
                </a:solidFill>
              </a:rPr>
              <a:t>a) vymezení rozlohy a počtu obyvatel, na něž se strategie vztahuje;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b) </a:t>
            </a:r>
            <a:r>
              <a:rPr lang="cs-CZ" sz="2000" b="1" dirty="0">
                <a:solidFill>
                  <a:schemeClr val="accent1"/>
                </a:solidFill>
              </a:rPr>
              <a:t>analýzu rozvojových potřeb a potenciálu území</a:t>
            </a:r>
            <a:r>
              <a:rPr lang="cs-CZ" sz="2000" dirty="0">
                <a:solidFill>
                  <a:schemeClr val="accent1"/>
                </a:solidFill>
              </a:rPr>
              <a:t>, včetně analýzy silných a slabých</a:t>
            </a:r>
          </a:p>
          <a:p>
            <a:r>
              <a:rPr lang="cs-CZ" sz="2000" dirty="0" smtClean="0">
                <a:solidFill>
                  <a:schemeClr val="accent1"/>
                </a:solidFill>
              </a:rPr>
              <a:t>    stránek</a:t>
            </a:r>
            <a:r>
              <a:rPr lang="cs-CZ" sz="2000" dirty="0">
                <a:solidFill>
                  <a:schemeClr val="accent1"/>
                </a:solidFill>
              </a:rPr>
              <a:t>, příležitostí a hrozeb;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c) popis strategie a jejích cílů, popis </a:t>
            </a:r>
            <a:r>
              <a:rPr lang="cs-CZ" sz="2000" b="1" dirty="0">
                <a:solidFill>
                  <a:schemeClr val="accent1"/>
                </a:solidFill>
              </a:rPr>
              <a:t>integrovaných </a:t>
            </a:r>
            <a:r>
              <a:rPr lang="cs-CZ" sz="2000" dirty="0">
                <a:solidFill>
                  <a:schemeClr val="accent1"/>
                </a:solidFill>
              </a:rPr>
              <a:t>a </a:t>
            </a:r>
            <a:r>
              <a:rPr lang="cs-CZ" sz="2000" b="1" dirty="0">
                <a:solidFill>
                  <a:schemeClr val="accent1"/>
                </a:solidFill>
              </a:rPr>
              <a:t>inovativních </a:t>
            </a:r>
            <a:r>
              <a:rPr lang="cs-CZ" sz="2000" dirty="0">
                <a:solidFill>
                  <a:schemeClr val="accent1"/>
                </a:solidFill>
              </a:rPr>
              <a:t>rysů strategie</a:t>
            </a:r>
          </a:p>
          <a:p>
            <a:r>
              <a:rPr lang="cs-CZ" sz="2000" dirty="0" smtClean="0">
                <a:solidFill>
                  <a:schemeClr val="accent1"/>
                </a:solidFill>
              </a:rPr>
              <a:t>    a </a:t>
            </a:r>
            <a:r>
              <a:rPr lang="cs-CZ" sz="2000" b="1" dirty="0">
                <a:solidFill>
                  <a:schemeClr val="accent1"/>
                </a:solidFill>
              </a:rPr>
              <a:t>hierarchie cílů, včetně jasných a měřitelných cílů pro výstupy a výsledky</a:t>
            </a:r>
            <a:r>
              <a:rPr lang="cs-CZ" sz="2000" dirty="0">
                <a:solidFill>
                  <a:schemeClr val="accent1"/>
                </a:solidFill>
              </a:rPr>
              <a:t>.</a:t>
            </a:r>
          </a:p>
          <a:p>
            <a:r>
              <a:rPr lang="cs-CZ" sz="2000" dirty="0" smtClean="0">
                <a:solidFill>
                  <a:schemeClr val="accent1"/>
                </a:solidFill>
              </a:rPr>
              <a:t>    V </a:t>
            </a:r>
            <a:r>
              <a:rPr lang="cs-CZ" sz="2000" dirty="0">
                <a:solidFill>
                  <a:schemeClr val="accent1"/>
                </a:solidFill>
              </a:rPr>
              <a:t>případě výsledků lze cíle uvádět v kvantitativním nebo kvalitativním vyjádření.</a:t>
            </a:r>
          </a:p>
          <a:p>
            <a:r>
              <a:rPr lang="cs-CZ" sz="2000" dirty="0" smtClean="0">
                <a:solidFill>
                  <a:schemeClr val="accent1"/>
                </a:solidFill>
              </a:rPr>
              <a:t>    Strategie </a:t>
            </a:r>
            <a:r>
              <a:rPr lang="cs-CZ" sz="2000" dirty="0">
                <a:solidFill>
                  <a:schemeClr val="accent1"/>
                </a:solidFill>
              </a:rPr>
              <a:t>je v souladu s příslušnými programy všech fondů ESI, které jsou zapojeny;</a:t>
            </a:r>
          </a:p>
          <a:p>
            <a:r>
              <a:rPr lang="pl-PL" sz="2000" dirty="0">
                <a:solidFill>
                  <a:schemeClr val="accent1"/>
                </a:solidFill>
              </a:rPr>
              <a:t>d) popis postupu </a:t>
            </a:r>
            <a:r>
              <a:rPr lang="pl-PL" sz="2000" b="1" dirty="0">
                <a:solidFill>
                  <a:schemeClr val="accent1"/>
                </a:solidFill>
              </a:rPr>
              <a:t>zapojení komunity </a:t>
            </a:r>
            <a:r>
              <a:rPr lang="pl-PL" sz="2000" dirty="0">
                <a:solidFill>
                  <a:schemeClr val="accent1"/>
                </a:solidFill>
              </a:rPr>
              <a:t>do vypracování strategie;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e) </a:t>
            </a:r>
            <a:r>
              <a:rPr lang="cs-CZ" sz="2000" b="1" dirty="0">
                <a:solidFill>
                  <a:schemeClr val="accent1"/>
                </a:solidFill>
              </a:rPr>
              <a:t>akční plán</a:t>
            </a:r>
            <a:r>
              <a:rPr lang="cs-CZ" sz="2000" dirty="0">
                <a:solidFill>
                  <a:schemeClr val="accent1"/>
                </a:solidFill>
              </a:rPr>
              <a:t>, který ukazuje, jak se cíle promítají do jednotlivých opatření;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f) popis opatření pro </a:t>
            </a:r>
            <a:r>
              <a:rPr lang="cs-CZ" sz="2000" b="1" dirty="0">
                <a:solidFill>
                  <a:schemeClr val="accent1"/>
                </a:solidFill>
              </a:rPr>
              <a:t>řízení a sledování </a:t>
            </a:r>
            <a:r>
              <a:rPr lang="cs-CZ" sz="2000" dirty="0">
                <a:solidFill>
                  <a:schemeClr val="accent1"/>
                </a:solidFill>
              </a:rPr>
              <a:t>strategie prokazující schopnost místní akční</a:t>
            </a:r>
          </a:p>
          <a:p>
            <a:r>
              <a:rPr lang="cs-CZ" sz="2000" dirty="0" smtClean="0">
                <a:solidFill>
                  <a:schemeClr val="accent1"/>
                </a:solidFill>
              </a:rPr>
              <a:t>   skupiny </a:t>
            </a:r>
            <a:r>
              <a:rPr lang="cs-CZ" sz="2000" dirty="0">
                <a:solidFill>
                  <a:schemeClr val="accent1"/>
                </a:solidFill>
              </a:rPr>
              <a:t>realizovat strategii a popis </a:t>
            </a:r>
            <a:r>
              <a:rPr lang="cs-CZ" sz="2000" b="1" dirty="0">
                <a:solidFill>
                  <a:schemeClr val="accent1"/>
                </a:solidFill>
              </a:rPr>
              <a:t>zvláštních opatření pro hodnocení;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g) </a:t>
            </a:r>
            <a:r>
              <a:rPr lang="cs-CZ" sz="2000" b="1" dirty="0">
                <a:solidFill>
                  <a:schemeClr val="accent1"/>
                </a:solidFill>
              </a:rPr>
              <a:t>finanční plán </a:t>
            </a:r>
            <a:r>
              <a:rPr lang="cs-CZ" sz="2000" dirty="0">
                <a:solidFill>
                  <a:schemeClr val="accent1"/>
                </a:solidFill>
              </a:rPr>
              <a:t>strategie, včetně plánovaných přídělů z každého z příslušných fondů</a:t>
            </a:r>
          </a:p>
          <a:p>
            <a:r>
              <a:rPr lang="cs-CZ" sz="2000" dirty="0" smtClean="0">
                <a:solidFill>
                  <a:schemeClr val="accent1"/>
                </a:solidFill>
              </a:rPr>
              <a:t>    ESI</a:t>
            </a:r>
            <a:r>
              <a:rPr lang="cs-CZ" sz="20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22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4557" y="623464"/>
            <a:ext cx="11465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Strategie a projekty, které z ní vyplývají, mají pocházet od komunity. To znamená, že by </a:t>
            </a:r>
            <a:r>
              <a:rPr lang="pl-PL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účast </a:t>
            </a:r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neměla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být pouze doplňkem použitým na začátku strategie k odůvodnění financování. </a:t>
            </a:r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Poradci, univerzity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a jiní externí odborníci mohou pomoci zajistit širší pohled a poskytnout pomoc </a:t>
            </a:r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při analýze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údajů a vypracovávání strategie, měly by však být k dispozici důkazy o </a:t>
            </a:r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skutečném dialogu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s místními občany a mezi nimi, a to v každé z hlavních fází navrhování strategie:</a:t>
            </a:r>
          </a:p>
          <a:p>
            <a:r>
              <a:rPr lang="cs-CZ" sz="2400" b="1" dirty="0">
                <a:solidFill>
                  <a:schemeClr val="accent1"/>
                </a:solidFill>
                <a:latin typeface="Wingdings" panose="05000000000000000000" pitchFamily="2" charset="2"/>
              </a:rPr>
              <a:t>􀀹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při určování silných a slabých stránek, příležitostí a hrozeb;</a:t>
            </a:r>
          </a:p>
          <a:p>
            <a:r>
              <a:rPr lang="cs-CZ" sz="2400" b="1" dirty="0">
                <a:solidFill>
                  <a:schemeClr val="accent1"/>
                </a:solidFill>
                <a:latin typeface="Wingdings" panose="05000000000000000000" pitchFamily="2" charset="2"/>
              </a:rPr>
              <a:t>􀀹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při jejich přeměně na hlavní rozvojové potřeby a potenciál;</a:t>
            </a:r>
          </a:p>
          <a:p>
            <a:r>
              <a:rPr lang="cs-CZ" sz="2400" b="1" dirty="0">
                <a:solidFill>
                  <a:schemeClr val="accent1"/>
                </a:solidFill>
                <a:latin typeface="Wingdings" panose="05000000000000000000" pitchFamily="2" charset="2"/>
              </a:rPr>
              <a:t>􀀹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při výběru hlavních cílů, specifických cílů, požadovaných výsledků a stanovení jejich</a:t>
            </a:r>
          </a:p>
          <a:p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priority;</a:t>
            </a:r>
          </a:p>
          <a:p>
            <a:r>
              <a:rPr lang="cs-CZ" sz="2400" b="1" dirty="0">
                <a:solidFill>
                  <a:schemeClr val="accent1"/>
                </a:solidFill>
                <a:latin typeface="Wingdings" panose="05000000000000000000" pitchFamily="2" charset="2"/>
              </a:rPr>
              <a:t>􀀹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při výběru druhů opatření, která mohou vést k těmto výsledkům;</a:t>
            </a:r>
          </a:p>
          <a:p>
            <a:r>
              <a:rPr lang="cs-CZ" sz="2400" b="1" dirty="0">
                <a:solidFill>
                  <a:schemeClr val="accent1"/>
                </a:solidFill>
                <a:latin typeface="Wingdings" panose="05000000000000000000" pitchFamily="2" charset="2"/>
              </a:rPr>
              <a:t>􀀹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při přidělování rozpočtových prostředků</a:t>
            </a:r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Strategický </a:t>
            </a:r>
            <a:r>
              <a:rPr 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dokument by měl obsahovat důkazy o tom, že </a:t>
            </a:r>
            <a:r>
              <a:rPr lang="cs-CZ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je výsledkem zapojení všech partnerů, zájmových skupin , aktérů místního rozvoje .</a:t>
            </a:r>
            <a:endParaRPr lang="cs-CZ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3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62497" y="670696"/>
            <a:ext cx="93216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92D050"/>
                </a:solidFill>
                <a:latin typeface="Calibri,Bold"/>
              </a:rPr>
              <a:t>Podle čl. 34 odst. 3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mezi úkoly místních akčních skupin patří</a:t>
            </a:r>
            <a:r>
              <a:rPr lang="cs-CZ" dirty="0" smtClean="0">
                <a:solidFill>
                  <a:srgbClr val="92D050"/>
                </a:solidFill>
                <a:latin typeface="Calibri" panose="020F0502020204030204" pitchFamily="34" charset="0"/>
              </a:rPr>
              <a:t>:</a:t>
            </a:r>
          </a:p>
          <a:p>
            <a:endParaRPr lang="cs-CZ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a) </a:t>
            </a:r>
            <a:r>
              <a:rPr lang="cs-CZ" b="1" dirty="0">
                <a:solidFill>
                  <a:srgbClr val="92D050"/>
                </a:solidFill>
                <a:latin typeface="Calibri,Bold"/>
              </a:rPr>
              <a:t>zvyšování způsobilosti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místních aktérů pro vypracovávání a provádění operací,</a:t>
            </a: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včetně jejich schopností v oblasti projektového řízení</a:t>
            </a:r>
            <a:r>
              <a:rPr lang="cs-CZ" dirty="0" smtClean="0">
                <a:solidFill>
                  <a:srgbClr val="92D050"/>
                </a:solidFill>
                <a:latin typeface="Calibri" panose="020F0502020204030204" pitchFamily="34" charset="0"/>
              </a:rPr>
              <a:t>;</a:t>
            </a:r>
          </a:p>
          <a:p>
            <a:endParaRPr lang="cs-CZ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srgbClr val="92D050"/>
                </a:solidFill>
                <a:latin typeface="Calibri,Bold"/>
              </a:rPr>
              <a:t>b)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vypracování nediskriminačního a transparentního </a:t>
            </a:r>
            <a:r>
              <a:rPr lang="cs-CZ" b="1" dirty="0">
                <a:solidFill>
                  <a:srgbClr val="92D050"/>
                </a:solidFill>
                <a:latin typeface="Calibri,Bold"/>
              </a:rPr>
              <a:t>výběrového řízení a objektivních</a:t>
            </a:r>
          </a:p>
          <a:p>
            <a:r>
              <a:rPr lang="cs-CZ" b="1" dirty="0">
                <a:solidFill>
                  <a:srgbClr val="92D050"/>
                </a:solidFill>
                <a:latin typeface="Calibri,Bold"/>
              </a:rPr>
              <a:t>kritérií pro výběr operací, jež brání střetu zájmů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a zajišťují, aby </a:t>
            </a:r>
            <a:r>
              <a:rPr lang="cs-CZ" b="1" dirty="0">
                <a:solidFill>
                  <a:srgbClr val="92D050"/>
                </a:solidFill>
                <a:latin typeface="Calibri,Bold"/>
              </a:rPr>
              <a:t>nejméně 50 % hlasů</a:t>
            </a:r>
          </a:p>
          <a:p>
            <a:r>
              <a:rPr lang="cs-CZ" b="1" dirty="0">
                <a:solidFill>
                  <a:srgbClr val="92D050"/>
                </a:solidFill>
                <a:latin typeface="Calibri,Bold"/>
              </a:rPr>
              <a:t>při rozhodování o výběru měli partneři, kteří nejsou veřejnými orgány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, a umožní</a:t>
            </a: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provádět výběr na základě písemného postupu</a:t>
            </a:r>
            <a:r>
              <a:rPr lang="cs-CZ" dirty="0" smtClean="0">
                <a:solidFill>
                  <a:srgbClr val="92D050"/>
                </a:solidFill>
                <a:latin typeface="Calibri" panose="020F0502020204030204" pitchFamily="34" charset="0"/>
              </a:rPr>
              <a:t>;</a:t>
            </a:r>
          </a:p>
          <a:p>
            <a:endParaRPr lang="cs-CZ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c) při výběru operací </a:t>
            </a:r>
            <a:r>
              <a:rPr lang="cs-CZ" b="1" dirty="0">
                <a:solidFill>
                  <a:srgbClr val="92D050"/>
                </a:solidFill>
                <a:latin typeface="Calibri,Bold"/>
              </a:rPr>
              <a:t>zajišťování souladu se strategií komunitně vedeného místního</a:t>
            </a:r>
          </a:p>
          <a:p>
            <a:r>
              <a:rPr lang="cs-CZ" b="1" dirty="0">
                <a:solidFill>
                  <a:srgbClr val="92D050"/>
                </a:solidFill>
                <a:latin typeface="Calibri,Bold"/>
              </a:rPr>
              <a:t>rozvoje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tím, že stanoví jejich pořadí podle přínosu těchto operací k plnění záměrů</a:t>
            </a: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a cílů strategií</a:t>
            </a:r>
            <a:r>
              <a:rPr lang="cs-CZ" dirty="0" smtClean="0">
                <a:solidFill>
                  <a:srgbClr val="92D050"/>
                </a:solidFill>
                <a:latin typeface="Calibri" panose="020F0502020204030204" pitchFamily="34" charset="0"/>
              </a:rPr>
              <a:t>;</a:t>
            </a:r>
          </a:p>
          <a:p>
            <a:endParaRPr lang="cs-CZ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d) </a:t>
            </a:r>
            <a:r>
              <a:rPr lang="cs-CZ" b="1" dirty="0">
                <a:solidFill>
                  <a:srgbClr val="92D050"/>
                </a:solidFill>
                <a:latin typeface="Calibri,Bold"/>
              </a:rPr>
              <a:t>příprava a zveřejňování výzev k podávání návrhů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nebo průběžného postupu pro</a:t>
            </a: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předkládání projektů, včetně vymezení kritérií výběru</a:t>
            </a:r>
            <a:r>
              <a:rPr lang="cs-CZ" dirty="0" smtClean="0">
                <a:solidFill>
                  <a:srgbClr val="92D050"/>
                </a:solidFill>
                <a:latin typeface="Calibri" panose="020F0502020204030204" pitchFamily="34" charset="0"/>
              </a:rPr>
              <a:t>;</a:t>
            </a:r>
          </a:p>
          <a:p>
            <a:endParaRPr lang="cs-CZ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rgbClr val="92D050"/>
                </a:solidFill>
                <a:latin typeface="Calibri" panose="020F0502020204030204" pitchFamily="34" charset="0"/>
              </a:rPr>
              <a:t>e) přijímání a posuzování žádostí o podporu</a:t>
            </a:r>
            <a:r>
              <a:rPr lang="pt-BR" dirty="0" smtClean="0">
                <a:solidFill>
                  <a:srgbClr val="92D050"/>
                </a:solidFill>
                <a:latin typeface="Calibri" panose="020F0502020204030204" pitchFamily="34" charset="0"/>
              </a:rPr>
              <a:t>;</a:t>
            </a:r>
            <a:endParaRPr lang="cs-CZ" dirty="0" smtClean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f) </a:t>
            </a:r>
            <a:r>
              <a:rPr lang="cs-CZ" b="1" dirty="0">
                <a:solidFill>
                  <a:srgbClr val="92D050"/>
                </a:solidFill>
                <a:latin typeface="Calibri,Bold"/>
              </a:rPr>
              <a:t>výběr operací a stanovení výše podpory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</a:rPr>
              <a:t>, případně předkládání návrhů orgánu</a:t>
            </a:r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15155" y="837127"/>
            <a:ext cx="102000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Tab. alokací pro komunitně vedený místní rozvoj (k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září 2014):</a:t>
            </a:r>
          </a:p>
          <a:p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oP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Plánovaná 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alokace (mil. Kč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*)</a:t>
            </a: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iRoP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10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206,7</a:t>
            </a: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oPŽP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500,0 </a:t>
            </a:r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oPz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1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729,9</a:t>
            </a: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PRV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3 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080,0 </a:t>
            </a:r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cs-CZ" sz="28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oPPiK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 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 </a:t>
            </a: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cs-CZ" sz="28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oPVVV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 300** </a:t>
            </a:r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Celkem 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15 816,5 </a:t>
            </a:r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</a:t>
            </a:r>
            <a:r>
              <a:rPr lang="cs-CZ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finální alokace je vázána na schválené OP </a:t>
            </a:r>
            <a:endParaRPr lang="cs-CZ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** </a:t>
            </a:r>
            <a:r>
              <a:rPr lang="cs-CZ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jedná se pouze o pokrytí možných animačních </a:t>
            </a:r>
            <a:r>
              <a:rPr lang="cs-CZ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nákladů</a:t>
            </a:r>
            <a:endParaRPr lang="cs-CZ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6169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647</TotalTime>
  <Words>1506</Words>
  <Application>Microsoft Office PowerPoint</Application>
  <PresentationFormat>Širokoúhlá obrazovka</PresentationFormat>
  <Paragraphs>194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Calibri,Bold</vt:lpstr>
      <vt:lpstr>FrutigerCE-BoldItalic</vt:lpstr>
      <vt:lpstr>FrutigerCE-Light</vt:lpstr>
      <vt:lpstr>FrutigerCE-LightItalic</vt:lpstr>
      <vt:lpstr>Trebuchet MS</vt:lpstr>
      <vt:lpstr>Wingdings</vt:lpstr>
      <vt:lpstr>Wingdings 3</vt:lpstr>
      <vt:lpstr>Faseta</vt:lpstr>
      <vt:lpstr>      MAS SKCH       2013-2014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2013-2014</dc:title>
  <dc:creator>Eva Feyfarova</dc:creator>
  <cp:lastModifiedBy>Eva Feyfarova</cp:lastModifiedBy>
  <cp:revision>37</cp:revision>
  <dcterms:created xsi:type="dcterms:W3CDTF">2014-12-27T14:19:47Z</dcterms:created>
  <dcterms:modified xsi:type="dcterms:W3CDTF">2015-01-03T19:13:07Z</dcterms:modified>
</cp:coreProperties>
</file>