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66" r:id="rId2"/>
    <p:sldId id="257" r:id="rId3"/>
    <p:sldId id="267" r:id="rId4"/>
    <p:sldId id="260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2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</p:sldIdLst>
  <p:sldSz cx="12192000" cy="6858000"/>
  <p:notesSz cx="9945688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F78E803-6991-4E66-8690-B4513AB2D186}">
          <p14:sldIdLst>
            <p14:sldId id="266"/>
            <p14:sldId id="257"/>
            <p14:sldId id="267"/>
          </p14:sldIdLst>
        </p14:section>
        <p14:section name="Oddíl bez názvu" id="{97CB2718-2E0A-4821-8D45-60655C54817C}">
          <p14:sldIdLst>
            <p14:sldId id="260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62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B499-7E43-43C4-9D95-359DC3CAFFEE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F5C4-F855-4D5C-9F33-0440F75B1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28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70406-3609-4CC6-80FA-257C3DE9B366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E9AB0-4172-4F61-8AFA-3B8B2F218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0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3AED96-CA9D-4E7B-8EA6-AACDED23D1E7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6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E9AB0-4172-4F61-8AFA-3B8B2F2183C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90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79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90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98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1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61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33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0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6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0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42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4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39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5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34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71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6EE10-5EFB-40B2-9249-179516D3B86D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A3FB21-D6E1-4B3D-ADEE-62165C107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1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91"/>
            <a:ext cx="12191999" cy="71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0"/>
            <a:ext cx="11379200" cy="69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200"/>
            <a:ext cx="11658600" cy="75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10287000" cy="6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9923"/>
            <a:ext cx="12192000" cy="80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08338" y="812158"/>
            <a:ext cx="102258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Jednou z novinek pro programové období 2014–2020 je povinné zveřejňování harmonogramu výzev, které řídicí orgány programů plánují vyhlásit v následujícím období, zpravidla na následující rok. </a:t>
            </a:r>
          </a:p>
          <a:p>
            <a:r>
              <a:rPr lang="cs-CZ" dirty="0" smtClean="0"/>
              <a:t>http://www.dotaceeu.cz/cs/Kalendar-akci?t=4#Tabs</a:t>
            </a:r>
          </a:p>
          <a:p>
            <a:r>
              <a:rPr lang="cs-CZ" dirty="0" smtClean="0"/>
              <a:t>Protože programy dosud nejsou schváleny, řídicí orgány s ohledem na vyjednávání připomínek Evropské komise k jednotlivým programům a stav plnění předběžných podmínek připravily alespoň předběžný a zjednodušený harmonogram výzev na rok 2015, který se může dále měnit v závislosti na průběhu schvalování programů. A co se potenciální žadatelé z předběžného harmonogramu výzev dozví? V jaké prioritní ose a v jakém specifickém cíli bude výzva vyhlášena, jak bude výzva zaměřena – na jaké podporované aktivity a pro jaké příjemce, jak bude výzva nastavena – zda bude kolová či průběžná a předběžné datum vyhlášení výzvy. </a:t>
            </a:r>
          </a:p>
          <a:p>
            <a:r>
              <a:rPr lang="cs-CZ" dirty="0" smtClean="0">
                <a:effectLst/>
              </a:rPr>
              <a:t>    </a:t>
            </a:r>
            <a:r>
              <a:rPr lang="cs-CZ" dirty="0" smtClean="0">
                <a:solidFill>
                  <a:srgbClr val="00B050"/>
                </a:solidFill>
                <a:effectLst/>
              </a:rPr>
              <a:t>OP Podnikání a </a:t>
            </a:r>
            <a:r>
              <a:rPr lang="cs-CZ" dirty="0" smtClean="0">
                <a:solidFill>
                  <a:srgbClr val="00B050"/>
                </a:solidFill>
                <a:effectLst/>
              </a:rPr>
              <a:t>inovace</a:t>
            </a:r>
            <a:r>
              <a:rPr lang="cs-CZ" dirty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  <a:effectLst/>
              </a:rPr>
              <a:t> OP Výzkum, vývoj a vzdělávání 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  <a:effectLst/>
              </a:rPr>
              <a:t>    </a:t>
            </a:r>
            <a:r>
              <a:rPr lang="cs-CZ" u="sng" dirty="0" smtClean="0">
                <a:solidFill>
                  <a:srgbClr val="00B050"/>
                </a:solidFill>
                <a:effectLst/>
              </a:rPr>
              <a:t>OP Zaměstnanost </a:t>
            </a:r>
            <a:r>
              <a:rPr lang="cs-CZ" u="sng" dirty="0">
                <a:solidFill>
                  <a:srgbClr val="00B050"/>
                </a:solidFill>
              </a:rPr>
              <a:t>	</a:t>
            </a:r>
            <a:r>
              <a:rPr lang="cs-CZ" u="sng" dirty="0" smtClean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  <a:effectLst/>
              </a:rPr>
              <a:t> OP Doprava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  <a:effectLst/>
              </a:rPr>
              <a:t>    </a:t>
            </a:r>
            <a:r>
              <a:rPr lang="cs-CZ" u="sng" dirty="0" smtClean="0">
                <a:solidFill>
                  <a:srgbClr val="00B050"/>
                </a:solidFill>
                <a:effectLst/>
              </a:rPr>
              <a:t>OP Životní prostředí </a:t>
            </a:r>
            <a:r>
              <a:rPr lang="cs-CZ" u="sng" dirty="0">
                <a:solidFill>
                  <a:srgbClr val="00B050"/>
                </a:solidFill>
              </a:rPr>
              <a:t>	</a:t>
            </a:r>
            <a:r>
              <a:rPr lang="cs-CZ" u="sng" dirty="0" smtClean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  <a:effectLst/>
              </a:rPr>
              <a:t> </a:t>
            </a:r>
            <a:r>
              <a:rPr lang="cs-CZ" u="sng" dirty="0" smtClean="0">
                <a:solidFill>
                  <a:srgbClr val="00B050"/>
                </a:solidFill>
                <a:effectLst/>
              </a:rPr>
              <a:t>Integrovaný </a:t>
            </a:r>
            <a:r>
              <a:rPr lang="cs-CZ" u="sng" dirty="0" smtClean="0">
                <a:solidFill>
                  <a:srgbClr val="00B050"/>
                </a:solidFill>
                <a:effectLst/>
              </a:rPr>
              <a:t>regionální OP </a:t>
            </a:r>
            <a:endParaRPr lang="cs-CZ" u="sng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  <a:effectLst/>
              </a:rPr>
              <a:t>    OP Praha - pól růstu </a:t>
            </a:r>
            <a:r>
              <a:rPr lang="cs-CZ" dirty="0" smtClean="0">
                <a:solidFill>
                  <a:srgbClr val="00B050"/>
                </a:solidFill>
                <a:effectLst/>
              </a:rPr>
              <a:t>ČR</a:t>
            </a:r>
            <a:r>
              <a:rPr lang="cs-CZ" dirty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  <a:effectLst/>
              </a:rPr>
              <a:t> OP Technická pomoc 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  <a:effectLst/>
              </a:rPr>
              <a:t>    OP Rybářství </a:t>
            </a:r>
            <a:r>
              <a:rPr lang="cs-CZ" dirty="0">
                <a:solidFill>
                  <a:srgbClr val="00B050"/>
                </a:solidFill>
              </a:rPr>
              <a:t>	</a:t>
            </a:r>
            <a:r>
              <a:rPr lang="cs-CZ" dirty="0" smtClean="0">
                <a:solidFill>
                  <a:srgbClr val="00B050"/>
                </a:solidFill>
              </a:rPr>
              <a:t>		</a:t>
            </a:r>
            <a:r>
              <a:rPr lang="cs-CZ" u="sng" dirty="0" smtClean="0">
                <a:solidFill>
                  <a:srgbClr val="00B050"/>
                </a:solidFill>
                <a:effectLst/>
              </a:rPr>
              <a:t> Program rozvoje venkova </a:t>
            </a:r>
            <a:endParaRPr lang="cs-CZ" u="sng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  <a:effectLst/>
              </a:rPr>
              <a:t>    Program přeshraniční spolupráce Česká republika - Polská republika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861800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12599" cy="7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3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092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-1"/>
            <a:ext cx="114808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Partnerství v MAS</a:t>
            </a:r>
            <a:endParaRPr lang="cs-CZ" b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47528" y="1124744"/>
            <a:ext cx="7920880" cy="52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cs-CZ" sz="3200" dirty="0"/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cs-CZ" sz="2200" dirty="0"/>
              <a:t>	Metoda LEADER představuje místní partnerství, které působí pro rozvoj území na základě spolupráce soukromého a veřejného sektoru a své vlastní strategie. V rozhodovacích orgánech nesměli zástupci veřejného sektoru mít </a:t>
            </a:r>
            <a:r>
              <a:rPr lang="cs-CZ" sz="2200" dirty="0" smtClean="0"/>
              <a:t>převahu.</a:t>
            </a:r>
            <a:r>
              <a:rPr lang="cs-CZ" sz="2400" dirty="0" smtClean="0"/>
              <a:t> </a:t>
            </a:r>
            <a:r>
              <a:rPr lang="cs-CZ" sz="2400" dirty="0" smtClean="0"/>
              <a:t>Metoda</a:t>
            </a:r>
            <a:r>
              <a:rPr lang="cs-CZ" sz="2400" b="1" dirty="0" smtClean="0"/>
              <a:t> </a:t>
            </a:r>
            <a:r>
              <a:rPr lang="cs-CZ" sz="2400" b="1" dirty="0"/>
              <a:t>LEADER </a:t>
            </a:r>
            <a:r>
              <a:rPr lang="cs-CZ" sz="2400" dirty="0"/>
              <a:t>je založena na principu </a:t>
            </a:r>
            <a:r>
              <a:rPr lang="cs-CZ" sz="2400" b="1" dirty="0"/>
              <a:t>zdola-nahoru. </a:t>
            </a:r>
            <a:endParaRPr lang="cs-CZ" sz="2200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cs-CZ" sz="2200" dirty="0"/>
              <a:t>	</a:t>
            </a:r>
            <a:r>
              <a:rPr lang="cs-CZ" sz="2200" dirty="0" smtClean="0"/>
              <a:t>Tyto </a:t>
            </a:r>
            <a:r>
              <a:rPr lang="cs-CZ" sz="2200" dirty="0"/>
              <a:t>zásady budou uplatňovány i v období do roku 2020</a:t>
            </a:r>
            <a:r>
              <a:rPr lang="cs-CZ" sz="2200" dirty="0" smtClean="0"/>
              <a:t>. </a:t>
            </a:r>
            <a:r>
              <a:rPr lang="cs-CZ" sz="2200" dirty="0"/>
              <a:t>MAS budou podléhat </a:t>
            </a:r>
            <a:r>
              <a:rPr lang="cs-CZ" sz="2200" dirty="0" smtClean="0"/>
              <a:t>tzv. </a:t>
            </a:r>
            <a:r>
              <a:rPr lang="cs-CZ" sz="2200" dirty="0" smtClean="0"/>
              <a:t>Standardizaci. ( do 22.5.2015)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chce spojovat lidi, kteří potřebují pozitivní atmosféru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vzájemnou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podporu, kteří hledají nové zdroje příjmů, nebojí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věřit v nové způsoby a postupy a vidí je i ve využití Evropských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fondů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 tomu je třeba se profesionalizovat i lidsky, vytvořit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tým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chápat strategii jako nedílnou a živoucí součást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regionu.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cestou k prosperitě pro region, tj. i pro vás a vaše blízké. </a:t>
            </a:r>
            <a:endParaRPr lang="cs-CZ" sz="2200" dirty="0"/>
          </a:p>
          <a:p>
            <a:pPr marL="342900" indent="-342900" algn="just">
              <a:spcBef>
                <a:spcPct val="20000"/>
              </a:spcBef>
              <a:defRPr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287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3200"/>
            <a:ext cx="11785600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4471"/>
          </a:xfrm>
        </p:spPr>
        <p:txBody>
          <a:bodyPr/>
          <a:lstStyle/>
          <a:p>
            <a:r>
              <a:rPr lang="cs-CZ" dirty="0" smtClean="0"/>
              <a:t>MAS SKCH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2356834"/>
            <a:ext cx="9347200" cy="3276600"/>
          </a:xfrm>
        </p:spPr>
        <p:txBody>
          <a:bodyPr>
            <a:noAutofit/>
          </a:bodyPr>
          <a:lstStyle/>
          <a:p>
            <a:r>
              <a:rPr lang="cs-CZ" sz="2400" dirty="0"/>
              <a:t>Území MAS bylo definováno dne 9. 1. 2013 a definitivně ustanoveno na valné hromadě dne 17. 1. 2013. Společné území je tvořeno hranicemi katastrů 21 obcí, které sdružují dodnes funkční svazky obcí</a:t>
            </a:r>
            <a:r>
              <a:rPr lang="cs-CZ" sz="2400" dirty="0" smtClean="0"/>
              <a:t>.</a:t>
            </a:r>
            <a:r>
              <a:rPr lang="cs-CZ" sz="2400" dirty="0"/>
              <a:t> </a:t>
            </a:r>
            <a:r>
              <a:rPr lang="cs-CZ" sz="2400" dirty="0" smtClean="0"/>
              <a:t>Jedná se o území </a:t>
            </a:r>
            <a:r>
              <a:rPr lang="cs-CZ" sz="2400" dirty="0"/>
              <a:t>obce Horka, Hrochův Týnec, Chrast, Chroustovice, Jenišovice, Leštinka, Lozice, Luže, Prosetín, Předhradí, Přestavlky, Rosice, Řepníky, Řestoky, Skuteč, Střemošice, Trojovice, Vrbatův Kostelec, Zájezdec, </a:t>
            </a:r>
            <a:r>
              <a:rPr lang="cs-CZ" sz="2400" dirty="0" smtClean="0"/>
              <a:t>Zaječice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57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66801" y="1219200"/>
            <a:ext cx="97128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Č</a:t>
            </a:r>
            <a:r>
              <a:rPr lang="cs-CZ" sz="4000" dirty="0" smtClean="0"/>
              <a:t>ím se liší nové programové období?</a:t>
            </a:r>
          </a:p>
          <a:p>
            <a:pPr algn="just"/>
            <a:r>
              <a:rPr lang="cs-CZ" sz="2400" dirty="0" smtClean="0"/>
              <a:t>Zásadní změnou bude, že se MAS v ČR rozšíří do celého venkovského prostoru. Nyní jejich počet dosáhl 182 (v minulém období bylo jen 112 podpořených MAS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Nově budou MAS v rámci tzv. Komunitně vedeného místního rozvoje (LEADER) čerpat nejen z PRV, ale i z několika dalších operačních programů jiných ministerstev .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Naopak ke zúžení dojde právě u PRV, kde ministerstvo zemědělství omezilo dotace jen na projekty pro zemědělskou výrobu a úpravy krajiny  - byly tedy vyloučeny projekty pro zvelebení obcí nebo pro spolkový život na venkově.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76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017"/>
            <a:ext cx="11963400" cy="699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-158972"/>
            <a:ext cx="11243256" cy="70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1"/>
            <a:ext cx="11506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11836400" cy="84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-467267"/>
            <a:ext cx="10998200" cy="73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325</Words>
  <Application>Microsoft Office PowerPoint</Application>
  <PresentationFormat>Širokoúhlá obrazovka</PresentationFormat>
  <Paragraphs>25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Faseta</vt:lpstr>
      <vt:lpstr>Prezentace aplikace PowerPoint</vt:lpstr>
      <vt:lpstr>Partnerství v MAS</vt:lpstr>
      <vt:lpstr>MAS SKCH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SKCH</dc:title>
  <dc:creator>Eva Feyfarova</dc:creator>
  <cp:lastModifiedBy>Eva Feyfarova</cp:lastModifiedBy>
  <cp:revision>54</cp:revision>
  <cp:lastPrinted>2015-01-20T10:59:42Z</cp:lastPrinted>
  <dcterms:created xsi:type="dcterms:W3CDTF">2015-01-04T13:51:19Z</dcterms:created>
  <dcterms:modified xsi:type="dcterms:W3CDTF">2015-01-20T11:01:26Z</dcterms:modified>
</cp:coreProperties>
</file>