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1"/>
  </p:sldMasterIdLst>
  <p:notesMasterIdLst>
    <p:notesMasterId r:id="rId42"/>
  </p:notesMasterIdLst>
  <p:sldIdLst>
    <p:sldId id="256" r:id="rId2"/>
    <p:sldId id="294" r:id="rId3"/>
    <p:sldId id="295" r:id="rId4"/>
    <p:sldId id="257" r:id="rId5"/>
    <p:sldId id="260" r:id="rId6"/>
    <p:sldId id="261" r:id="rId7"/>
    <p:sldId id="262" r:id="rId8"/>
    <p:sldId id="258" r:id="rId9"/>
    <p:sldId id="259" r:id="rId10"/>
    <p:sldId id="263" r:id="rId11"/>
    <p:sldId id="264" r:id="rId12"/>
    <p:sldId id="276" r:id="rId13"/>
    <p:sldId id="265" r:id="rId14"/>
    <p:sldId id="266" r:id="rId15"/>
    <p:sldId id="268" r:id="rId16"/>
    <p:sldId id="271" r:id="rId17"/>
    <p:sldId id="267" r:id="rId18"/>
    <p:sldId id="269" r:id="rId19"/>
    <p:sldId id="272" r:id="rId20"/>
    <p:sldId id="273" r:id="rId21"/>
    <p:sldId id="274" r:id="rId22"/>
    <p:sldId id="280" r:id="rId23"/>
    <p:sldId id="275" r:id="rId24"/>
    <p:sldId id="277" r:id="rId25"/>
    <p:sldId id="278" r:id="rId26"/>
    <p:sldId id="282" r:id="rId27"/>
    <p:sldId id="283" r:id="rId28"/>
    <p:sldId id="287" r:id="rId29"/>
    <p:sldId id="289" r:id="rId30"/>
    <p:sldId id="279" r:id="rId31"/>
    <p:sldId id="284" r:id="rId32"/>
    <p:sldId id="281" r:id="rId33"/>
    <p:sldId id="286" r:id="rId34"/>
    <p:sldId id="270" r:id="rId35"/>
    <p:sldId id="288" r:id="rId36"/>
    <p:sldId id="290" r:id="rId37"/>
    <p:sldId id="297" r:id="rId38"/>
    <p:sldId id="291" r:id="rId39"/>
    <p:sldId id="298" r:id="rId40"/>
    <p:sldId id="296" r:id="rId4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91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49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862C52-0888-4300-886D-857DE8E893DB}" type="datetimeFigureOut">
              <a:rPr lang="cs-CZ" smtClean="0"/>
              <a:t>05.05.2021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EB9D68-05A2-4AAC-A784-A88331E0A44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59923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3A0EF-55E3-42C7-8FCE-E7E3982183B7}" type="datetime1">
              <a:rPr lang="en-US" smtClean="0"/>
              <a:t>5/5/2021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1628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78915-F554-4AB0-8C6E-E720E5B9F5F5}" type="datetime1">
              <a:rPr lang="en-US" smtClean="0"/>
              <a:t>5/5/2021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2380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C0ED4-B4EC-4C0D-827A-59CBCA5146DA}" type="datetime1">
              <a:rPr lang="en-US" smtClean="0"/>
              <a:t>5/5/2021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40122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5D294-19B9-4BE8-9764-FEF109E31FBB}" type="datetime1">
              <a:rPr lang="en-US" smtClean="0"/>
              <a:t>5/5/2021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6217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13F9D-1EB6-4411-A1CD-D4521784A41B}" type="datetime1">
              <a:rPr lang="en-US" smtClean="0"/>
              <a:t>5/5/2021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85143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57FA9-5A6F-492D-92F1-323CBF0DACA0}" type="datetime1">
              <a:rPr lang="en-US" smtClean="0"/>
              <a:t>5/5/2021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3257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2E089-38B1-438A-A748-712AE029765E}" type="datetime1">
              <a:rPr lang="en-US" smtClean="0"/>
              <a:t>5/5/2021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95493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21E76-8CEC-4D14-AEA6-840108A7EAA7}" type="datetime1">
              <a:rPr lang="en-US" smtClean="0"/>
              <a:t>5/5/2021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101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dirty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A055D-BCF6-4CC4-B69B-22062F4D6767}" type="datetime1">
              <a:rPr lang="en-US" smtClean="0"/>
              <a:t>5/5/2021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5995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74307-3AE3-4964-BBB0-9A9C1C8246F4}" type="datetime1">
              <a:rPr lang="en-US" smtClean="0"/>
              <a:t>5/5/2021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04977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8596A-BB75-40EB-BAFB-7ED61A6CC679}" type="datetime1">
              <a:rPr lang="en-US" smtClean="0"/>
              <a:t>5/5/2021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293480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2AB9B-BBC4-4AE1-A567-9FEE73309579}" type="datetime1">
              <a:rPr lang="en-US" smtClean="0"/>
              <a:t>5/5/2021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46406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4D57A-B38A-4997-AE7A-6EB52FDC0F52}" type="datetime1">
              <a:rPr lang="en-US" smtClean="0"/>
              <a:t>5/5/2021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988087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40B4B-B0C6-4F71-9F7F-1C96831C350A}" type="datetime1">
              <a:rPr lang="en-US" smtClean="0"/>
              <a:t>5/5/2021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80085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475E8-B8A4-476E-8AD1-006674081418}" type="datetime1">
              <a:rPr lang="en-US" smtClean="0"/>
              <a:t>5/5/2021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53357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4AA4C-5B53-44C8-B9F1-C8C24905AB22}" type="datetime1">
              <a:rPr lang="en-US" smtClean="0"/>
              <a:t>5/5/2021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5067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2DCF91-F285-4DDC-94F7-F79CD3F3D90C}" type="datetime1">
              <a:rPr lang="en-US" smtClean="0"/>
              <a:t>5/5/2021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1116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giphy.com/gifs/destressmonday-relax-meditation-l1J9MS2Ia617Kky3u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enti.com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cs.wikipedia.org/wiki/Organismus" TargetMode="External"/><Relationship Id="rId2" Type="http://schemas.openxmlformats.org/officeDocument/2006/relationships/hyperlink" Target="https://cs.wikipedia.org/wiki/Angli%C4%8Dtin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s.wikipedia.org/wiki/Smrt" TargetMode="External"/><Relationship Id="rId5" Type="http://schemas.openxmlformats.org/officeDocument/2006/relationships/hyperlink" Target="https://cs.wikipedia.org/wiki/Homeost%C3%A1za" TargetMode="External"/><Relationship Id="rId4" Type="http://schemas.openxmlformats.org/officeDocument/2006/relationships/hyperlink" Target="https://cs.wikipedia.org/wiki/Stres#cite_note-1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emf"/><Relationship Id="rId4" Type="http://schemas.openxmlformats.org/officeDocument/2006/relationships/oleObject" Target="../embeddings/oleObject3.bin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7">
            <a:extLst>
              <a:ext uri="{FF2B5EF4-FFF2-40B4-BE49-F238E27FC236}">
                <a16:creationId xmlns:a16="http://schemas.microsoft.com/office/drawing/2014/main" id="{27577DEC-D9A5-404D-9789-702F4319B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9" name="Group 9">
            <a:extLst>
              <a:ext uri="{FF2B5EF4-FFF2-40B4-BE49-F238E27FC236}">
                <a16:creationId xmlns:a16="http://schemas.microsoft.com/office/drawing/2014/main" id="{CEEA9366-CEA8-4F23-B065-4337F0D836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904A03D6-39B4-4278-9BE1-A07E024499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11">
              <a:extLst>
                <a:ext uri="{FF2B5EF4-FFF2-40B4-BE49-F238E27FC236}">
                  <a16:creationId xmlns:a16="http://schemas.microsoft.com/office/drawing/2014/main" id="{FBE459AF-3736-4886-82E0-9B5DA427B5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4B6B88EF-180C-4E39-8A3F-A52E87110C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25">
              <a:extLst>
                <a:ext uri="{FF2B5EF4-FFF2-40B4-BE49-F238E27FC236}">
                  <a16:creationId xmlns:a16="http://schemas.microsoft.com/office/drawing/2014/main" id="{52DFAACF-64D0-4621-8FF4-E2F03C3E8D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36611FF0-65B3-49DB-97C6-1B72AAD0FB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27">
              <a:extLst>
                <a:ext uri="{FF2B5EF4-FFF2-40B4-BE49-F238E27FC236}">
                  <a16:creationId xmlns:a16="http://schemas.microsoft.com/office/drawing/2014/main" id="{0F7407FE-86B1-4890-9D80-9406FBF29E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EBD42D5B-8F87-45B3-98B3-C66944F92E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Isosceles Triangle 17">
              <a:extLst>
                <a:ext uri="{FF2B5EF4-FFF2-40B4-BE49-F238E27FC236}">
                  <a16:creationId xmlns:a16="http://schemas.microsoft.com/office/drawing/2014/main" id="{F5E04699-59E1-4468-9E7C-83070EEB42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2AE8F13-9A52-4D7F-9637-321EA7CF32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odnadpis 2">
            <a:extLst>
              <a:ext uri="{FF2B5EF4-FFF2-40B4-BE49-F238E27FC236}">
                <a16:creationId xmlns:a16="http://schemas.microsoft.com/office/drawing/2014/main" id="{4C58345D-9184-4B25-B17A-5D084E1E08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>
            <a:normAutofit lnSpcReduction="10000"/>
          </a:bodyPr>
          <a:lstStyle/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Mgr. Veronika JEŠÁTKOVÁ</a:t>
            </a:r>
          </a:p>
          <a:p>
            <a:r>
              <a:rPr lang="cs-CZ" dirty="0">
                <a:solidFill>
                  <a:schemeClr val="tx1"/>
                </a:solidFill>
              </a:rPr>
              <a:t>Kateřina  POLIŠENSKÁ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4FA72B60-F080-41CC-B9B2-DBB000D40F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/>
              <a:t>DUŠEVNÍ ZDRAVÍ DĚTÍ VE ŠKOLÁCH – </a:t>
            </a:r>
            <a:br>
              <a:rPr lang="cs-CZ" dirty="0"/>
            </a:br>
            <a:r>
              <a:rPr lang="cs-CZ" dirty="0"/>
              <a:t>nestandardní chování ?</a:t>
            </a:r>
          </a:p>
        </p:txBody>
      </p:sp>
    </p:spTree>
    <p:extLst>
      <p:ext uri="{BB962C8B-B14F-4D97-AF65-F5344CB8AC3E}">
        <p14:creationId xmlns:p14="http://schemas.microsoft.com/office/powerpoint/2010/main" val="21934756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A610579-65A3-4732-A24F-8C320FE5AD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657" y="312287"/>
            <a:ext cx="8596668" cy="740898"/>
          </a:xfrm>
        </p:spPr>
        <p:txBody>
          <a:bodyPr/>
          <a:lstStyle/>
          <a:p>
            <a:pPr algn="ctr"/>
            <a:r>
              <a:rPr lang="cs-CZ" dirty="0"/>
              <a:t>Čtvercový dech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498A689-7685-4845-BFA6-083BAE765C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23157"/>
            <a:ext cx="11150427" cy="668594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Pomáhá </a:t>
            </a:r>
            <a:r>
              <a:rPr lang="cs-CZ" sz="20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zklidnit mysl, emoce, vrací nás zpátky do přirozené rovnováhy. Lépe se pak soustředíme a dokážeme se vyrovnat se stresovými situacemi s větší lehkostí. Čtvercové dýchání dokáže poskytnout téměř okamžitý pocit klidu. </a:t>
            </a:r>
            <a:r>
              <a:rPr lang="cs-CZ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Důležité je dýchat zhluboka, ideálně do břicha. Jako všechny dechové techniky vychází z Pranayamy (Samavritti). Je znám také pod názvy box nebo equal breathing. </a:t>
            </a:r>
          </a:p>
          <a:p>
            <a:pPr>
              <a:lnSpc>
                <a:spcPct val="150000"/>
              </a:lnSpc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Vyzkoušejme si dechové cvičení: </a:t>
            </a:r>
            <a:b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Vložte pravou dlaň pod levou paži a levou dlaň na nebo pod rameno pravé.                                        Začněte dýchat pomalu a pravidelně.</a:t>
            </a:r>
          </a:p>
          <a:p>
            <a:pPr algn="just">
              <a:lnSpc>
                <a:spcPct val="150000"/>
              </a:lnSpc>
            </a:pPr>
            <a:endParaRPr lang="cs-CZ" sz="2000" b="0" i="0" dirty="0">
              <a:solidFill>
                <a:srgbClr val="333333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kumimoji="0" lang="cs-CZ" altLang="cs-CZ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TADY</a:t>
            </a:r>
            <a:r>
              <a:rPr kumimoji="0" lang="cs-CZ" altLang="cs-CZ" sz="20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najdete GIF pro lepší vizualizaci 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kumimoji="0" lang="cs-CZ" altLang="cs-CZ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    </a:t>
            </a:r>
            <a:r>
              <a:rPr kumimoji="0" lang="cs-CZ" altLang="cs-CZ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just"/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5A39955-07D1-4489-B36D-B657F0F06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  <p:sp>
        <p:nvSpPr>
          <p:cNvPr id="6" name="AutoShape 2" descr="🙂">
            <a:extLst>
              <a:ext uri="{FF2B5EF4-FFF2-40B4-BE49-F238E27FC236}">
                <a16:creationId xmlns:a16="http://schemas.microsoft.com/office/drawing/2014/main" id="{A6EB37BC-E466-4088-AB73-F2A6F9C5D81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411413" y="102315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 dirty="0"/>
          </a:p>
        </p:txBody>
      </p:sp>
      <p:pic>
        <p:nvPicPr>
          <p:cNvPr id="7" name="Obrázek 6" descr="Obsah obrázku text&#10;&#10;Popis byl vytvořen automaticky">
            <a:extLst>
              <a:ext uri="{FF2B5EF4-FFF2-40B4-BE49-F238E27FC236}">
                <a16:creationId xmlns:a16="http://schemas.microsoft.com/office/drawing/2014/main" id="{DAFBD1A9-934C-4260-A48D-6FEB1B4DB1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4238" y="4429125"/>
            <a:ext cx="1876425" cy="2428875"/>
          </a:xfrm>
          <a:prstGeom prst="rect">
            <a:avLst/>
          </a:prstGeom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8E4749B7-EEFD-4153-9811-65D1E7C375F6}"/>
              </a:ext>
            </a:extLst>
          </p:cNvPr>
          <p:cNvSpPr/>
          <p:nvPr/>
        </p:nvSpPr>
        <p:spPr>
          <a:xfrm>
            <a:off x="9133325" y="4572000"/>
            <a:ext cx="2017102" cy="1973713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11" name="Přímá spojnice se šipkou 10">
            <a:extLst>
              <a:ext uri="{FF2B5EF4-FFF2-40B4-BE49-F238E27FC236}">
                <a16:creationId xmlns:a16="http://schemas.microsoft.com/office/drawing/2014/main" id="{73103B1B-592C-417B-A990-004978CAFA6A}"/>
              </a:ext>
            </a:extLst>
          </p:cNvPr>
          <p:cNvCxnSpPr>
            <a:cxnSpLocks/>
          </p:cNvCxnSpPr>
          <p:nvPr/>
        </p:nvCxnSpPr>
        <p:spPr>
          <a:xfrm>
            <a:off x="9133325" y="4572000"/>
            <a:ext cx="201710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>
            <a:extLst>
              <a:ext uri="{FF2B5EF4-FFF2-40B4-BE49-F238E27FC236}">
                <a16:creationId xmlns:a16="http://schemas.microsoft.com/office/drawing/2014/main" id="{848E8112-B36A-4761-8BC7-089E2305D3A5}"/>
              </a:ext>
            </a:extLst>
          </p:cNvPr>
          <p:cNvCxnSpPr/>
          <p:nvPr/>
        </p:nvCxnSpPr>
        <p:spPr>
          <a:xfrm>
            <a:off x="9133325" y="4572000"/>
            <a:ext cx="2017102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Přímá spojnice se šipkou 15">
            <a:extLst>
              <a:ext uri="{FF2B5EF4-FFF2-40B4-BE49-F238E27FC236}">
                <a16:creationId xmlns:a16="http://schemas.microsoft.com/office/drawing/2014/main" id="{60C98AD0-126C-432C-BE5C-0E8FC5909087}"/>
              </a:ext>
            </a:extLst>
          </p:cNvPr>
          <p:cNvCxnSpPr/>
          <p:nvPr/>
        </p:nvCxnSpPr>
        <p:spPr>
          <a:xfrm>
            <a:off x="11150427" y="4572000"/>
            <a:ext cx="0" cy="197371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Přímá spojnice se šipkou 17">
            <a:extLst>
              <a:ext uri="{FF2B5EF4-FFF2-40B4-BE49-F238E27FC236}">
                <a16:creationId xmlns:a16="http://schemas.microsoft.com/office/drawing/2014/main" id="{5804E671-F745-4754-A7CA-710B431D4345}"/>
              </a:ext>
            </a:extLst>
          </p:cNvPr>
          <p:cNvCxnSpPr/>
          <p:nvPr/>
        </p:nvCxnSpPr>
        <p:spPr>
          <a:xfrm flipH="1">
            <a:off x="9133325" y="6545713"/>
            <a:ext cx="2017102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Přímá spojnice se šipkou 19">
            <a:extLst>
              <a:ext uri="{FF2B5EF4-FFF2-40B4-BE49-F238E27FC236}">
                <a16:creationId xmlns:a16="http://schemas.microsoft.com/office/drawing/2014/main" id="{79264065-DE7E-42D1-B571-174AAD7F4BFF}"/>
              </a:ext>
            </a:extLst>
          </p:cNvPr>
          <p:cNvCxnSpPr/>
          <p:nvPr/>
        </p:nvCxnSpPr>
        <p:spPr>
          <a:xfrm flipV="1">
            <a:off x="9133325" y="4572000"/>
            <a:ext cx="0" cy="197371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96C51B57-F0F4-451A-A962-F301A0BACC9C}"/>
              </a:ext>
            </a:extLst>
          </p:cNvPr>
          <p:cNvSpPr txBox="1"/>
          <p:nvPr/>
        </p:nvSpPr>
        <p:spPr>
          <a:xfrm>
            <a:off x="9551962" y="4174846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NÁDECH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E4B1D86B-ADFF-43E2-91D3-A2C10EF77293}"/>
              </a:ext>
            </a:extLst>
          </p:cNvPr>
          <p:cNvSpPr txBox="1"/>
          <p:nvPr/>
        </p:nvSpPr>
        <p:spPr>
          <a:xfrm>
            <a:off x="9602361" y="6517890"/>
            <a:ext cx="10054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VÝDECH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314E08C1-2B12-4114-89AB-9EEBC86D551A}"/>
              </a:ext>
            </a:extLst>
          </p:cNvPr>
          <p:cNvSpPr txBox="1"/>
          <p:nvPr/>
        </p:nvSpPr>
        <p:spPr>
          <a:xfrm>
            <a:off x="11137493" y="4928824"/>
            <a:ext cx="461665" cy="1092607"/>
          </a:xfrm>
          <a:prstGeom prst="rect">
            <a:avLst/>
          </a:prstGeom>
          <a:noFill/>
        </p:spPr>
        <p:txBody>
          <a:bodyPr vert="vert" wrap="none" rtlCol="0">
            <a:spAutoFit/>
          </a:bodyPr>
          <a:lstStyle/>
          <a:p>
            <a:r>
              <a:rPr lang="cs-CZ" dirty="0"/>
              <a:t>ZADRŽENÍ</a:t>
            </a:r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618CDD9E-795A-49BF-9340-E1544953605A}"/>
              </a:ext>
            </a:extLst>
          </p:cNvPr>
          <p:cNvSpPr txBox="1"/>
          <p:nvPr/>
        </p:nvSpPr>
        <p:spPr>
          <a:xfrm>
            <a:off x="8701499" y="4928825"/>
            <a:ext cx="461665" cy="1092607"/>
          </a:xfrm>
          <a:prstGeom prst="rect">
            <a:avLst/>
          </a:prstGeom>
          <a:noFill/>
        </p:spPr>
        <p:txBody>
          <a:bodyPr vert="vert270" wrap="none" rtlCol="0">
            <a:spAutoFit/>
          </a:bodyPr>
          <a:lstStyle/>
          <a:p>
            <a:r>
              <a:rPr lang="cs-CZ" dirty="0"/>
              <a:t>ZADRŽENÍ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8E037929-0875-49D2-803D-EC5C668EFD1D}"/>
              </a:ext>
            </a:extLst>
          </p:cNvPr>
          <p:cNvSpPr txBox="1"/>
          <p:nvPr/>
        </p:nvSpPr>
        <p:spPr>
          <a:xfrm>
            <a:off x="9658283" y="6077793"/>
            <a:ext cx="10823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8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1  2  3  4</a:t>
            </a:r>
          </a:p>
          <a:p>
            <a:endParaRPr lang="cs-CZ" dirty="0"/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8E59C343-3613-48D8-BC09-6244A991CFEF}"/>
              </a:ext>
            </a:extLst>
          </p:cNvPr>
          <p:cNvSpPr txBox="1"/>
          <p:nvPr/>
        </p:nvSpPr>
        <p:spPr>
          <a:xfrm>
            <a:off x="9562103" y="4622097"/>
            <a:ext cx="10823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8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1  2  3  4</a:t>
            </a:r>
          </a:p>
          <a:p>
            <a:endParaRPr lang="cs-CZ" dirty="0"/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4CFDDAEA-B7D3-468C-A4F8-EBF30800D0AC}"/>
              </a:ext>
            </a:extLst>
          </p:cNvPr>
          <p:cNvSpPr txBox="1"/>
          <p:nvPr/>
        </p:nvSpPr>
        <p:spPr>
          <a:xfrm>
            <a:off x="10425491" y="4895418"/>
            <a:ext cx="738664" cy="1182375"/>
          </a:xfrm>
          <a:prstGeom prst="rect">
            <a:avLst/>
          </a:prstGeom>
          <a:noFill/>
        </p:spPr>
        <p:txBody>
          <a:bodyPr vert="vert" wrap="none" rtlCol="0">
            <a:spAutoFit/>
          </a:bodyPr>
          <a:lstStyle/>
          <a:p>
            <a:r>
              <a:rPr lang="cs-CZ" sz="18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1   2   3   4</a:t>
            </a:r>
          </a:p>
          <a:p>
            <a:endParaRPr lang="cs-CZ" dirty="0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6E6F8201-2EF2-4BD7-AE2E-744DC4EA1F4C}"/>
              </a:ext>
            </a:extLst>
          </p:cNvPr>
          <p:cNvSpPr txBox="1"/>
          <p:nvPr/>
        </p:nvSpPr>
        <p:spPr>
          <a:xfrm>
            <a:off x="9143919" y="4922555"/>
            <a:ext cx="738664" cy="1182375"/>
          </a:xfrm>
          <a:prstGeom prst="rect">
            <a:avLst/>
          </a:prstGeom>
          <a:noFill/>
        </p:spPr>
        <p:txBody>
          <a:bodyPr vert="vert270" wrap="none" rtlCol="0">
            <a:spAutoFit/>
          </a:bodyPr>
          <a:lstStyle/>
          <a:p>
            <a:r>
              <a:rPr lang="cs-CZ" sz="18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1   2   3   4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30701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AE6898-8C7B-4FD5-914A-ABB502DFCB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WORD CLOUD – Nestandardní chování dětí ve škole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E23C5E4-515B-400C-88ED-1ADECB305B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686929"/>
            <a:ext cx="9479540" cy="3561471"/>
          </a:xfrm>
        </p:spPr>
        <p:txBody>
          <a:bodyPr>
            <a:normAutofit/>
          </a:bodyPr>
          <a:lstStyle/>
          <a:p>
            <a:r>
              <a:rPr lang="cs-CZ" sz="4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WWW.MENTI.COM</a:t>
            </a:r>
            <a:endParaRPr lang="cs-CZ" sz="4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4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4400" dirty="0">
                <a:latin typeface="Arial" panose="020B0604020202020204" pitchFamily="34" charset="0"/>
                <a:cs typeface="Arial" panose="020B0604020202020204" pitchFamily="34" charset="0"/>
              </a:rPr>
              <a:t>Code: 27558836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E6588A9-B5CC-467F-94E0-1E5BD7A509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66495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DF4D7F6-81B5-452A-9CE6-76D81F91D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4600514D-20FB-4559-97DC-D1DC39E6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266F638A-E405-4AC0-B984-72E5813B0D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38534" y="3818467"/>
            <a:ext cx="4450292" cy="3039533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D1CBE93-B17D-4509-843C-82287C3803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134600" y="0"/>
            <a:ext cx="1727200" cy="6858000"/>
          </a:xfrm>
          <a:prstGeom prst="line">
            <a:avLst/>
          </a:prstGeom>
          <a:ln w="15875" cap="sq">
            <a:solidFill>
              <a:schemeClr val="accent2"/>
            </a:solidFill>
            <a:bevel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E6277B4-6A43-48AB-89B2-3442221619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15875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Zástupný obsah 4" descr="Obsah obrázku text, klipart&#10;&#10;Popis byl vytvořen automaticky">
            <a:extLst>
              <a:ext uri="{FF2B5EF4-FFF2-40B4-BE49-F238E27FC236}">
                <a16:creationId xmlns:a16="http://schemas.microsoft.com/office/drawing/2014/main" id="{0922AD40-ED35-4412-ADE7-6F4013559D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7690" y="315311"/>
            <a:ext cx="10925667" cy="6409534"/>
          </a:xfrm>
        </p:spPr>
      </p:pic>
      <p:sp>
        <p:nvSpPr>
          <p:cNvPr id="18" name="Rectangle 27">
            <a:extLst>
              <a:ext uri="{FF2B5EF4-FFF2-40B4-BE49-F238E27FC236}">
                <a16:creationId xmlns:a16="http://schemas.microsoft.com/office/drawing/2014/main" id="{27B538D5-95DB-47ED-9CB4-34AE5BF78E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5641" y="0"/>
            <a:ext cx="1766359" cy="6858000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C34410DD-9034-433A-9811-70F76A8E5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55435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DF4D7F6-81B5-452A-9CE6-76D81F91D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EDB7B344-72BC-4554-9322-C81946BEAC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3502" y="232040"/>
            <a:ext cx="8596668" cy="660400"/>
          </a:xfrm>
        </p:spPr>
        <p:txBody>
          <a:bodyPr>
            <a:normAutofit/>
          </a:bodyPr>
          <a:lstStyle/>
          <a:p>
            <a:pPr algn="ctr"/>
            <a:r>
              <a:rPr lang="cs-CZ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Mozkový kmen – plazí mozek</a:t>
            </a:r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4600514D-20FB-4559-97DC-D1DC39E6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266F638A-E405-4AC0-B984-72E5813B0D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38534" y="3818467"/>
            <a:ext cx="4450292" cy="3039533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D1CBE93-B17D-4509-843C-82287C3803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134600" y="0"/>
            <a:ext cx="1727200" cy="6858000"/>
          </a:xfrm>
          <a:prstGeom prst="line">
            <a:avLst/>
          </a:prstGeom>
          <a:ln w="15875" cap="sq">
            <a:solidFill>
              <a:schemeClr val="accent2"/>
            </a:solidFill>
            <a:bevel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E6277B4-6A43-48AB-89B2-3442221619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15875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6CBC6B81-7349-4165-87D7-79122C13AE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1890" y="992637"/>
            <a:ext cx="10452429" cy="5865363"/>
          </a:xfrm>
        </p:spPr>
      </p:pic>
      <p:sp>
        <p:nvSpPr>
          <p:cNvPr id="18" name="Rectangle 27">
            <a:extLst>
              <a:ext uri="{FF2B5EF4-FFF2-40B4-BE49-F238E27FC236}">
                <a16:creationId xmlns:a16="http://schemas.microsoft.com/office/drawing/2014/main" id="{27B538D5-95DB-47ED-9CB4-34AE5BF78E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5641" y="0"/>
            <a:ext cx="1766359" cy="6858000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DE2F6284-90A7-4F4B-BC8A-45B3AE4B0D91}"/>
              </a:ext>
            </a:extLst>
          </p:cNvPr>
          <p:cNvSpPr/>
          <p:nvPr/>
        </p:nvSpPr>
        <p:spPr>
          <a:xfrm>
            <a:off x="3533100" y="4710907"/>
            <a:ext cx="4450291" cy="381598"/>
          </a:xfrm>
          <a:prstGeom prst="rect">
            <a:avLst/>
          </a:prstGeom>
          <a:solidFill>
            <a:srgbClr val="F4913C"/>
          </a:solidFill>
          <a:ln>
            <a:solidFill>
              <a:srgbClr val="F491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4B250DFA-33C6-4C5A-8B52-D96E4FE87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3735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DF4D7F6-81B5-452A-9CE6-76D81F91D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EDB7B344-72BC-4554-9322-C81946BEAC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0617" y="101600"/>
            <a:ext cx="8596668" cy="790840"/>
          </a:xfrm>
        </p:spPr>
        <p:txBody>
          <a:bodyPr>
            <a:normAutofit/>
          </a:bodyPr>
          <a:lstStyle/>
          <a:p>
            <a:pPr algn="ctr"/>
            <a:r>
              <a:rPr lang="cs-CZ" dirty="0">
                <a:solidFill>
                  <a:srgbClr val="00B050"/>
                </a:solidFill>
              </a:rPr>
              <a:t>Limbický systém –savčí mozek</a:t>
            </a:r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4600514D-20FB-4559-97DC-D1DC39E6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266F638A-E405-4AC0-B984-72E5813B0D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38534" y="3818467"/>
            <a:ext cx="4450292" cy="3039533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D1CBE93-B17D-4509-843C-82287C3803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134600" y="0"/>
            <a:ext cx="1727200" cy="6858000"/>
          </a:xfrm>
          <a:prstGeom prst="line">
            <a:avLst/>
          </a:prstGeom>
          <a:ln w="15875" cap="sq">
            <a:solidFill>
              <a:schemeClr val="accent2"/>
            </a:solidFill>
            <a:bevel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E6277B4-6A43-48AB-89B2-3442221619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15875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AC31079C-80EC-4051-97B0-7F65CDD8A2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4402" y="666853"/>
            <a:ext cx="10803798" cy="6122153"/>
          </a:xfrm>
        </p:spPr>
      </p:pic>
      <p:sp>
        <p:nvSpPr>
          <p:cNvPr id="18" name="Rectangle 27">
            <a:extLst>
              <a:ext uri="{FF2B5EF4-FFF2-40B4-BE49-F238E27FC236}">
                <a16:creationId xmlns:a16="http://schemas.microsoft.com/office/drawing/2014/main" id="{27B538D5-95DB-47ED-9CB4-34AE5BF78E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5641" y="0"/>
            <a:ext cx="1766359" cy="6858000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40C3634E-3012-4F69-A834-E62AC61818E4}"/>
              </a:ext>
            </a:extLst>
          </p:cNvPr>
          <p:cNvSpPr txBox="1"/>
          <p:nvPr/>
        </p:nvSpPr>
        <p:spPr>
          <a:xfrm>
            <a:off x="3445661" y="5153567"/>
            <a:ext cx="35125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Reakce: Útok, útěk, zamrznutí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5F6059CD-5408-4FC8-83A9-FC4D7F5959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7360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DF4D7F6-81B5-452A-9CE6-76D81F91D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EDB7B344-72BC-4554-9322-C81946BEAC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0617" y="232040"/>
            <a:ext cx="8596668" cy="660400"/>
          </a:xfrm>
        </p:spPr>
        <p:txBody>
          <a:bodyPr>
            <a:normAutofit/>
          </a:bodyPr>
          <a:lstStyle/>
          <a:p>
            <a:pPr algn="ctr"/>
            <a:r>
              <a:rPr lang="cs-CZ" dirty="0">
                <a:solidFill>
                  <a:srgbClr val="00B050"/>
                </a:solidFill>
              </a:rPr>
              <a:t>Lidský mozek - neokortex</a:t>
            </a:r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4600514D-20FB-4559-97DC-D1DC39E6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266F638A-E405-4AC0-B984-72E5813B0D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38534" y="3818467"/>
            <a:ext cx="4450292" cy="3039533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D1CBE93-B17D-4509-843C-82287C3803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134600" y="0"/>
            <a:ext cx="1727200" cy="6858000"/>
          </a:xfrm>
          <a:prstGeom prst="line">
            <a:avLst/>
          </a:prstGeom>
          <a:ln w="15875" cap="sq">
            <a:solidFill>
              <a:schemeClr val="accent2"/>
            </a:solidFill>
            <a:bevel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E6277B4-6A43-48AB-89B2-3442221619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15875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7CA08F66-2508-4E44-8F3B-ADD207E011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0892" y="894292"/>
            <a:ext cx="10524187" cy="5963707"/>
          </a:xfrm>
        </p:spPr>
      </p:pic>
      <p:sp>
        <p:nvSpPr>
          <p:cNvPr id="18" name="Rectangle 27">
            <a:extLst>
              <a:ext uri="{FF2B5EF4-FFF2-40B4-BE49-F238E27FC236}">
                <a16:creationId xmlns:a16="http://schemas.microsoft.com/office/drawing/2014/main" id="{27B538D5-95DB-47ED-9CB4-34AE5BF78E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5641" y="0"/>
            <a:ext cx="1766359" cy="6858000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A3980B68-E43A-4170-A7AB-A3B826EAD6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33828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CB77EF7-F717-4656-ADDF-4CC11AE2D7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56238"/>
            <a:ext cx="8596668" cy="660400"/>
          </a:xfrm>
        </p:spPr>
        <p:txBody>
          <a:bodyPr/>
          <a:lstStyle/>
          <a:p>
            <a:pPr algn="ctr"/>
            <a:r>
              <a:rPr lang="cs-CZ" dirty="0">
                <a:solidFill>
                  <a:srgbClr val="00B050"/>
                </a:solidFill>
              </a:rPr>
              <a:t>Mozek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254D03F-A222-4AB2-8AD6-8BBA30CB6E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7625" y="816638"/>
            <a:ext cx="9509760" cy="5885123"/>
          </a:xfrm>
        </p:spPr>
        <p:txBody>
          <a:bodyPr/>
          <a:lstStyle/>
          <a:p>
            <a:pPr marR="0" lvl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cs-CZ" sz="1800" b="0" i="0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Mozek se vyvíjí postupně „od spodu nahoru“, „zevnitř ven“  „od nejstaršího po nejmladší“ – od mozkového kmenu směrem k prefrontální kůře.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  <a:sym typeface="Arial"/>
            </a:endParaRPr>
          </a:p>
          <a:p>
            <a:pPr marR="0" lvl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endParaRPr lang="cs-CZ" sz="1800" b="0" i="0" u="none" strike="noStrike" cap="none" dirty="0">
              <a:solidFill>
                <a:schemeClr val="dk1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  <a:p>
            <a:pPr marR="0" lvl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cs-CZ" dirty="0">
                <a:solidFill>
                  <a:schemeClr val="dk1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Po narození se spoje propojí asi do 700 synapsí</a:t>
            </a: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None/>
            </a:pPr>
            <a:endParaRPr lang="cs-CZ" dirty="0">
              <a:solidFill>
                <a:schemeClr val="dk1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cs-CZ" sz="1800" b="0" i="0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Propojení mozkových buněk (synapse) je závislé na prostředí, kde dítě žije, jaké má zkušenosti a zážitky – počet těchto spojů má vliv na schopnost učení, paměti, emocí a chování.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None/>
            </a:pPr>
            <a:endParaRPr lang="cs-CZ" dirty="0">
              <a:solidFill>
                <a:schemeClr val="dk1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  <a:p>
            <a:pPr marR="0" lvl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cs-CZ" sz="1800" b="0" i="0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Vývoj mozku dítěte, které vyrůstá v nevhodném prostředí je tímto prostředím výrazně ovlivněn.</a:t>
            </a:r>
          </a:p>
          <a:p>
            <a:pPr marR="0" lvl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endParaRPr lang="cs-CZ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  <a:sym typeface="Arial"/>
            </a:endParaRPr>
          </a:p>
          <a:p>
            <a:pPr marR="0" lvl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cs-CZ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Důležitost „podávání a vrácení“ – zrcadlové neurony – zásadní vliv na emoce, schopnost učení, paměť a  chování</a:t>
            </a:r>
            <a:endParaRPr lang="cs-CZ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Hvězda: pěticípá 3">
            <a:extLst>
              <a:ext uri="{FF2B5EF4-FFF2-40B4-BE49-F238E27FC236}">
                <a16:creationId xmlns:a16="http://schemas.microsoft.com/office/drawing/2014/main" id="{D70ACAA6-1A05-4980-B611-E3432E20E90B}"/>
              </a:ext>
            </a:extLst>
          </p:cNvPr>
          <p:cNvSpPr/>
          <p:nvPr/>
        </p:nvSpPr>
        <p:spPr>
          <a:xfrm>
            <a:off x="11469858" y="6223460"/>
            <a:ext cx="543951" cy="47830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3CCC73C0-4F44-4284-A40D-2E6432CC2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9814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59869C2-C6DD-473B-8D3C-3B8C15889D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56238"/>
            <a:ext cx="8596668" cy="660400"/>
          </a:xfrm>
        </p:spPr>
        <p:txBody>
          <a:bodyPr/>
          <a:lstStyle/>
          <a:p>
            <a:pPr algn="ctr"/>
            <a:r>
              <a:rPr lang="cs-CZ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Stres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FED192C-FD88-42BC-B5A1-A12FC7FA5A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9151" y="928469"/>
            <a:ext cx="9566031" cy="5112894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(</a:t>
            </a:r>
            <a:r>
              <a:rPr lang="cs-CZ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2" tooltip="Angličtina"/>
              </a:rPr>
              <a:t>angl.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stress = napětí, tlak, zátěž) je funkční stav živého organismu, kdy je tento </a:t>
            </a:r>
            <a:r>
              <a:rPr lang="cs-CZ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3" tooltip="Organismus"/>
              </a:rPr>
              <a:t>organismus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vystaven mimořádným podmínkám</a:t>
            </a:r>
            <a:r>
              <a:rPr lang="cs-CZ" b="0" i="0" u="none" strike="noStrike" baseline="30000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4"/>
              </a:rPr>
              <a:t>[1]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(</a:t>
            </a:r>
            <a:r>
              <a:rPr lang="cs-CZ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stresorům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), a jeho následné obranné reakce, které mají za cíl zachování </a:t>
            </a:r>
            <a:r>
              <a:rPr lang="cs-CZ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5" tooltip="Homeostáza"/>
              </a:rPr>
              <a:t>homeostázy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a zabránit poškození nebo </a:t>
            </a:r>
            <a:r>
              <a:rPr lang="cs-CZ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6" tooltip="Smrt"/>
              </a:rPr>
              <a:t>smrti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organismu.</a:t>
            </a:r>
          </a:p>
          <a:p>
            <a:pPr>
              <a:lnSpc>
                <a:spcPct val="150000"/>
              </a:lnSpc>
            </a:pPr>
            <a:endParaRPr lang="cs-CZ" dirty="0">
              <a:solidFill>
                <a:srgbClr val="202122"/>
              </a:solidFill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cs-CZ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Eustres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– pozitivní zátěž, která v přiměřené míře stimuluje jedince k vyšším a nebo lepším výkonům.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cs-CZ" b="1" i="0" dirty="0">
              <a:solidFill>
                <a:srgbClr val="202122"/>
              </a:solidFill>
              <a:effectLst/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cs-CZ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Distres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– nadměrná zátěž, která může jedince poškodit a vyvolat onemocnění či dokonce smrt.</a:t>
            </a:r>
          </a:p>
          <a:p>
            <a:endParaRPr lang="cs-CZ" dirty="0"/>
          </a:p>
        </p:txBody>
      </p:sp>
      <p:sp>
        <p:nvSpPr>
          <p:cNvPr id="4" name="Hvězda: pěticípá 3">
            <a:extLst>
              <a:ext uri="{FF2B5EF4-FFF2-40B4-BE49-F238E27FC236}">
                <a16:creationId xmlns:a16="http://schemas.microsoft.com/office/drawing/2014/main" id="{882B0C95-7523-40A5-8D09-AA88D2B95851}"/>
              </a:ext>
            </a:extLst>
          </p:cNvPr>
          <p:cNvSpPr/>
          <p:nvPr/>
        </p:nvSpPr>
        <p:spPr>
          <a:xfrm>
            <a:off x="11469858" y="6223460"/>
            <a:ext cx="543951" cy="47830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2DF7573-2B8E-48A2-A526-4BFB5C218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83513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8D59A6C-5878-444F-9CA1-CB45E09514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5303" y="520505"/>
            <a:ext cx="9141915" cy="6337495"/>
          </a:xfrm>
        </p:spPr>
        <p:txBody>
          <a:bodyPr/>
          <a:lstStyle/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cs-CZ" sz="1800" b="1" dirty="0">
              <a:solidFill>
                <a:srgbClr val="000000"/>
              </a:solidFill>
              <a:latin typeface="Arial" pitchFamily="34"/>
              <a:ea typeface="Microsoft YaHei" pitchFamily="2"/>
              <a:cs typeface="Arial" pitchFamily="34"/>
            </a:endParaRPr>
          </a:p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cs-CZ" b="1" dirty="0">
              <a:solidFill>
                <a:srgbClr val="000000"/>
              </a:solidFill>
              <a:latin typeface="Arial" pitchFamily="34"/>
              <a:ea typeface="Microsoft YaHei" pitchFamily="2"/>
              <a:cs typeface="Arial" pitchFamily="34"/>
            </a:endParaRPr>
          </a:p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cs-CZ" sz="1800" b="1" dirty="0">
                <a:solidFill>
                  <a:srgbClr val="000000"/>
                </a:solidFill>
                <a:latin typeface="Arial" pitchFamily="34"/>
                <a:ea typeface="Microsoft YaHei" pitchFamily="2"/>
                <a:cs typeface="Arial" pitchFamily="34"/>
              </a:rPr>
              <a:t>Zdravý stres </a:t>
            </a:r>
            <a:endParaRPr lang="nb-NO" sz="1800" b="1" dirty="0">
              <a:solidFill>
                <a:srgbClr val="000000"/>
              </a:solidFill>
              <a:latin typeface="Arial" pitchFamily="34"/>
              <a:ea typeface="Microsoft YaHei" pitchFamily="2"/>
              <a:cs typeface="Arial" pitchFamily="34"/>
            </a:endParaRPr>
          </a:p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cs-CZ" sz="1800" dirty="0">
                <a:solidFill>
                  <a:srgbClr val="000000"/>
                </a:solidFill>
                <a:latin typeface="Arial" pitchFamily="34"/>
                <a:ea typeface="Microsoft YaHei" pitchFamily="2"/>
                <a:cs typeface="Arial" pitchFamily="34"/>
              </a:rPr>
              <a:t>Lehce zvýšený tep, a lehce zvýšená hladina stresových hormonů</a:t>
            </a:r>
            <a:r>
              <a:rPr lang="nb-NO" sz="1800" dirty="0">
                <a:solidFill>
                  <a:srgbClr val="000000"/>
                </a:solidFill>
                <a:latin typeface="Arial" pitchFamily="34"/>
                <a:ea typeface="Microsoft YaHei" pitchFamily="2"/>
                <a:cs typeface="Arial" pitchFamily="34"/>
              </a:rPr>
              <a:t>, </a:t>
            </a:r>
            <a:r>
              <a:rPr lang="cs-CZ" sz="1800" dirty="0">
                <a:solidFill>
                  <a:srgbClr val="000000"/>
                </a:solidFill>
                <a:latin typeface="Arial" pitchFamily="34"/>
                <a:ea typeface="Microsoft YaHei" pitchFamily="2"/>
                <a:cs typeface="Arial" pitchFamily="34"/>
              </a:rPr>
              <a:t>projevy odezní</a:t>
            </a:r>
            <a:endParaRPr lang="nb-NO" sz="1400" dirty="0">
              <a:solidFill>
                <a:srgbClr val="000000"/>
              </a:solidFill>
              <a:latin typeface="Calibri" pitchFamily="18"/>
              <a:ea typeface="Microsoft YaHei" pitchFamily="2"/>
              <a:cs typeface="Arial" pitchFamily="34"/>
            </a:endParaRPr>
          </a:p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cs-CZ" sz="1800" b="1" dirty="0">
              <a:solidFill>
                <a:srgbClr val="000000"/>
              </a:solidFill>
              <a:latin typeface="Arial" pitchFamily="34"/>
              <a:ea typeface="Microsoft YaHei" pitchFamily="2"/>
              <a:cs typeface="Arial" pitchFamily="34"/>
            </a:endParaRPr>
          </a:p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cs-CZ" b="1" dirty="0">
              <a:solidFill>
                <a:srgbClr val="000000"/>
              </a:solidFill>
              <a:latin typeface="Arial" pitchFamily="34"/>
              <a:ea typeface="Microsoft YaHei" pitchFamily="2"/>
              <a:cs typeface="Arial" pitchFamily="34"/>
            </a:endParaRPr>
          </a:p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cs-CZ" sz="1800" b="1" dirty="0">
              <a:solidFill>
                <a:srgbClr val="000000"/>
              </a:solidFill>
              <a:latin typeface="Arial" pitchFamily="34"/>
              <a:ea typeface="Microsoft YaHei" pitchFamily="2"/>
              <a:cs typeface="Arial" pitchFamily="34"/>
            </a:endParaRPr>
          </a:p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cs-CZ" b="1" dirty="0">
              <a:solidFill>
                <a:srgbClr val="000000"/>
              </a:solidFill>
              <a:latin typeface="Arial" pitchFamily="34"/>
              <a:ea typeface="Microsoft YaHei" pitchFamily="2"/>
              <a:cs typeface="Arial" pitchFamily="34"/>
            </a:endParaRPr>
          </a:p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cs-CZ" sz="1800" b="1" dirty="0">
              <a:solidFill>
                <a:srgbClr val="000000"/>
              </a:solidFill>
              <a:latin typeface="Arial" pitchFamily="34"/>
              <a:ea typeface="Microsoft YaHei" pitchFamily="2"/>
              <a:cs typeface="Arial" pitchFamily="34"/>
            </a:endParaRPr>
          </a:p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cs-CZ" sz="1800" b="1" dirty="0">
                <a:solidFill>
                  <a:srgbClr val="000000"/>
                </a:solidFill>
                <a:latin typeface="Arial" pitchFamily="34"/>
                <a:ea typeface="Microsoft YaHei" pitchFamily="2"/>
                <a:cs typeface="Arial" pitchFamily="34"/>
              </a:rPr>
              <a:t>Zvladatelný stres</a:t>
            </a:r>
            <a:endParaRPr lang="nb-NO" sz="1800" b="1" dirty="0">
              <a:solidFill>
                <a:srgbClr val="000000"/>
              </a:solidFill>
              <a:latin typeface="Arial" pitchFamily="34"/>
              <a:ea typeface="Microsoft YaHei" pitchFamily="2"/>
              <a:cs typeface="Arial" pitchFamily="34"/>
            </a:endParaRPr>
          </a:p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nb-NO" sz="1800" dirty="0">
                <a:solidFill>
                  <a:srgbClr val="000000"/>
                </a:solidFill>
                <a:latin typeface="Arial" pitchFamily="34"/>
                <a:ea typeface="Microsoft YaHei" pitchFamily="2"/>
                <a:cs typeface="Arial" pitchFamily="34"/>
              </a:rPr>
              <a:t> </a:t>
            </a:r>
            <a:r>
              <a:rPr lang="cs-CZ" sz="1800" dirty="0">
                <a:solidFill>
                  <a:srgbClr val="000000"/>
                </a:solidFill>
                <a:latin typeface="Arial" pitchFamily="34"/>
                <a:ea typeface="Microsoft YaHei" pitchFamily="2"/>
                <a:cs typeface="Arial" pitchFamily="34"/>
              </a:rPr>
              <a:t>Silné přechodné stresové projevy s podporou prostřednictvím vztahu</a:t>
            </a:r>
            <a:endParaRPr lang="nb-NO" sz="1800" dirty="0">
              <a:solidFill>
                <a:srgbClr val="000000"/>
              </a:solidFill>
              <a:latin typeface="Arial" pitchFamily="34"/>
              <a:ea typeface="Microsoft YaHei" pitchFamily="2"/>
              <a:cs typeface="Arial" pitchFamily="34"/>
            </a:endParaRPr>
          </a:p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cs-CZ" b="1" dirty="0">
              <a:solidFill>
                <a:srgbClr val="000000"/>
              </a:solidFill>
              <a:latin typeface="Arial" pitchFamily="34"/>
              <a:ea typeface="Microsoft YaHei" pitchFamily="2"/>
              <a:cs typeface="Arial" pitchFamily="34"/>
            </a:endParaRPr>
          </a:p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cs-CZ" sz="1800" b="1" dirty="0">
              <a:solidFill>
                <a:srgbClr val="000000"/>
              </a:solidFill>
              <a:latin typeface="Arial" pitchFamily="34"/>
              <a:ea typeface="Microsoft YaHei" pitchFamily="2"/>
              <a:cs typeface="Arial" pitchFamily="34"/>
            </a:endParaRPr>
          </a:p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cs-CZ" b="1" dirty="0">
              <a:solidFill>
                <a:srgbClr val="000000"/>
              </a:solidFill>
              <a:latin typeface="Arial" pitchFamily="34"/>
              <a:ea typeface="Microsoft YaHei" pitchFamily="2"/>
              <a:cs typeface="Arial" pitchFamily="34"/>
            </a:endParaRPr>
          </a:p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cs-CZ" sz="1800" b="1" dirty="0">
              <a:solidFill>
                <a:srgbClr val="000000"/>
              </a:solidFill>
              <a:latin typeface="Arial" pitchFamily="34"/>
              <a:ea typeface="Microsoft YaHei" pitchFamily="2"/>
              <a:cs typeface="Arial" pitchFamily="34"/>
            </a:endParaRPr>
          </a:p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cs-CZ" sz="1800" b="1" dirty="0">
              <a:solidFill>
                <a:srgbClr val="000000"/>
              </a:solidFill>
              <a:latin typeface="Arial" pitchFamily="34"/>
              <a:ea typeface="Microsoft YaHei" pitchFamily="2"/>
              <a:cs typeface="Arial" pitchFamily="34"/>
            </a:endParaRPr>
          </a:p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nb-NO" sz="1800" b="1" dirty="0">
                <a:solidFill>
                  <a:srgbClr val="000000"/>
                </a:solidFill>
                <a:latin typeface="Arial" pitchFamily="34"/>
                <a:ea typeface="Microsoft YaHei" pitchFamily="2"/>
                <a:cs typeface="Arial" pitchFamily="34"/>
              </a:rPr>
              <a:t>Toxic</a:t>
            </a:r>
            <a:r>
              <a:rPr lang="cs-CZ" sz="1800" b="1" dirty="0">
                <a:solidFill>
                  <a:srgbClr val="000000"/>
                </a:solidFill>
                <a:latin typeface="Arial" pitchFamily="34"/>
                <a:ea typeface="Microsoft YaHei" pitchFamily="2"/>
                <a:cs typeface="Arial" pitchFamily="34"/>
              </a:rPr>
              <a:t>ký stres</a:t>
            </a:r>
            <a:endParaRPr lang="nb-NO" sz="1800" b="1" dirty="0">
              <a:solidFill>
                <a:srgbClr val="000000"/>
              </a:solidFill>
              <a:latin typeface="Arial" pitchFamily="34"/>
              <a:ea typeface="Microsoft YaHei" pitchFamily="2"/>
              <a:cs typeface="Arial" pitchFamily="34"/>
            </a:endParaRPr>
          </a:p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nb-NO" sz="1800" dirty="0">
                <a:solidFill>
                  <a:srgbClr val="000000"/>
                </a:solidFill>
                <a:latin typeface="Arial" pitchFamily="34"/>
                <a:ea typeface="Microsoft YaHei" pitchFamily="2"/>
                <a:cs typeface="Arial" pitchFamily="34"/>
              </a:rPr>
              <a:t> </a:t>
            </a:r>
            <a:r>
              <a:rPr lang="cs-CZ" sz="1800" dirty="0">
                <a:solidFill>
                  <a:srgbClr val="000000"/>
                </a:solidFill>
                <a:latin typeface="Arial" pitchFamily="34"/>
                <a:ea typeface="Microsoft YaHei" pitchFamily="2"/>
                <a:cs typeface="Arial" pitchFamily="34"/>
              </a:rPr>
              <a:t>Dlouhodobé stresové projevy bez podpory od blízké osoby a bezpečí</a:t>
            </a:r>
            <a:endParaRPr lang="nb-NO" sz="1800" dirty="0">
              <a:solidFill>
                <a:srgbClr val="000000"/>
              </a:solidFill>
              <a:latin typeface="Arial" pitchFamily="34"/>
              <a:ea typeface="Microsoft YaHei" pitchFamily="2"/>
              <a:cs typeface="Arial" pitchFamily="34"/>
            </a:endParaRPr>
          </a:p>
          <a:p>
            <a:endParaRPr lang="cs-CZ" dirty="0"/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D91F9160-0D9E-4845-8A0D-ED888798A2C6}"/>
              </a:ext>
            </a:extLst>
          </p:cNvPr>
          <p:cNvSpPr/>
          <p:nvPr/>
        </p:nvSpPr>
        <p:spPr>
          <a:xfrm>
            <a:off x="492369" y="731520"/>
            <a:ext cx="8736037" cy="1659988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7B73F94B-2B5F-44F6-A61E-B4E9B8F28F95}"/>
              </a:ext>
            </a:extLst>
          </p:cNvPr>
          <p:cNvSpPr/>
          <p:nvPr/>
        </p:nvSpPr>
        <p:spPr>
          <a:xfrm>
            <a:off x="492369" y="2602523"/>
            <a:ext cx="8736037" cy="1659988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5D390144-D5C9-4A35-8221-4CBFF5B47568}"/>
              </a:ext>
            </a:extLst>
          </p:cNvPr>
          <p:cNvSpPr/>
          <p:nvPr/>
        </p:nvSpPr>
        <p:spPr>
          <a:xfrm>
            <a:off x="492369" y="4473526"/>
            <a:ext cx="8736037" cy="165295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9BCF7E9C-2C8B-4FD1-87F0-B5AB56849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sp>
        <p:nvSpPr>
          <p:cNvPr id="4" name="Hvězda: pěticípá 3">
            <a:extLst>
              <a:ext uri="{FF2B5EF4-FFF2-40B4-BE49-F238E27FC236}">
                <a16:creationId xmlns:a16="http://schemas.microsoft.com/office/drawing/2014/main" id="{B0259EB9-4EC4-48D9-B5A7-82DB09374DD7}"/>
              </a:ext>
            </a:extLst>
          </p:cNvPr>
          <p:cNvSpPr/>
          <p:nvPr/>
        </p:nvSpPr>
        <p:spPr>
          <a:xfrm>
            <a:off x="11254153" y="5669280"/>
            <a:ext cx="682543" cy="737207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27116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6B57B793-7A96-4D55-81E9-37743419E2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022" y="192989"/>
            <a:ext cx="9669277" cy="6472022"/>
          </a:xfr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BCBADD54-EB64-4F41-8745-0C985E939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54684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B4B9A15-EB1E-4967-9949-BB8DF935BC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12763"/>
          </a:xfrm>
        </p:spPr>
        <p:txBody>
          <a:bodyPr/>
          <a:lstStyle/>
          <a:p>
            <a:pPr algn="ctr"/>
            <a:r>
              <a:rPr lang="cs-CZ" dirty="0">
                <a:solidFill>
                  <a:srgbClr val="00B050"/>
                </a:solidFill>
              </a:rPr>
              <a:t>Stres a amygdala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78B145A-0BBE-4B20-A5EE-A9552116CE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3217" y="1322363"/>
            <a:ext cx="9594167" cy="526131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</a:pPr>
            <a:r>
              <a:rPr lang="cs-CZ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Amygdala je centrem našich emocí a sídlem implicitní paměti. </a:t>
            </a:r>
          </a:p>
          <a:p>
            <a:pPr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</a:pPr>
            <a:endParaRPr lang="cs-CZ" dirty="0"/>
          </a:p>
          <a:p>
            <a:pPr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</a:pPr>
            <a:r>
              <a:rPr lang="cs-CZ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Amygdala vyhodnocuje, co je pro mě bezpečné a co nebezpečné = „</a:t>
            </a:r>
            <a:r>
              <a:rPr lang="cs-CZ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centrum strachu</a:t>
            </a:r>
            <a:r>
              <a:rPr lang="cs-CZ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“. </a:t>
            </a:r>
          </a:p>
          <a:p>
            <a:pPr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</a:pPr>
            <a:endParaRPr lang="cs-CZ" dirty="0"/>
          </a:p>
          <a:p>
            <a:pPr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</a:pPr>
            <a:r>
              <a:rPr lang="cs-CZ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 případě ohrožení spouští jednu ze </a:t>
            </a:r>
            <a:r>
              <a:rPr lang="cs-CZ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 obranných reakcí</a:t>
            </a:r>
            <a:r>
              <a:rPr lang="cs-CZ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– útok, útěk, zmrznutí.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  <a:buNone/>
            </a:pPr>
            <a:r>
              <a:rPr lang="cs-CZ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lang="cs-CZ" dirty="0"/>
          </a:p>
          <a:p>
            <a:pPr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</a:pPr>
            <a:r>
              <a:rPr lang="cs-CZ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Reaguje na výraz obličeje, tón hlasu, zvuk hlasu, dotek – </a:t>
            </a:r>
            <a:r>
              <a:rPr lang="cs-CZ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zklidnění pomocí oxytocinu</a:t>
            </a:r>
            <a:r>
              <a:rPr lang="cs-CZ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</a:p>
          <a:p>
            <a:pPr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</a:pPr>
            <a:endParaRPr lang="cs-CZ" dirty="0"/>
          </a:p>
          <a:p>
            <a:pPr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</a:pPr>
            <a:r>
              <a:rPr lang="cs-CZ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Je propojená směrem „nahoru“ do prefrontální kůry a směrem „dolů“ do retikulární formace středního mozku, skrz který se spouští obranná reakce těla nebo naopak prosociální chování – podle toho, zda amygdala situaci vnímá jako ohrožení nebo bezpečí.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95D28C98-EF9B-4225-943C-5CC2AFFC1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29308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obsah 3">
            <a:extLst>
              <a:ext uri="{FF2B5EF4-FFF2-40B4-BE49-F238E27FC236}">
                <a16:creationId xmlns:a16="http://schemas.microsoft.com/office/drawing/2014/main" id="{A16304CB-EA01-4813-9FFA-17AB6BE70D89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97"/>
          <a:stretch/>
        </p:blipFill>
        <p:spPr bwMode="auto">
          <a:xfrm>
            <a:off x="0" y="126125"/>
            <a:ext cx="10042634" cy="651115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Volný tvar: obrazec 6">
            <a:extLst>
              <a:ext uri="{FF2B5EF4-FFF2-40B4-BE49-F238E27FC236}">
                <a16:creationId xmlns:a16="http://schemas.microsoft.com/office/drawing/2014/main" id="{F3057B03-9A3B-488E-9168-CBE583664ED9}"/>
              </a:ext>
            </a:extLst>
          </p:cNvPr>
          <p:cNvSpPr/>
          <p:nvPr/>
        </p:nvSpPr>
        <p:spPr>
          <a:xfrm>
            <a:off x="-31531" y="110359"/>
            <a:ext cx="1087821" cy="3484179"/>
          </a:xfrm>
          <a:custGeom>
            <a:avLst/>
            <a:gdLst>
              <a:gd name="connsiteX0" fmla="*/ 0 w 1087821"/>
              <a:gd name="connsiteY0" fmla="*/ 15765 h 3484179"/>
              <a:gd name="connsiteX1" fmla="*/ 0 w 1087821"/>
              <a:gd name="connsiteY1" fmla="*/ 15765 h 3484179"/>
              <a:gd name="connsiteX2" fmla="*/ 110359 w 1087821"/>
              <a:gd name="connsiteY2" fmla="*/ 141889 h 3484179"/>
              <a:gd name="connsiteX3" fmla="*/ 551793 w 1087821"/>
              <a:gd name="connsiteY3" fmla="*/ 126124 h 3484179"/>
              <a:gd name="connsiteX4" fmla="*/ 646386 w 1087821"/>
              <a:gd name="connsiteY4" fmla="*/ 78827 h 3484179"/>
              <a:gd name="connsiteX5" fmla="*/ 851338 w 1087821"/>
              <a:gd name="connsiteY5" fmla="*/ 0 h 3484179"/>
              <a:gd name="connsiteX6" fmla="*/ 961697 w 1087821"/>
              <a:gd name="connsiteY6" fmla="*/ 0 h 3484179"/>
              <a:gd name="connsiteX7" fmla="*/ 961697 w 1087821"/>
              <a:gd name="connsiteY7" fmla="*/ 0 h 3484179"/>
              <a:gd name="connsiteX8" fmla="*/ 1087821 w 1087821"/>
              <a:gd name="connsiteY8" fmla="*/ 1529255 h 3484179"/>
              <a:gd name="connsiteX9" fmla="*/ 756745 w 1087821"/>
              <a:gd name="connsiteY9" fmla="*/ 2159875 h 3484179"/>
              <a:gd name="connsiteX10" fmla="*/ 567559 w 1087821"/>
              <a:gd name="connsiteY10" fmla="*/ 2727434 h 3484179"/>
              <a:gd name="connsiteX11" fmla="*/ 583324 w 1087821"/>
              <a:gd name="connsiteY11" fmla="*/ 3484179 h 3484179"/>
              <a:gd name="connsiteX12" fmla="*/ 31531 w 1087821"/>
              <a:gd name="connsiteY12" fmla="*/ 3484179 h 3484179"/>
              <a:gd name="connsiteX13" fmla="*/ 15765 w 1087821"/>
              <a:gd name="connsiteY13" fmla="*/ 94593 h 3484179"/>
              <a:gd name="connsiteX14" fmla="*/ 0 w 1087821"/>
              <a:gd name="connsiteY14" fmla="*/ 15765 h 34841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821" h="3484179">
                <a:moveTo>
                  <a:pt x="0" y="15765"/>
                </a:moveTo>
                <a:lnTo>
                  <a:pt x="0" y="15765"/>
                </a:lnTo>
                <a:cubicBezTo>
                  <a:pt x="36786" y="57806"/>
                  <a:pt x="55581" y="130933"/>
                  <a:pt x="110359" y="141889"/>
                </a:cubicBezTo>
                <a:cubicBezTo>
                  <a:pt x="254738" y="170765"/>
                  <a:pt x="404860" y="135604"/>
                  <a:pt x="551793" y="126124"/>
                </a:cubicBezTo>
                <a:cubicBezTo>
                  <a:pt x="597291" y="123189"/>
                  <a:pt x="607808" y="98116"/>
                  <a:pt x="646386" y="78827"/>
                </a:cubicBezTo>
                <a:cubicBezTo>
                  <a:pt x="660746" y="71647"/>
                  <a:pt x="823869" y="0"/>
                  <a:pt x="851338" y="0"/>
                </a:cubicBezTo>
                <a:lnTo>
                  <a:pt x="961697" y="0"/>
                </a:lnTo>
                <a:lnTo>
                  <a:pt x="961697" y="0"/>
                </a:lnTo>
                <a:lnTo>
                  <a:pt x="1087821" y="1529255"/>
                </a:lnTo>
                <a:lnTo>
                  <a:pt x="756745" y="2159875"/>
                </a:lnTo>
                <a:lnTo>
                  <a:pt x="567559" y="2727434"/>
                </a:lnTo>
                <a:lnTo>
                  <a:pt x="583324" y="3484179"/>
                </a:lnTo>
                <a:lnTo>
                  <a:pt x="31531" y="3484179"/>
                </a:lnTo>
                <a:cubicBezTo>
                  <a:pt x="26276" y="2354317"/>
                  <a:pt x="21020" y="1224455"/>
                  <a:pt x="15765" y="94593"/>
                </a:cubicBezTo>
                <a:lnTo>
                  <a:pt x="0" y="15765"/>
                </a:lnTo>
                <a:close/>
              </a:path>
            </a:pathLst>
          </a:cu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AD47DCA1-BA11-437F-80ED-E82FB10919C3}"/>
              </a:ext>
            </a:extLst>
          </p:cNvPr>
          <p:cNvSpPr/>
          <p:nvPr/>
        </p:nvSpPr>
        <p:spPr>
          <a:xfrm>
            <a:off x="0" y="0"/>
            <a:ext cx="835572" cy="4572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428828B5-129B-47E4-AEF9-37F79F6D96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34553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8D59A6C-5878-444F-9CA1-CB45E09514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6483" y="835572"/>
            <a:ext cx="9695793" cy="5580993"/>
          </a:xfrm>
        </p:spPr>
        <p:txBody>
          <a:bodyPr/>
          <a:lstStyle/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Útěk / Únik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– může mít podobu útěků z domova, záškoláctví, úniku do denního snění, rozvoje závislosti na návykových látkách, hraní počítačových her, slibování nesplnitelného aj.</a:t>
            </a:r>
          </a:p>
          <a:p>
            <a:pPr>
              <a:lnSpc>
                <a:spcPct val="150000"/>
              </a:lnSpc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Útok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– může mít podobu fyzické nebo verbální agrese, nápadného chování, předvádění se, manipulace druhými. </a:t>
            </a:r>
            <a:r>
              <a:rPr lang="cs-CZ" dirty="0">
                <a:solidFill>
                  <a:srgbClr val="121210"/>
                </a:solidFill>
                <a:latin typeface="Arial" panose="020B0604020202020204" pitchFamily="34" charset="0"/>
                <a:ea typeface="ＭＳ Ｐゴシック" charset="0"/>
                <a:cs typeface="Arial" panose="020B0604020202020204" pitchFamily="34" charset="0"/>
              </a:rPr>
              <a:t>První reakce na nebezpečí, srdeční tep a zrychlení dechu, zvýšený průtok krve do velkých svalových skupin, </a:t>
            </a:r>
            <a:r>
              <a:rPr lang="cs-CZ" dirty="0">
                <a:solidFill>
                  <a:srgbClr val="FF922F"/>
                </a:solidFill>
                <a:latin typeface="Arial" panose="020B0604020202020204" pitchFamily="34" charset="0"/>
                <a:ea typeface="ＭＳ Ｐゴシック" charset="0"/>
                <a:cs typeface="Arial" panose="020B0604020202020204" pitchFamily="34" charset="0"/>
              </a:rPr>
              <a:t>zaměřená pozornost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rgbClr val="FF922F"/>
              </a:solidFill>
              <a:latin typeface="Arial" panose="020B0604020202020204" pitchFamily="34" charset="0"/>
              <a:ea typeface="ＭＳ Ｐゴシック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Zamrznutí /Strnutí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pasivita,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odpojení, bezmoc, útlum, paralýza. </a:t>
            </a:r>
            <a:r>
              <a:rPr lang="cs-CZ" dirty="0">
                <a:latin typeface="Arial" panose="020B0604020202020204" pitchFamily="34" charset="0"/>
                <a:ea typeface="ＭＳ Ｐゴシック" charset="0"/>
                <a:cs typeface="Arial" panose="020B0604020202020204" pitchFamily="34" charset="0"/>
              </a:rPr>
              <a:t>Když nelze bojovat ani utéct, snížen srdeční tep, dýchání je zpomaleno, snížený svalový tonus, průtok krve do svalů je snížen, </a:t>
            </a:r>
            <a:r>
              <a:rPr lang="cs-CZ" dirty="0">
                <a:solidFill>
                  <a:srgbClr val="FF922F"/>
                </a:solidFill>
                <a:latin typeface="Arial" panose="020B0604020202020204" pitchFamily="34" charset="0"/>
                <a:ea typeface="ＭＳ Ｐゴシック" charset="0"/>
                <a:cs typeface="Arial" panose="020B0604020202020204" pitchFamily="34" charset="0"/>
              </a:rPr>
              <a:t>paralyzace</a:t>
            </a:r>
          </a:p>
          <a:p>
            <a:endParaRPr lang="cs-CZ" dirty="0"/>
          </a:p>
        </p:txBody>
      </p:sp>
      <p:sp>
        <p:nvSpPr>
          <p:cNvPr id="4" name="Nadpis 1">
            <a:extLst>
              <a:ext uri="{FF2B5EF4-FFF2-40B4-BE49-F238E27FC236}">
                <a16:creationId xmlns:a16="http://schemas.microsoft.com/office/drawing/2014/main" id="{AB7FA0DB-6573-4D47-9609-9B3DA799D5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56238"/>
            <a:ext cx="8596668" cy="660400"/>
          </a:xfrm>
        </p:spPr>
        <p:txBody>
          <a:bodyPr/>
          <a:lstStyle/>
          <a:p>
            <a:pPr algn="ctr"/>
            <a:r>
              <a:rPr lang="cs-CZ" dirty="0">
                <a:solidFill>
                  <a:srgbClr val="00B050"/>
                </a:solidFill>
              </a:rPr>
              <a:t>Reakce na stres</a:t>
            </a:r>
          </a:p>
        </p:txBody>
      </p:sp>
      <p:sp>
        <p:nvSpPr>
          <p:cNvPr id="5" name="Hvězda: pěticípá 4">
            <a:extLst>
              <a:ext uri="{FF2B5EF4-FFF2-40B4-BE49-F238E27FC236}">
                <a16:creationId xmlns:a16="http://schemas.microsoft.com/office/drawing/2014/main" id="{EDB17359-2759-404A-9CA1-41769F0E1383}"/>
              </a:ext>
            </a:extLst>
          </p:cNvPr>
          <p:cNvSpPr/>
          <p:nvPr/>
        </p:nvSpPr>
        <p:spPr>
          <a:xfrm>
            <a:off x="11469858" y="6223460"/>
            <a:ext cx="543951" cy="47830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2B6BF07E-ED58-4073-9092-B6BCC164F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39831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EAD0C68-0B1A-4397-9E20-21E834519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3779" y="1056290"/>
            <a:ext cx="9412014" cy="5486399"/>
          </a:xfrm>
        </p:spPr>
        <p:txBody>
          <a:bodyPr/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-CZ" b="0" i="0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Dle teorie Dr. Bruce Perryho (Child Trauma Academy)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92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AutoNum type="arabicPeriod"/>
            </a:pPr>
            <a:r>
              <a:rPr lang="cs-CZ" b="1" i="0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Klid (Calm) </a:t>
            </a:r>
            <a:r>
              <a:rPr lang="cs-CZ" b="0" i="0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– pozornost obrácena dovnitř, vysoké funkční IQ, myslíme v souvislostech, </a:t>
            </a:r>
            <a:r>
              <a:rPr lang="cs-CZ" i="0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dlouhodobě plánujeme, není aktivován systém reakce na stres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92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AutoNum type="arabicPeriod"/>
            </a:pPr>
            <a:r>
              <a:rPr lang="cs-CZ" b="1" i="0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Ostražitost (Alert) </a:t>
            </a:r>
            <a:r>
              <a:rPr lang="cs-CZ" b="0" i="0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– systém reakce na stres je lehce aktivován, pozornost je obrácena ven – vnímáme, co ostatní dělají, říkají, mozková kůra funguje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92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AutoNum type="arabicPeriod"/>
            </a:pPr>
            <a:r>
              <a:rPr lang="cs-CZ" b="1" i="0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Znepokojení (Alarm) </a:t>
            </a:r>
            <a:r>
              <a:rPr lang="cs-CZ" b="0" i="0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– aktivuje se systém reakce na stres, nejsme si jistí, že je vše v pořádku, výrazně hůře se nám vybavují dříve získané informace, funkční IQ se výrazně snižuje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92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AutoNum type="arabicPeriod"/>
            </a:pPr>
            <a:r>
              <a:rPr lang="cs-CZ" b="1" i="0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Strach (Fear) </a:t>
            </a:r>
            <a:r>
              <a:rPr lang="cs-CZ" b="0" i="0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– silně aktivovaný systém reakce na stres, aktivuje se systém přežití, odpojení funkcí mozkové kůry, absence jakéhokoli učení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92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AutoNum type="arabicPeriod"/>
            </a:pPr>
            <a:r>
              <a:rPr lang="cs-CZ" b="1" i="0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Zděšení (Terror) </a:t>
            </a:r>
            <a:r>
              <a:rPr lang="cs-CZ" b="0" i="0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– maximálně aktivovaný systém reakce na stres, boj o přežití na úrovni zvířecích instinktů, nevnímáme, co ostatní říkají nebo dělají, mizí pojem o čase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/>
          </a:p>
        </p:txBody>
      </p:sp>
      <p:sp>
        <p:nvSpPr>
          <p:cNvPr id="4" name="Nadpis 1">
            <a:extLst>
              <a:ext uri="{FF2B5EF4-FFF2-40B4-BE49-F238E27FC236}">
                <a16:creationId xmlns:a16="http://schemas.microsoft.com/office/drawing/2014/main" id="{DDEAF915-311D-48A1-A389-706C2B32C0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1452" y="136634"/>
            <a:ext cx="8596668" cy="919656"/>
          </a:xfrm>
        </p:spPr>
        <p:txBody>
          <a:bodyPr/>
          <a:lstStyle/>
          <a:p>
            <a:pPr algn="ctr"/>
            <a:r>
              <a:rPr lang="cs-CZ" dirty="0">
                <a:solidFill>
                  <a:srgbClr val="00B050"/>
                </a:solidFill>
              </a:rPr>
              <a:t>Pět lidských stavů</a:t>
            </a:r>
          </a:p>
        </p:txBody>
      </p:sp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B16DAA47-8467-4942-A05E-A07F7B24E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40121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7B63BE4-42D2-4909-BA6A-870CBC045A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56238"/>
            <a:ext cx="8596668" cy="660400"/>
          </a:xfrm>
        </p:spPr>
        <p:txBody>
          <a:bodyPr/>
          <a:lstStyle/>
          <a:p>
            <a:pPr algn="ctr"/>
            <a:r>
              <a:rPr lang="cs-CZ" dirty="0">
                <a:solidFill>
                  <a:srgbClr val="00B050"/>
                </a:solidFill>
              </a:rPr>
              <a:t>Stav určuje naše fungování</a:t>
            </a:r>
          </a:p>
        </p:txBody>
      </p:sp>
      <p:pic>
        <p:nvPicPr>
          <p:cNvPr id="8" name="Zástupný obsah 7" descr="Obsah obrázku stůl&#10;&#10;Popis byl vytvořen automaticky">
            <a:extLst>
              <a:ext uri="{FF2B5EF4-FFF2-40B4-BE49-F238E27FC236}">
                <a16:creationId xmlns:a16="http://schemas.microsoft.com/office/drawing/2014/main" id="{94792C28-93EE-443A-9C1F-F828A56907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7927" y="1058593"/>
            <a:ext cx="9776527" cy="5314071"/>
          </a:xfrm>
        </p:spPr>
      </p:pic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A5EDE8E7-1981-4664-B301-D484017F5A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79078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41927901-CC9E-439D-820C-6C49AAD7AB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3422" y="91070"/>
            <a:ext cx="9490840" cy="6610017"/>
          </a:xfr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846C3D0F-ED7D-48AA-9809-D7C3B67DB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39768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7B63BE4-42D2-4909-BA6A-870CBC045A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56238"/>
            <a:ext cx="8596668" cy="660400"/>
          </a:xfrm>
        </p:spPr>
        <p:txBody>
          <a:bodyPr/>
          <a:lstStyle/>
          <a:p>
            <a:pPr algn="ctr"/>
            <a:r>
              <a:rPr lang="cs-CZ" dirty="0"/>
              <a:t>R</a:t>
            </a:r>
            <a:r>
              <a:rPr lang="cs-CZ" dirty="0">
                <a:solidFill>
                  <a:srgbClr val="00B050"/>
                </a:solidFill>
              </a:rPr>
              <a:t>ozdílné reakce na stres</a:t>
            </a:r>
          </a:p>
        </p:txBody>
      </p:sp>
      <p:pic>
        <p:nvPicPr>
          <p:cNvPr id="4" name="Plassholder for innhold 4">
            <a:extLst>
              <a:ext uri="{FF2B5EF4-FFF2-40B4-BE49-F238E27FC236}">
                <a16:creationId xmlns:a16="http://schemas.microsoft.com/office/drawing/2014/main" id="{6154A421-C866-4BDE-8067-F968A75E494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2706" y="816639"/>
            <a:ext cx="8215533" cy="5885124"/>
          </a:xfrm>
        </p:spPr>
      </p:pic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0E98CC49-34F5-46F3-A143-9B2B4CB96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80387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7B63BE4-42D2-4909-BA6A-870CBC045A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56238"/>
            <a:ext cx="8596668" cy="660400"/>
          </a:xfrm>
        </p:spPr>
        <p:txBody>
          <a:bodyPr/>
          <a:lstStyle/>
          <a:p>
            <a:pPr algn="ctr"/>
            <a:r>
              <a:rPr lang="cs-CZ" dirty="0">
                <a:solidFill>
                  <a:srgbClr val="00B050"/>
                </a:solidFill>
              </a:rPr>
              <a:t>Trauma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EAD0C68-0B1A-4397-9E20-21E834519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7625" y="816638"/>
            <a:ext cx="9608233" cy="6041362"/>
          </a:xfrm>
        </p:spPr>
        <p:txBody>
          <a:bodyPr>
            <a:normAutofit/>
          </a:bodyPr>
          <a:lstStyle/>
          <a:p>
            <a:r>
              <a:rPr lang="cs-CZ" altLang="nb-NO" dirty="0"/>
              <a:t>Trauma je termín, který popisuje zranění způsobené velmi specifickými reakcemi na události, které spouštějí silnou odezvu směřující k přežití (survival response) </a:t>
            </a:r>
          </a:p>
          <a:p>
            <a:pPr marL="0" indent="0">
              <a:buNone/>
            </a:pPr>
            <a:endParaRPr lang="en-US" altLang="nb-NO" dirty="0"/>
          </a:p>
          <a:p>
            <a:r>
              <a:rPr lang="cs-CZ" altLang="nb-NO" dirty="0"/>
              <a:t>Abychom mohli použít pojem trauma, jedinec musí zažít událost, ve které se ocitl v přímém ohrožení života nebo byl vážně zraněn</a:t>
            </a:r>
            <a:r>
              <a:rPr lang="en-US" altLang="nb-NO" dirty="0"/>
              <a:t>. </a:t>
            </a:r>
            <a:r>
              <a:rPr lang="cs-CZ" altLang="nb-NO" dirty="0"/>
              <a:t>Nebo byl svědkem toho, že se tato událost stala někomu blízkému.</a:t>
            </a:r>
            <a:endParaRPr lang="en-US" altLang="nb-NO" dirty="0"/>
          </a:p>
          <a:p>
            <a:r>
              <a:rPr lang="cs-CZ" altLang="nb-NO" dirty="0"/>
              <a:t>Když hovoříme o traumatu, rozlišujeme mezi aktuální událostí a reakcemi, které jedinec získá nebo důsledky, které pro něj vzniknou ve smyslu symptomů a postižených funkcí</a:t>
            </a:r>
            <a:r>
              <a:rPr lang="en-US" altLang="nb-NO" dirty="0"/>
              <a:t>. </a:t>
            </a:r>
          </a:p>
          <a:p>
            <a:r>
              <a:rPr lang="en-US" altLang="nb-NO" dirty="0"/>
              <a:t>Trauma</a:t>
            </a:r>
            <a:r>
              <a:rPr lang="cs-CZ" altLang="nb-NO" dirty="0"/>
              <a:t> znamená zranění. Možné zranění, které se rozvine následkem události nazýváme trauma. Traumatem tedy nenazýváme samotný incident.</a:t>
            </a:r>
            <a:r>
              <a:rPr lang="en-US" altLang="nb-NO" dirty="0"/>
              <a:t> </a:t>
            </a:r>
          </a:p>
          <a:p>
            <a:pPr marL="0" indent="0">
              <a:buNone/>
            </a:pPr>
            <a:endParaRPr lang="cs-CZ" altLang="nb-NO" dirty="0"/>
          </a:p>
          <a:p>
            <a:r>
              <a:rPr lang="cs-CZ" altLang="nb-NO" dirty="0"/>
              <a:t>Událost (incident) může být potenciálně traumatizující, ale až reakce jedince na tuto událost v průběhu času určí, zda se pro něj stane traumatizující.</a:t>
            </a:r>
            <a:endParaRPr lang="en-US" altLang="nb-NO" dirty="0"/>
          </a:p>
          <a:p>
            <a:endParaRPr lang="en-US" altLang="nb-NO" dirty="0"/>
          </a:p>
          <a:p>
            <a:r>
              <a:rPr lang="cs-CZ" altLang="nb-NO" dirty="0"/>
              <a:t>To znamená, že dva lidé mohou prožít stejně závažnou, ohrožující událost, ale jen jeden z nich se stane traumatizovaným.  </a:t>
            </a:r>
            <a:endParaRPr lang="en-US" altLang="nb-NO" dirty="0"/>
          </a:p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0544D8DF-AE68-44A0-87AA-CD114012E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63635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7B63BE4-42D2-4909-BA6A-870CBC045A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56238"/>
            <a:ext cx="8596668" cy="660400"/>
          </a:xfrm>
        </p:spPr>
        <p:txBody>
          <a:bodyPr/>
          <a:lstStyle/>
          <a:p>
            <a:pPr algn="ctr"/>
            <a:r>
              <a:rPr lang="cs-CZ" dirty="0">
                <a:solidFill>
                  <a:srgbClr val="00B050"/>
                </a:solidFill>
              </a:rPr>
              <a:t>Typy traumatických událostí</a:t>
            </a:r>
          </a:p>
        </p:txBody>
      </p:sp>
      <p:pic>
        <p:nvPicPr>
          <p:cNvPr id="5" name="Zástupný obsah 4" descr="Obsah obrázku stůl&#10;&#10;Popis byl vytvořen automaticky">
            <a:extLst>
              <a:ext uri="{FF2B5EF4-FFF2-40B4-BE49-F238E27FC236}">
                <a16:creationId xmlns:a16="http://schemas.microsoft.com/office/drawing/2014/main" id="{E8044C57-268B-4D85-8164-03735FB7A1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7039" y="1308296"/>
            <a:ext cx="9991993" cy="5106572"/>
          </a:xfrm>
        </p:spPr>
      </p:pic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C819C220-AAEE-4653-8C4F-F57978D35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85593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7B63BE4-42D2-4909-BA6A-870CBC045A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56238"/>
            <a:ext cx="8596668" cy="1320800"/>
          </a:xfrm>
        </p:spPr>
        <p:txBody>
          <a:bodyPr/>
          <a:lstStyle/>
          <a:p>
            <a:pPr algn="ctr"/>
            <a:r>
              <a:rPr lang="cs-CZ" dirty="0">
                <a:solidFill>
                  <a:srgbClr val="00B050"/>
                </a:solidFill>
              </a:rPr>
              <a:t>Vliv traumatu na lidský život </a:t>
            </a:r>
            <a:br>
              <a:rPr lang="cs-CZ" dirty="0">
                <a:solidFill>
                  <a:srgbClr val="00B050"/>
                </a:solidFill>
              </a:rPr>
            </a:br>
            <a:r>
              <a:rPr lang="cs-CZ" dirty="0">
                <a:solidFill>
                  <a:srgbClr val="00B050"/>
                </a:solidFill>
              </a:rPr>
              <a:t>(ACE; Anda a Fellitti, 2004)</a:t>
            </a:r>
          </a:p>
        </p:txBody>
      </p:sp>
      <p:pic>
        <p:nvPicPr>
          <p:cNvPr id="7" name="Zástupný obsah 6">
            <a:extLst>
              <a:ext uri="{FF2B5EF4-FFF2-40B4-BE49-F238E27FC236}">
                <a16:creationId xmlns:a16="http://schemas.microsoft.com/office/drawing/2014/main" id="{7D8B9506-25D9-4818-837E-E567FEF6BE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8521" y="1308295"/>
            <a:ext cx="8596668" cy="5549705"/>
          </a:xfrm>
        </p:spPr>
      </p:pic>
      <p:sp>
        <p:nvSpPr>
          <p:cNvPr id="8" name="Zástupný symbol pro číslo snímku 7">
            <a:extLst>
              <a:ext uri="{FF2B5EF4-FFF2-40B4-BE49-F238E27FC236}">
                <a16:creationId xmlns:a16="http://schemas.microsoft.com/office/drawing/2014/main" id="{4FE52BED-7940-4DF0-9411-023D5C04D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67308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7B63BE4-42D2-4909-BA6A-870CBC045A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2928" y="117231"/>
            <a:ext cx="8596668" cy="754966"/>
          </a:xfrm>
        </p:spPr>
        <p:txBody>
          <a:bodyPr/>
          <a:lstStyle/>
          <a:p>
            <a:pPr algn="ctr"/>
            <a:r>
              <a:rPr lang="cs-CZ" dirty="0">
                <a:solidFill>
                  <a:srgbClr val="00B050"/>
                </a:solidFill>
              </a:rPr>
              <a:t>Studie ACE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EAD0C68-0B1A-4397-9E20-21E834519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963" y="872197"/>
            <a:ext cx="9678571" cy="5985803"/>
          </a:xfrm>
        </p:spPr>
        <p:txBody>
          <a:bodyPr>
            <a:normAutofit/>
          </a:bodyPr>
          <a:lstStyle/>
          <a:p>
            <a:pPr>
              <a:buFont typeface="StarSymbol"/>
              <a:buNone/>
              <a:defRPr/>
            </a:pPr>
            <a:r>
              <a:rPr lang="cs-CZ" sz="1900" dirty="0">
                <a:latin typeface="Arial" panose="020B0604020202020204" pitchFamily="34" charset="0"/>
                <a:cs typeface="Arial" panose="020B0604020202020204" pitchFamily="34" charset="0"/>
              </a:rPr>
              <a:t>Zažil jste během svých prvních 18 let života některou z následujících zkušeností:</a:t>
            </a:r>
            <a:br>
              <a:rPr lang="cs-CZ" sz="19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900" dirty="0">
                <a:latin typeface="Arial" panose="020B0604020202020204" pitchFamily="34" charset="0"/>
                <a:cs typeface="Arial" panose="020B0604020202020204" pitchFamily="34" charset="0"/>
              </a:rPr>
              <a:t>(ANO = 1 bod, NE = 0 ´bodů)</a:t>
            </a:r>
          </a:p>
          <a:p>
            <a:pPr>
              <a:buFont typeface="StarSymbol"/>
              <a:buNone/>
              <a:defRPr/>
            </a:pPr>
            <a:endParaRPr lang="cs-CZ" sz="1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  <a:defRPr/>
            </a:pPr>
            <a:r>
              <a:rPr lang="cs-CZ" sz="1900" dirty="0">
                <a:latin typeface="Arial" panose="020B0604020202020204" pitchFamily="34" charset="0"/>
                <a:cs typeface="Arial" panose="020B0604020202020204" pitchFamily="34" charset="0"/>
              </a:rPr>
              <a:t>Emoční (psychické) týrání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cs-CZ" sz="1900" dirty="0">
                <a:latin typeface="Arial" panose="020B0604020202020204" pitchFamily="34" charset="0"/>
                <a:cs typeface="Arial" panose="020B0604020202020204" pitchFamily="34" charset="0"/>
              </a:rPr>
              <a:t>Fyzické týrání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cs-CZ" sz="1900" dirty="0">
                <a:latin typeface="Arial" panose="020B0604020202020204" pitchFamily="34" charset="0"/>
                <a:cs typeface="Arial" panose="020B0604020202020204" pitchFamily="34" charset="0"/>
              </a:rPr>
              <a:t>Sexuální zneužívání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cs-CZ" sz="1900" dirty="0">
                <a:latin typeface="Arial" panose="020B0604020202020204" pitchFamily="34" charset="0"/>
                <a:cs typeface="Arial" panose="020B0604020202020204" pitchFamily="34" charset="0"/>
              </a:rPr>
              <a:t>Emoční zanedbávání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cs-CZ" sz="1900" dirty="0">
                <a:latin typeface="Arial" panose="020B0604020202020204" pitchFamily="34" charset="0"/>
                <a:cs typeface="Arial" panose="020B0604020202020204" pitchFamily="34" charset="0"/>
              </a:rPr>
              <a:t>Fyzické a intelektuální zanedbávání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cs-CZ" sz="1900" dirty="0">
                <a:latin typeface="Arial" panose="020B0604020202020204" pitchFamily="34" charset="0"/>
                <a:cs typeface="Arial" panose="020B0604020202020204" pitchFamily="34" charset="0"/>
              </a:rPr>
              <a:t>Rozvedené pečovatele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cs-CZ" sz="1900" dirty="0">
                <a:latin typeface="Arial" panose="020B0604020202020204" pitchFamily="34" charset="0"/>
                <a:cs typeface="Arial" panose="020B0604020202020204" pitchFamily="34" charset="0"/>
              </a:rPr>
              <a:t>Domácí násilí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cs-CZ" sz="1900" dirty="0">
                <a:latin typeface="Arial" panose="020B0604020202020204" pitchFamily="34" charset="0"/>
                <a:cs typeface="Arial" panose="020B0604020202020204" pitchFamily="34" charset="0"/>
              </a:rPr>
              <a:t>Zneužívání návykových látek v domácím prostředí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cs-CZ" sz="1900" dirty="0">
                <a:latin typeface="Arial" panose="020B0604020202020204" pitchFamily="34" charset="0"/>
                <a:cs typeface="Arial" panose="020B0604020202020204" pitchFamily="34" charset="0"/>
              </a:rPr>
              <a:t>Duševní onemocnění nebo sebevražda v rodině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cs-CZ" sz="1900" dirty="0">
                <a:latin typeface="Arial" panose="020B0604020202020204" pitchFamily="34" charset="0"/>
                <a:cs typeface="Arial" panose="020B0604020202020204" pitchFamily="34" charset="0"/>
              </a:rPr>
              <a:t>Uvěznění osoby z nejbližšího příbuzenstva </a:t>
            </a:r>
          </a:p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7508D0AB-1CDE-4F16-8895-65862DE360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07409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EAD0C68-0B1A-4397-9E20-21E834519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3218" y="787790"/>
            <a:ext cx="9551964" cy="6070209"/>
          </a:xfrm>
        </p:spPr>
        <p:txBody>
          <a:bodyPr>
            <a:normAutofit fontScale="92500" lnSpcReduction="10000"/>
          </a:bodyPr>
          <a:lstStyle/>
          <a:p>
            <a:pPr marL="0" marR="0" lvl="0" indent="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Dítě, které zažilo v dětství dlouhodobý stres, který ovlivnil jeho vývoj, má zcitlivěný systém reakce na stres a má velmi nízkou schopnost seberegulace.</a:t>
            </a: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cs-CZ" sz="2800" dirty="0"/>
          </a:p>
          <a:p>
            <a:pPr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2200"/>
            </a:pPr>
            <a:r>
              <a:rPr lang="cs-CZ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Ztrácí klid v důsledku mnohem menšího stresu než ostatní.</a:t>
            </a: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None/>
            </a:pPr>
            <a:endParaRPr lang="cs-CZ" sz="2800" dirty="0"/>
          </a:p>
          <a:p>
            <a:pPr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2200"/>
            </a:pPr>
            <a:r>
              <a:rPr lang="cs-CZ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Silné stresové reakce se rozvíjí v důsledku situací, které nejsou nebezpečné (čelí obtížnému úkolu, někdo na něj zvýší hlas atd.).</a:t>
            </a: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None/>
            </a:pPr>
            <a:endParaRPr lang="cs-CZ" sz="2800" dirty="0"/>
          </a:p>
          <a:p>
            <a:pPr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2200"/>
            </a:pPr>
            <a:r>
              <a:rPr lang="cs-CZ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Jeho stav se eskaluje mnohem rychleji (v řádu vteřin).</a:t>
            </a: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None/>
            </a:pPr>
            <a:endParaRPr lang="cs-CZ" sz="2800" dirty="0"/>
          </a:p>
          <a:p>
            <a:pPr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2200"/>
            </a:pPr>
            <a:r>
              <a:rPr lang="cs-CZ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Na zklidnění potřebuje mnohem více času a je to náročnější proces.</a:t>
            </a: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None/>
            </a:pPr>
            <a:endParaRPr lang="cs-CZ" sz="2800" dirty="0"/>
          </a:p>
          <a:p>
            <a:pPr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2200"/>
            </a:pPr>
            <a:r>
              <a:rPr lang="cs-CZ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Má mnohem větší problém dostat se do stavu, který odpovídá dané reálné situaci. </a:t>
            </a:r>
            <a:endParaRPr lang="cs-CZ" sz="2800" dirty="0"/>
          </a:p>
          <a:p>
            <a:endParaRPr lang="cs-CZ" dirty="0"/>
          </a:p>
        </p:txBody>
      </p:sp>
      <p:sp>
        <p:nvSpPr>
          <p:cNvPr id="4" name="Nadpis 1">
            <a:extLst>
              <a:ext uri="{FF2B5EF4-FFF2-40B4-BE49-F238E27FC236}">
                <a16:creationId xmlns:a16="http://schemas.microsoft.com/office/drawing/2014/main" id="{42A7CA4B-1425-49E7-91A0-0B2591BC75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0"/>
            <a:ext cx="8596668" cy="787791"/>
          </a:xfrm>
        </p:spPr>
        <p:txBody>
          <a:bodyPr/>
          <a:lstStyle/>
          <a:p>
            <a:pPr algn="ctr"/>
            <a:r>
              <a:rPr lang="cs-CZ" dirty="0">
                <a:solidFill>
                  <a:srgbClr val="00B050"/>
                </a:solidFill>
              </a:rPr>
              <a:t>Traumatizované dítě</a:t>
            </a:r>
          </a:p>
        </p:txBody>
      </p:sp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42240034-6AFA-40FF-9C6A-005FA868E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33216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7B63BE4-42D2-4909-BA6A-870CBC045A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438" y="342314"/>
            <a:ext cx="9141915" cy="1320800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rgbClr val="00B050"/>
                </a:solidFill>
              </a:rPr>
              <a:t>Čas věnovaný řešení nevhodného chování – konkrétní případ jedné školy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6B8B295C-7518-401F-A599-FAD57C021121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77862" y="2160588"/>
            <a:ext cx="8596140" cy="32983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274320" algn="ctr" rtl="0"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n-US" sz="3200" dirty="0">
                <a:latin typeface="Montserrat" panose="00000500000000000000" pitchFamily="50" charset="-18"/>
                <a:ea typeface="Arial"/>
                <a:cs typeface="Arial"/>
                <a:sym typeface="Arial"/>
              </a:rPr>
              <a:t>1,792 </a:t>
            </a:r>
            <a:r>
              <a:rPr lang="en-US" sz="3200" dirty="0">
                <a:latin typeface="Montserrat" panose="00000500000000000000" pitchFamily="50" charset="-18"/>
                <a:sym typeface="Arial"/>
              </a:rPr>
              <a:t>disciplinárních opatření = </a:t>
            </a:r>
            <a:endParaRPr lang="en-US" sz="3200" dirty="0">
              <a:latin typeface="Montserrat" panose="00000500000000000000" pitchFamily="50" charset="-18"/>
            </a:endParaRPr>
          </a:p>
          <a:p>
            <a:pPr marL="342900" lvl="0" indent="-274320" algn="ctr" rtl="0">
              <a:spcBef>
                <a:spcPts val="800"/>
              </a:spcBef>
              <a:spcAft>
                <a:spcPts val="0"/>
              </a:spcAft>
              <a:buSzPts val="3200"/>
              <a:buNone/>
            </a:pPr>
            <a:r>
              <a:rPr lang="en-US" sz="3200" dirty="0">
                <a:latin typeface="Montserrat" panose="00000500000000000000" pitchFamily="50" charset="-18"/>
                <a:sym typeface="Arial"/>
              </a:rPr>
              <a:t>	</a:t>
            </a:r>
            <a:r>
              <a:rPr lang="en-US" sz="4000" dirty="0">
                <a:latin typeface="Montserrat" panose="00000500000000000000" pitchFamily="50" charset="-18"/>
                <a:sym typeface="Arial"/>
              </a:rPr>
              <a:t>26,880 </a:t>
            </a:r>
            <a:r>
              <a:rPr lang="en-US" sz="3200" dirty="0">
                <a:latin typeface="Montserrat" panose="00000500000000000000" pitchFamily="50" charset="-18"/>
                <a:sym typeface="Arial"/>
              </a:rPr>
              <a:t>min (15 min jedno opatření</a:t>
            </a:r>
            <a:r>
              <a:rPr lang="en-US" sz="3200" dirty="0">
                <a:latin typeface="Montserrat" panose="00000500000000000000" pitchFamily="50" charset="-18"/>
                <a:ea typeface="Arial"/>
                <a:cs typeface="Arial"/>
                <a:sym typeface="Arial"/>
              </a:rPr>
              <a:t>)</a:t>
            </a:r>
            <a:r>
              <a:rPr lang="en-US" sz="2800" dirty="0">
                <a:latin typeface="Montserrat" panose="00000500000000000000" pitchFamily="50" charset="-18"/>
                <a:ea typeface="Arial"/>
                <a:cs typeface="Arial"/>
                <a:sym typeface="Arial"/>
              </a:rPr>
              <a:t> =</a:t>
            </a:r>
            <a:endParaRPr lang="en-US" sz="3200" dirty="0">
              <a:latin typeface="Montserrat" panose="00000500000000000000" pitchFamily="50" charset="-18"/>
            </a:endParaRPr>
          </a:p>
          <a:p>
            <a:pPr marL="342900" lvl="0" indent="-274320" algn="ctr" rtl="0">
              <a:spcBef>
                <a:spcPts val="1200"/>
              </a:spcBef>
              <a:spcAft>
                <a:spcPts val="0"/>
              </a:spcAft>
              <a:buSzPts val="3200"/>
              <a:buNone/>
            </a:pPr>
            <a:r>
              <a:rPr lang="en-US" sz="3200" dirty="0">
                <a:latin typeface="Montserrat" panose="00000500000000000000" pitchFamily="50" charset="-18"/>
                <a:ea typeface="Arial"/>
                <a:cs typeface="Arial"/>
                <a:sym typeface="Arial"/>
              </a:rPr>
              <a:t>	</a:t>
            </a:r>
            <a:r>
              <a:rPr lang="en-US" sz="2400" dirty="0">
                <a:latin typeface="Montserrat" panose="00000500000000000000" pitchFamily="50" charset="-18"/>
                <a:ea typeface="Arial"/>
                <a:cs typeface="Arial"/>
                <a:sym typeface="Arial"/>
              </a:rPr>
              <a:t>	</a:t>
            </a:r>
            <a:r>
              <a:rPr lang="en-US" sz="4800" dirty="0">
                <a:latin typeface="Montserrat" panose="00000500000000000000" pitchFamily="50" charset="-18"/>
                <a:ea typeface="Arial"/>
                <a:cs typeface="Arial"/>
                <a:sym typeface="Arial"/>
              </a:rPr>
              <a:t>448 </a:t>
            </a:r>
            <a:r>
              <a:rPr lang="en-US" sz="4800" dirty="0">
                <a:latin typeface="Montserrat" panose="00000500000000000000" pitchFamily="50" charset="-18"/>
                <a:sym typeface="Arial"/>
              </a:rPr>
              <a:t>hodin</a:t>
            </a:r>
            <a:r>
              <a:rPr lang="en-US" sz="2400" dirty="0">
                <a:latin typeface="Montserrat" panose="00000500000000000000" pitchFamily="50" charset="-18"/>
                <a:sym typeface="Arial"/>
              </a:rPr>
              <a:t> =</a:t>
            </a:r>
            <a:endParaRPr lang="en-US" sz="2400" dirty="0">
              <a:latin typeface="Montserrat" panose="00000500000000000000" pitchFamily="50" charset="-18"/>
            </a:endParaRPr>
          </a:p>
          <a:p>
            <a:pPr marL="342900" lvl="0" indent="-274320" algn="ctr" rtl="0">
              <a:spcBef>
                <a:spcPts val="1440"/>
              </a:spcBef>
              <a:spcAft>
                <a:spcPts val="0"/>
              </a:spcAft>
              <a:buSzPts val="3200"/>
              <a:buNone/>
            </a:pPr>
            <a:r>
              <a:rPr lang="en-US" sz="3200" dirty="0">
                <a:latin typeface="Montserrat" panose="00000500000000000000" pitchFamily="50" charset="-18"/>
                <a:sym typeface="Arial"/>
              </a:rPr>
              <a:t> </a:t>
            </a:r>
            <a:r>
              <a:rPr lang="en-US" sz="6000" dirty="0">
                <a:solidFill>
                  <a:srgbClr val="FF922F"/>
                </a:solidFill>
                <a:latin typeface="Montserrat" panose="00000500000000000000" pitchFamily="50" charset="-18"/>
                <a:sym typeface="Arial"/>
              </a:rPr>
              <a:t>56 pracovních dnů </a:t>
            </a:r>
            <a:endParaRPr lang="en-US" sz="3200" dirty="0">
              <a:solidFill>
                <a:srgbClr val="FF922F"/>
              </a:solidFill>
              <a:latin typeface="Montserrat" panose="00000500000000000000" pitchFamily="50" charset="-18"/>
              <a:sym typeface="Arial"/>
            </a:endParaRP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E89B417E-6A22-4EBB-A9E0-AFA311A19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43252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7B63BE4-42D2-4909-BA6A-870CBC045A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725" y="156238"/>
            <a:ext cx="8596668" cy="660400"/>
          </a:xfrm>
        </p:spPr>
        <p:txBody>
          <a:bodyPr/>
          <a:lstStyle/>
          <a:p>
            <a:pPr algn="ctr"/>
            <a:r>
              <a:rPr lang="cs-CZ" dirty="0">
                <a:solidFill>
                  <a:srgbClr val="00B050"/>
                </a:solidFill>
              </a:rPr>
              <a:t>Co můžu dělat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EAD0C68-0B1A-4397-9E20-21E834519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1354" y="1083212"/>
            <a:ext cx="9594166" cy="5618549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Náročné chování se nikdy neobjeví náhle a bez příčiny. Za náročným chováním je </a:t>
            </a:r>
            <a:r>
              <a:rPr lang="cs-CZ" dirty="0">
                <a:solidFill>
                  <a:srgbClr val="FF92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vždy nějaká příčina.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Někdy se nám však tato příčina </a:t>
            </a:r>
            <a:r>
              <a:rPr lang="cs-CZ" dirty="0">
                <a:solidFill>
                  <a:srgbClr val="FF92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jeví jako nelogická absurdní nebo malicherná</a:t>
            </a:r>
          </a:p>
          <a:p>
            <a:pPr marL="0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Děti s větší mírou negativních zážitků potřebují naší pomoc. </a:t>
            </a:r>
          </a:p>
          <a:p>
            <a:pPr marL="0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Pro dítě je velmi </a:t>
            </a:r>
            <a:r>
              <a:rPr lang="cs-CZ" b="1" dirty="0">
                <a:solidFill>
                  <a:srgbClr val="FF92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náročné být v konfliktu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se svým okolím, ale náročné chování se jeví jako </a:t>
            </a:r>
            <a:r>
              <a:rPr lang="cs-CZ" dirty="0">
                <a:solidFill>
                  <a:srgbClr val="FF92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jediné řešení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cs-CZ" b="1" u="sng" dirty="0">
                <a:solidFill>
                  <a:schemeClr val="accent4"/>
                </a:solidFill>
              </a:rPr>
              <a:t>MUSÍME MU UKÁZAT A NAUČIT HO, JAK JINAK.</a:t>
            </a:r>
          </a:p>
          <a:p>
            <a:pPr marL="0" indent="0">
              <a:lnSpc>
                <a:spcPct val="150000"/>
              </a:lnSpc>
              <a:spcAft>
                <a:spcPts val="1200"/>
              </a:spcAft>
              <a:buNone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spcAft>
                <a:spcPts val="1200"/>
              </a:spcAft>
              <a:buNone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Když dítě nezvládá matematickou úlohu …….. </a:t>
            </a:r>
            <a:r>
              <a:rPr lang="cs-CZ" b="1" i="1" dirty="0">
                <a:latin typeface="Arial" panose="020B0604020202020204" pitchFamily="34" charset="0"/>
                <a:cs typeface="Arial" panose="020B0604020202020204" pitchFamily="34" charset="0"/>
              </a:rPr>
              <a:t>intenzivněji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b="1" i="1" dirty="0">
                <a:latin typeface="Arial" panose="020B0604020202020204" pitchFamily="34" charset="0"/>
                <a:cs typeface="Arial" panose="020B0604020202020204" pitchFamily="34" charset="0"/>
              </a:rPr>
              <a:t>učíme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.     </a:t>
            </a: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Když se dítě nezvládá chovat podle očekávání …….. </a:t>
            </a:r>
            <a:r>
              <a:rPr lang="cs-CZ" b="1" i="1" dirty="0">
                <a:latin typeface="Arial" panose="020B0604020202020204" pitchFamily="34" charset="0"/>
                <a:cs typeface="Arial" panose="020B0604020202020204" pitchFamily="34" charset="0"/>
              </a:rPr>
              <a:t>trestáme?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A565DD9F-FBC7-4663-AF42-8A1CB66AD9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95496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7B63BE4-42D2-4909-BA6A-870CBC045A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56238"/>
            <a:ext cx="8596668" cy="1320800"/>
          </a:xfrm>
        </p:spPr>
        <p:txBody>
          <a:bodyPr/>
          <a:lstStyle/>
          <a:p>
            <a:pPr algn="ctr"/>
            <a:r>
              <a:rPr lang="cs-CZ" dirty="0">
                <a:solidFill>
                  <a:schemeClr val="accent2"/>
                </a:solidFill>
              </a:rPr>
              <a:t>Vnitřní stav je důležitý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EAD0C68-0B1A-4397-9E20-21E8345198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Klidný dospělý může zklidnit dítě </a:t>
            </a:r>
            <a:endParaRPr lang="nb-NO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nb-NO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Rozrušené dítě může rozrušit dospělého</a:t>
            </a:r>
            <a:endParaRPr lang="nb-NO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nb-NO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Rozrušený dospělý nikdy nedokáže zklidnit dítě</a:t>
            </a:r>
          </a:p>
          <a:p>
            <a:pPr marL="0" indent="0">
              <a:buNone/>
            </a:pPr>
            <a:endParaRPr lang="nb-NO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cs-CZ" sz="1800" u="sng" dirty="0">
                <a:latin typeface="Arial" panose="020B0604020202020204" pitchFamily="34" charset="0"/>
                <a:cs typeface="Arial" panose="020B0604020202020204" pitchFamily="34" charset="0"/>
              </a:rPr>
              <a:t>Mysli na sebe – uklidni sebe!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0D75FB4-31C5-4DA2-AB3F-41BD1D7E19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50673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EAD0C68-0B1A-4397-9E20-21E834519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57" y="295422"/>
            <a:ext cx="9200271" cy="6302325"/>
          </a:xfrm>
        </p:spPr>
        <p:txBody>
          <a:bodyPr/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Uvědomit si </a:t>
            </a: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srgbClr val="FF9117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reakci svého těla </a:t>
            </a: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(obličej, tep, dech) – spíše u starších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srgbClr val="FF9117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Pojmenovat</a:t>
            </a: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emoci, kterou cítím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Fyzicky se </a:t>
            </a: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srgbClr val="FF9117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uvolnit</a:t>
            </a: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(vytřepat ruce, špulení rtů, cvičení hlavou…)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srgbClr val="FF9117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Nádech a výdech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Něco si </a:t>
            </a: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srgbClr val="FF922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zobnout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srgbClr val="FF9117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Napít se </a:t>
            </a: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vody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Využít relaxační pomůcky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srgbClr val="FF9117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Vnímat</a:t>
            </a: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5 věcí které </a:t>
            </a: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srgbClr val="FF9117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vidím</a:t>
            </a: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 4 kterých se mohu </a:t>
            </a: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srgbClr val="FF9117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dotknout</a:t>
            </a: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 3 co </a:t>
            </a: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srgbClr val="FF9117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slyším</a:t>
            </a: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     2 co si mohu </a:t>
            </a: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srgbClr val="FF9117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čichnout</a:t>
            </a: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 1 co mohu </a:t>
            </a: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srgbClr val="FF9117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ochutnat </a:t>
            </a: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(u mladších méně)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cs-CZ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Zamyslet se: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srgbClr val="FF9117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Jakou emoci</a:t>
            </a: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cítím?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srgbClr val="FF9117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Kde v těle </a:t>
            </a: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emoci prožívám?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srgbClr val="FF9117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Jaké myšlenky </a:t>
            </a: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se mi honí hlavou?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srgbClr val="FF9117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Kdo</a:t>
            </a: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je v mém okolí?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srgbClr val="FF9117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Jakou činnost </a:t>
            </a: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právě dělám?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srgbClr val="FF9117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Co potřebuji? </a:t>
            </a: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Mám hlad nebo žízeň?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cs-CZ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b="0" i="0" u="none" strike="noStrike" kern="1200" cap="none" spc="0" normalizeH="0" baseline="0" noProof="0" dirty="0">
              <a:ln>
                <a:noFill/>
              </a:ln>
              <a:solidFill>
                <a:srgbClr val="05949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srgbClr val="FF922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Reflexe</a:t>
            </a: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proběhlé situace a</a:t>
            </a: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srgbClr val="FF9117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nácvik řešení pro příště.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b="0" i="0" u="none" strike="noStrike" kern="1200" cap="none" spc="0" normalizeH="0" baseline="0" noProof="0" dirty="0">
              <a:ln>
                <a:noFill/>
              </a:ln>
              <a:solidFill>
                <a:srgbClr val="FF9117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Každému více vyhovuje jiná strategie, není potřeba projít všechny.</a:t>
            </a:r>
          </a:p>
          <a:p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BED3CD9A-A115-404C-A4C9-7D6DCA50F0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1417" y="2774717"/>
            <a:ext cx="4343635" cy="3823030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39C75AF8-A90C-4352-9654-BA0112BEE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158344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7B63BE4-42D2-4909-BA6A-870CBC045A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56238"/>
            <a:ext cx="8596668" cy="660400"/>
          </a:xfrm>
        </p:spPr>
        <p:txBody>
          <a:bodyPr/>
          <a:lstStyle/>
          <a:p>
            <a:pPr algn="ctr"/>
            <a:r>
              <a:rPr lang="cs-CZ" dirty="0">
                <a:solidFill>
                  <a:schemeClr val="accent2"/>
                </a:solidFill>
              </a:rPr>
              <a:t>Společné zklidnění – zrcadlové neurony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F979CBE2-C453-4066-A343-8CD25BE412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970671"/>
            <a:ext cx="10250064" cy="5627077"/>
          </a:xfrm>
        </p:spPr>
      </p:pic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E0626631-2602-4131-A392-4BA702925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84267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7B63BE4-42D2-4909-BA6A-870CBC045A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56238"/>
            <a:ext cx="8596668" cy="660400"/>
          </a:xfrm>
        </p:spPr>
        <p:txBody>
          <a:bodyPr/>
          <a:lstStyle/>
          <a:p>
            <a:pPr algn="ctr"/>
            <a:r>
              <a:rPr lang="cs-CZ" dirty="0">
                <a:solidFill>
                  <a:schemeClr val="accent2"/>
                </a:solidFill>
              </a:rPr>
              <a:t>Společné rozrušení – zrcadlové neurony</a:t>
            </a:r>
          </a:p>
        </p:txBody>
      </p:sp>
      <p:pic>
        <p:nvPicPr>
          <p:cNvPr id="7" name="Zástupný obsah 6">
            <a:extLst>
              <a:ext uri="{FF2B5EF4-FFF2-40B4-BE49-F238E27FC236}">
                <a16:creationId xmlns:a16="http://schemas.microsoft.com/office/drawing/2014/main" id="{D80222FD-114D-4244-B471-EA4413D6D0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112060"/>
            <a:ext cx="10753115" cy="5443485"/>
          </a:xfrm>
        </p:spPr>
      </p:pic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76D46584-0D90-4381-9485-2E5F731E57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61491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7B63BE4-42D2-4909-BA6A-870CBC045A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56238"/>
            <a:ext cx="8596668" cy="6604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>
                <a:solidFill>
                  <a:schemeClr val="accent2"/>
                </a:solidFill>
              </a:rPr>
              <a:t>Senzomotorická regulace – Mozkový kmen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EAD0C68-0B1A-4397-9E20-21E834519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489" y="816638"/>
            <a:ext cx="9537896" cy="5885123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Senzomotorická regulace je regulace </a:t>
            </a:r>
            <a:r>
              <a:rPr lang="cs-CZ" sz="1800" dirty="0">
                <a:solidFill>
                  <a:srgbClr val="FF92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pohybem</a:t>
            </a: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 (stimulací proprioceptorů) a </a:t>
            </a:r>
            <a:r>
              <a:rPr lang="cs-CZ" sz="1800" dirty="0">
                <a:solidFill>
                  <a:srgbClr val="FF92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stimulací smyslových receptorů kůže či jazyka </a:t>
            </a: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a působí na mozkový kmen. Stav zvýšené aktivace mohou vyvolávat </a:t>
            </a:r>
            <a:r>
              <a:rPr lang="cs-CZ" sz="1800" dirty="0">
                <a:solidFill>
                  <a:srgbClr val="FF92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nejen podněty z vnějšku, ale i zevnitř těla </a:t>
            </a: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– nízká hladina cukru v krvi, nedostatek kyslíku v místnosti, přehřátí, pocit zimy.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Tipy: </a:t>
            </a:r>
          </a:p>
          <a:p>
            <a:pPr>
              <a:lnSpc>
                <a:spcPct val="160000"/>
              </a:lnSpc>
              <a:buFontTx/>
              <a:buChar char="-"/>
            </a:pP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Děti se často pokoušejí využít pohybu svého těla a smyslů ke zklidnění sebe samých </a:t>
            </a:r>
          </a:p>
          <a:p>
            <a:pPr>
              <a:lnSpc>
                <a:spcPct val="160000"/>
              </a:lnSpc>
              <a:buFontTx/>
              <a:buChar char="-"/>
            </a:pP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Musíme jim k tomu nabídnout bezpečný způsob </a:t>
            </a:r>
          </a:p>
          <a:p>
            <a:pPr>
              <a:lnSpc>
                <a:spcPct val="160000"/>
              </a:lnSpc>
              <a:buFontTx/>
              <a:buChar char="-"/>
            </a:pP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Necháme děti se pohybovat, zapojit části těla nebo smysly tak, jak je to v dané situaci vhodné, </a:t>
            </a:r>
          </a:p>
          <a:p>
            <a:pPr>
              <a:lnSpc>
                <a:spcPct val="160000"/>
              </a:lnSpc>
              <a:buFontTx/>
              <a:buChar char="-"/>
            </a:pP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Eliminujeme rušivé podněty (některé děti si pomáhají hlukem k soustředění – přebíjejí zvuky, které nemohou eliminovat)</a:t>
            </a:r>
          </a:p>
          <a:p>
            <a:pPr>
              <a:lnSpc>
                <a:spcPct val="160000"/>
              </a:lnSpc>
              <a:buFontTx/>
              <a:buChar char="-"/>
            </a:pP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Zařazujeme průběžně relaxační cvičení, kratší pauzy pro aktivizující pohyb (pohyb nohou rukou), dechová cvičení, poskytujeme pomůcky </a:t>
            </a:r>
          </a:p>
          <a:p>
            <a:pPr>
              <a:lnSpc>
                <a:spcPct val="160000"/>
              </a:lnSpc>
              <a:buFontTx/>
              <a:buChar char="-"/>
            </a:pP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Zapojení těla a smyslů dávkujeme: je lepší «</a:t>
            </a:r>
            <a:r>
              <a:rPr lang="cs-CZ" sz="1800" dirty="0">
                <a:solidFill>
                  <a:srgbClr val="FF92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 malých dávkách» a často</a:t>
            </a: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, než delší dobu ale méně často (nenecháváme až na přestávku) </a:t>
            </a:r>
          </a:p>
          <a:p>
            <a:pPr>
              <a:lnSpc>
                <a:spcPct val="160000"/>
              </a:lnSpc>
              <a:buFontTx/>
              <a:buChar char="-"/>
            </a:pP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Pokud je dítě vystresované, bude potřebovat „větší dávku“, což může být časově náročnější</a:t>
            </a:r>
          </a:p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44E7516B-9645-4DCC-99AF-A359D0623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41699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7B63BE4-42D2-4909-BA6A-870CBC045A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56238"/>
            <a:ext cx="8596668" cy="660400"/>
          </a:xfrm>
        </p:spPr>
        <p:txBody>
          <a:bodyPr>
            <a:normAutofit/>
          </a:bodyPr>
          <a:lstStyle/>
          <a:p>
            <a:pPr algn="ctr"/>
            <a:r>
              <a:rPr lang="cs-CZ" dirty="0">
                <a:solidFill>
                  <a:schemeClr val="accent2"/>
                </a:solidFill>
              </a:rPr>
              <a:t>Regulace vztahem – Limbický systém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EAD0C68-0B1A-4397-9E20-21E834519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488" y="816638"/>
            <a:ext cx="9678573" cy="6041362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U dětí bývají již ve stavu znepokojení </a:t>
            </a:r>
            <a:r>
              <a:rPr lang="cs-CZ" sz="1400" dirty="0">
                <a:solidFill>
                  <a:srgbClr val="FF92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částečně nebo zcela zablokované funkce mozkové kůry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, proto jim ke zklidnění </a:t>
            </a:r>
            <a:r>
              <a:rPr lang="cs-CZ" sz="1400" dirty="0">
                <a:solidFill>
                  <a:srgbClr val="FF92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nepomáhá, když jim říkáme, co mají nebo nemají dělat a proč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. 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Nepomáhá ani klidný hlas, kterým pokyny sdělujeme…pokračováním ve slovním usměrňování namísto zklidnění dítěte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dosáhneme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pravého opaku – zvýšení aktivace jeho systému reakce na stres a změnu stavu (strach), který již mohou provázet prvky agrese nebo útěk.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Regulace vztahem působí na limbický systém. </a:t>
            </a:r>
            <a:r>
              <a:rPr lang="cs-CZ" sz="1400" dirty="0">
                <a:solidFill>
                  <a:srgbClr val="FF92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Druhý člověk, který je sám klidný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, a se kterým se cítíme v bezpečí, nás dokáže zklidnit. 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Díky existenci tzv. zrcadlových neuronů </a:t>
            </a:r>
            <a:r>
              <a:rPr lang="cs-CZ" sz="1400" dirty="0">
                <a:solidFill>
                  <a:srgbClr val="FF92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náš mozek zrcadlí emoci druhého člověka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b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V regulaci vztahem hraje nejvýznamnější roli </a:t>
            </a:r>
            <a:r>
              <a:rPr lang="cs-CZ" sz="1400" dirty="0">
                <a:solidFill>
                  <a:srgbClr val="FF92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neverbální komunikace 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– mimika obličeje, gesta, postavení těla. To vše náš mozek vnímá a vyhodnocuje, zda je osoba, se kterou jsme v kontaktu, ohrožením nebo ne. Klíčový je přitom </a:t>
            </a:r>
            <a:r>
              <a:rPr lang="cs-CZ" sz="1400" dirty="0">
                <a:solidFill>
                  <a:srgbClr val="FF92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výraz ve tváři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Je vhodné si </a:t>
            </a:r>
            <a:r>
              <a:rPr lang="cs-CZ" sz="1400" dirty="0">
                <a:solidFill>
                  <a:srgbClr val="FF92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osvojit techniky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, které nám průběžně pomáhají ke zklidnění. Ve třídě to může být např. opakovaný prodloužený výdech spojený s pohledem z okna, manipulace s antistresovou pomůckou, krátké relaxační cvičení společně s dětmi zahrnující prvky jógy nebo mindfulness. </a:t>
            </a:r>
          </a:p>
          <a:p>
            <a:endParaRPr lang="cs-CZ" sz="400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23640F5-7AF7-4C71-84B4-6E736AC13F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02952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EAD0C68-0B1A-4397-9E20-21E834519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489" y="0"/>
            <a:ext cx="9425354" cy="6858000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Děláme si v průběhu dne </a:t>
            </a:r>
            <a:r>
              <a:rPr lang="cs-CZ" sz="2000" dirty="0">
                <a:solidFill>
                  <a:srgbClr val="FF92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krátké pauzy (5 minut čtyřikrát až pětkrát denně),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při kterých se nevystavujeme žádným dalším informacím. Sedneme si a na chvíli zavřeme oči. Někoho dokáže zklidnit poslech klidné hudby nebo opláchnutí obličeje. 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Při pobytu mimo třídu využíváme k seberegulaci pohyb – </a:t>
            </a:r>
            <a:r>
              <a:rPr lang="cs-CZ" sz="2000" dirty="0">
                <a:solidFill>
                  <a:srgbClr val="FF92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projití pro chodbě, chůze do schodů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.  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cs-CZ" sz="2000" b="1" dirty="0">
                <a:solidFill>
                  <a:srgbClr val="FF92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Jen pedagog, který vědomě pečuje o své potřeby a svůj stav klidu dokáže regulovat neklidné děti.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Když se dítěte bojíme, přivoláme co nejrychleji </a:t>
            </a:r>
            <a:r>
              <a:rPr lang="cs-CZ" sz="2000" dirty="0">
                <a:solidFill>
                  <a:srgbClr val="FF92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jiného dospělého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, který díky svému stavu dokáže dítě zklidnit. 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Dáváme si velký pozor na řeč těla a na to </a:t>
            </a:r>
            <a:r>
              <a:rPr lang="cs-CZ" sz="2000" dirty="0">
                <a:solidFill>
                  <a:srgbClr val="FF92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jak, sedíme/stojíme/pohybujeme se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v blízkosti dítěte – naše tělo může dítěti sdělovat něco jiného, než naše slova (</a:t>
            </a:r>
            <a:r>
              <a:rPr lang="cs-CZ" sz="2000" dirty="0">
                <a:solidFill>
                  <a:srgbClr val="FF92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negestikulujeme rychle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rukama, </a:t>
            </a:r>
            <a:r>
              <a:rPr lang="cs-CZ" sz="2000" dirty="0">
                <a:solidFill>
                  <a:srgbClr val="FF92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nenakláníme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 se přes lavici, v bezpečné vzdálenosti k němu </a:t>
            </a:r>
            <a:r>
              <a:rPr lang="cs-CZ" sz="2000" dirty="0">
                <a:solidFill>
                  <a:srgbClr val="FF92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přidřepneme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tak, abychom s ním měli oči ve stejné úrovni nebo níže).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cs-CZ" sz="2000" dirty="0">
                <a:solidFill>
                  <a:srgbClr val="FF92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Pokud to dítě snáší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, využíváme v regulaci vztahem </a:t>
            </a:r>
            <a:r>
              <a:rPr lang="cs-CZ" sz="2000" dirty="0">
                <a:solidFill>
                  <a:srgbClr val="FF92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dotyk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– např. pohlazení po rameni, kdy dítě vidí naší druhou paži. 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Když dítě odmítá práci, klidně mu </a:t>
            </a:r>
            <a:r>
              <a:rPr lang="cs-CZ" sz="2000" dirty="0">
                <a:solidFill>
                  <a:srgbClr val="FF92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nabídneme pomoc s prvním krokem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. </a:t>
            </a:r>
          </a:p>
          <a:p>
            <a:endParaRPr lang="cs-CZ" dirty="0"/>
          </a:p>
        </p:txBody>
      </p:sp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47D9DA46-80E6-4258-8665-51EFB192A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9294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0D578B9-47B7-474C-AB00-6B4B33A1DE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5422" y="225082"/>
            <a:ext cx="9298744" cy="6632917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Dáváme najevo </a:t>
            </a:r>
            <a:r>
              <a:rPr lang="cs-CZ" sz="1800" dirty="0">
                <a:solidFill>
                  <a:srgbClr val="FF92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víru ve schopnosti </a:t>
            </a: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dítěte a nabízíme podporu, pokud bude třeba „Věřím, že to zvládneš, když budeš potřebovat s něčím pomoci, dej mi vědět a já ti ráda pomůžu“. 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V komunikaci s dítětem vždy dbáme na podporu jeho </a:t>
            </a:r>
            <a:r>
              <a:rPr lang="cs-CZ" sz="1800" dirty="0">
                <a:solidFill>
                  <a:srgbClr val="FF92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lidské důstojnosti </a:t>
            </a: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(i v situacích, kdy dítě udělalo něco v rozporu s pravidly). Pokud budeme dítě ponižovat nebo znevažovat, nebude se s námi cítit v bezpečí a pouhá naše přítomnost bude zvyšovat míru aktivace jeho systému reakce na stres. Regulace vztahem obvykle pomáhá ke zklidnění ve stavu ostražitosti, znepokojení a u většiny dětí může fungovat i ve stavu strachu.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Sdílení – sdělená bolest – poloviční bolest….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Společná příprava výuky, reedukačních aktivit…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Společné plánování, sjednocení postupů, očekávání všude tam, kde je to možné – spojenectví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Procházka nebo jiná příjemná aktivita s někým, koho máme rádi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Otevřená komunikace potřeb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Dávkování kontaktu s (nepříjemnými) lidmi</a:t>
            </a:r>
          </a:p>
          <a:p>
            <a:endParaRPr lang="cs-CZ" dirty="0"/>
          </a:p>
        </p:txBody>
      </p:sp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FCEC277B-903E-4C5F-AA11-A51551FAC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055621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7B63BE4-42D2-4909-BA6A-870CBC045A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56238"/>
            <a:ext cx="8596668" cy="660400"/>
          </a:xfrm>
        </p:spPr>
        <p:txBody>
          <a:bodyPr/>
          <a:lstStyle/>
          <a:p>
            <a:pPr algn="ctr"/>
            <a:r>
              <a:rPr lang="cs-CZ" dirty="0">
                <a:solidFill>
                  <a:srgbClr val="00B050"/>
                </a:solidFill>
              </a:rPr>
              <a:t>Funkční analýza chování</a:t>
            </a:r>
          </a:p>
        </p:txBody>
      </p:sp>
      <p:pic>
        <p:nvPicPr>
          <p:cNvPr id="4" name="Zástupný obsah 5">
            <a:extLst>
              <a:ext uri="{FF2B5EF4-FFF2-40B4-BE49-F238E27FC236}">
                <a16:creationId xmlns:a16="http://schemas.microsoft.com/office/drawing/2014/main" id="{8FBF3630-0D56-40E8-ACDD-00C0584984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26" t="19783" r="2357" b="3423"/>
          <a:stretch/>
        </p:blipFill>
        <p:spPr>
          <a:xfrm>
            <a:off x="978645" y="998538"/>
            <a:ext cx="7640646" cy="5703224"/>
          </a:xfrm>
        </p:spPr>
      </p:pic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9D6088AD-899C-4CC0-A621-5348456E71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05732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7B63BE4-42D2-4909-BA6A-870CBC045A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0"/>
            <a:ext cx="8596668" cy="1139483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Projekt </a:t>
            </a:r>
            <a:r>
              <a:rPr lang="cs-CZ" sz="3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 rámci Programu Zdraví financovaného z Fondů EHP 2014–2021 </a:t>
            </a:r>
            <a:br>
              <a:rPr lang="cs-CZ" sz="3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AA461A44-9AAD-4F49-BB27-4386C2F4A1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2966" y="1381216"/>
            <a:ext cx="5003096" cy="3377334"/>
          </a:xfr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8C18734C-274D-4CC6-A82D-71E1435BF972}"/>
              </a:ext>
            </a:extLst>
          </p:cNvPr>
          <p:cNvSpPr txBox="1"/>
          <p:nvPr/>
        </p:nvSpPr>
        <p:spPr>
          <a:xfrm>
            <a:off x="5739618" y="1716257"/>
            <a:ext cx="3924887" cy="25340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dirty="0"/>
              <a:t>Pů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sobnost v základních školách Pardubického, Olomouckého a Královehradeckého kraje</a:t>
            </a:r>
          </a:p>
          <a:p>
            <a:pPr>
              <a:lnSpc>
                <a:spcPct val="150000"/>
              </a:lnSpc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 ostatních krajích online podpora a konzultace 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973322CF-B39B-421E-90AE-66DF4DDE1A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75409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BA1C404-EF96-41C4-84A8-636F45467B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5422" y="211015"/>
            <a:ext cx="9256541" cy="6646985"/>
          </a:xfrm>
        </p:spPr>
        <p:txBody>
          <a:bodyPr>
            <a:normAutofit fontScale="92500"/>
          </a:bodyPr>
          <a:lstStyle/>
          <a:p>
            <a:pPr algn="just">
              <a:lnSpc>
                <a:spcPct val="150000"/>
              </a:lnSpc>
            </a:pP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hlavní aktivitou projektu je vytvoření podpůrné sítě pro děti a mládež do 18 let a pilotní ověření fungování multidisciplinárního týmu ve spolupráci se školami</a:t>
            </a:r>
          </a:p>
          <a:p>
            <a:pPr algn="just">
              <a:lnSpc>
                <a:spcPct val="150000"/>
              </a:lnSpc>
            </a:pP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 multidisciplinárním týmu (MDT) spolupracují lidé z různých profesí – konkrétně jde o sociálního pracovníka, sociálního pedagoga, speciálního pedagoga, psychologa, psychoterapeuta, psychiatra, rodinného poradce a zdravotní sestru</a:t>
            </a:r>
          </a:p>
          <a:p>
            <a:pPr algn="just">
              <a:lnSpc>
                <a:spcPct val="150000"/>
              </a:lnSpc>
            </a:pP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základní činnosti MD týmu jsou:</a:t>
            </a:r>
          </a:p>
          <a:p>
            <a:pPr lvl="1" algn="just">
              <a:lnSpc>
                <a:spcPct val="150000"/>
              </a:lnSpc>
            </a:pPr>
            <a:r>
              <a:rPr lang="cs-CZ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detailním pozorování dítěte v běžném prostředí třídy a školy  </a:t>
            </a:r>
          </a:p>
          <a:p>
            <a:pPr lvl="1" algn="just">
              <a:lnSpc>
                <a:spcPct val="150000"/>
              </a:lnSpc>
            </a:pPr>
            <a:r>
              <a:rPr lang="cs-CZ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vyhodnocení situačního chování a spouštěcích mechanismů problémového chování dítěte </a:t>
            </a:r>
          </a:p>
          <a:p>
            <a:pPr lvl="1" algn="just">
              <a:lnSpc>
                <a:spcPct val="150000"/>
              </a:lnSpc>
            </a:pPr>
            <a:r>
              <a:rPr lang="cs-CZ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hledání řešení v rámci tripartitních schůzek dítě-rodič-pedagog za facilitace MDT </a:t>
            </a:r>
          </a:p>
          <a:p>
            <a:pPr lvl="1" algn="just">
              <a:lnSpc>
                <a:spcPct val="150000"/>
              </a:lnSpc>
            </a:pPr>
            <a:r>
              <a:rPr lang="cs-CZ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příprava plánu pro řešení situace dítěte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součástí nabídky jsou online peer to peer konzultace pro pedagogy a další pracovníky školy se zástupci MD týmů norského partnera z regionu Nordland. 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Jedn</a:t>
            </a: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á se o municipalitu celého regionu (Nordland County Council), která koordinuje multidisciplinární odborné služby podporující duševní zdraví žáků ve školách celé oblasti, které zřizuje.</a:t>
            </a:r>
          </a:p>
          <a:p>
            <a:endParaRPr lang="cs-CZ" dirty="0"/>
          </a:p>
        </p:txBody>
      </p:sp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2B189361-ED2C-4611-AB50-601E4CAB7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485665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D06DAA37-F90E-41F0-9352-4848BCBD2B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37</a:t>
            </a:fld>
            <a:endParaRPr lang="en-US" dirty="0"/>
          </a:p>
        </p:txBody>
      </p:sp>
      <p:graphicFrame>
        <p:nvGraphicFramePr>
          <p:cNvPr id="5" name="Objekt 4">
            <a:extLst>
              <a:ext uri="{FF2B5EF4-FFF2-40B4-BE49-F238E27FC236}">
                <a16:creationId xmlns:a16="http://schemas.microsoft.com/office/drawing/2014/main" id="{E447DFB7-F91E-4216-89CE-E32F366DD20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5702702"/>
              </p:ext>
            </p:extLst>
          </p:nvPr>
        </p:nvGraphicFramePr>
        <p:xfrm>
          <a:off x="795484" y="-251957"/>
          <a:ext cx="7462251" cy="105591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2" imgW="5666966" imgH="8019796" progId="AcroExch.Document.DC">
                  <p:embed/>
                </p:oleObj>
              </mc:Choice>
              <mc:Fallback>
                <p:oleObj name="Acrobat Document" r:id="rId2" imgW="5666966" imgH="8019796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95484" y="-251957"/>
                        <a:ext cx="7462251" cy="105591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6636077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BA1C404-EF96-41C4-84A8-636F45467B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5422" y="211015"/>
            <a:ext cx="9411286" cy="6646985"/>
          </a:xfrm>
        </p:spPr>
        <p:txBody>
          <a:bodyPr>
            <a:normAutofit/>
          </a:bodyPr>
          <a:lstStyle/>
          <a:p>
            <a:endParaRPr lang="cs-CZ" sz="1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b="1" dirty="0">
              <a:latin typeface="Arial" panose="020B06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b="1" dirty="0">
              <a:latin typeface="Arial" panose="020B06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b="1" dirty="0">
              <a:latin typeface="Arial" panose="020B06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b="1" dirty="0">
              <a:latin typeface="Arial" panose="020B06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b="1" dirty="0">
              <a:latin typeface="Arial" panose="020B06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cs-CZ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 Zdraví Duše</a:t>
            </a:r>
            <a:r>
              <a:rPr lang="cs-CZ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+</a:t>
            </a:r>
            <a:r>
              <a:rPr lang="cs-CZ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420 603 249 449; </a:t>
            </a:r>
          </a:p>
          <a:p>
            <a:pPr algn="ctr"/>
            <a:r>
              <a:rPr lang="cs-CZ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email: prozdraviduse@oushi.upol.cz</a:t>
            </a:r>
            <a:endParaRPr lang="cs-CZ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CDBB1AA8-DD61-4362-B0A8-8AFB96CEEE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731" y="411555"/>
            <a:ext cx="5454771" cy="3682237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527A3CE7-D4A6-450D-ACC7-665878B28E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183725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921B615-B0FA-4336-ADC5-63C978AFF6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474" y="156238"/>
            <a:ext cx="10114671" cy="1320800"/>
          </a:xfrm>
        </p:spPr>
        <p:txBody>
          <a:bodyPr/>
          <a:lstStyle/>
          <a:p>
            <a:r>
              <a:rPr lang="cs-CZ" dirty="0">
                <a:solidFill>
                  <a:schemeClr val="accent2"/>
                </a:solidFill>
              </a:rPr>
              <a:t>Vzdělávání ČOSIV – Česká odborná společnost inkluzivního vzdělávání</a:t>
            </a:r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0D8100D2-CBBC-4430-860B-E497DD8D1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39</a:t>
            </a:fld>
            <a:endParaRPr lang="en-US" dirty="0"/>
          </a:p>
        </p:txBody>
      </p:sp>
      <p:graphicFrame>
        <p:nvGraphicFramePr>
          <p:cNvPr id="5" name="Objekt 4">
            <a:extLst>
              <a:ext uri="{FF2B5EF4-FFF2-40B4-BE49-F238E27FC236}">
                <a16:creationId xmlns:a16="http://schemas.microsoft.com/office/drawing/2014/main" id="{AF40391C-8505-4EEC-A3B4-DCD2CFF46C5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8530382"/>
              </p:ext>
            </p:extLst>
          </p:nvPr>
        </p:nvGraphicFramePr>
        <p:xfrm>
          <a:off x="693910" y="1252025"/>
          <a:ext cx="4448175" cy="58818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2" imgW="4447679" imgH="6114796" progId="AcroExch.Document.DC">
                  <p:embed/>
                </p:oleObj>
              </mc:Choice>
              <mc:Fallback>
                <p:oleObj name="Acrobat Document" r:id="rId2" imgW="4447679" imgH="6114796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93910" y="1252025"/>
                        <a:ext cx="4448175" cy="588183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kt 5">
            <a:extLst>
              <a:ext uri="{FF2B5EF4-FFF2-40B4-BE49-F238E27FC236}">
                <a16:creationId xmlns:a16="http://schemas.microsoft.com/office/drawing/2014/main" id="{C67D28F4-56E3-477A-A6B6-AA48E55A933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7981495"/>
              </p:ext>
            </p:extLst>
          </p:nvPr>
        </p:nvGraphicFramePr>
        <p:xfrm>
          <a:off x="4884101" y="1252025"/>
          <a:ext cx="4448175" cy="58818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4" imgW="4447679" imgH="6114796" progId="AcroExch.Document.DC">
                  <p:embed/>
                </p:oleObj>
              </mc:Choice>
              <mc:Fallback>
                <p:oleObj name="Acrobat Document" r:id="rId4" imgW="4447679" imgH="6114796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884101" y="1252025"/>
                        <a:ext cx="4448175" cy="588183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8513831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DEF0943F-1B14-49AB-9345-CCBEBE891F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40</a:t>
            </a:fld>
            <a:endParaRPr lang="en-US" dirty="0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31DCED6C-68C0-49BF-88B7-04F8BECE5138}"/>
              </a:ext>
            </a:extLst>
          </p:cNvPr>
          <p:cNvSpPr txBox="1"/>
          <p:nvPr/>
        </p:nvSpPr>
        <p:spPr>
          <a:xfrm>
            <a:off x="1758461" y="3411415"/>
            <a:ext cx="64429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DĚKUJEME ZA POZORNOST</a:t>
            </a:r>
          </a:p>
        </p:txBody>
      </p:sp>
    </p:spTree>
    <p:extLst>
      <p:ext uri="{BB962C8B-B14F-4D97-AF65-F5344CB8AC3E}">
        <p14:creationId xmlns:p14="http://schemas.microsoft.com/office/powerpoint/2010/main" val="3359714885"/>
      </p:ext>
    </p:extLst>
  </p:cSld>
  <p:clrMapOvr>
    <a:masterClrMapping/>
  </p:clrMapOvr>
</p:sld>
</file>

<file path=ppt/theme/theme1.xml><?xml version="1.0" encoding="utf-8"?>
<a:theme xmlns:a="http://schemas.openxmlformats.org/drawingml/2006/main" name="Fazeta">
  <a:themeElements>
    <a:clrScheme name="Faz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z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z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2677</TotalTime>
  <Words>2454</Words>
  <Application>Microsoft Office PowerPoint</Application>
  <PresentationFormat>Širokoúhlá obrazovka</PresentationFormat>
  <Paragraphs>263</Paragraphs>
  <Slides>40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8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40</vt:i4>
      </vt:variant>
    </vt:vector>
  </HeadingPairs>
  <TitlesOfParts>
    <vt:vector size="50" baseType="lpstr">
      <vt:lpstr>Arial</vt:lpstr>
      <vt:lpstr>Calibri</vt:lpstr>
      <vt:lpstr>Montserrat</vt:lpstr>
      <vt:lpstr>StarSymbol</vt:lpstr>
      <vt:lpstr>Times New Roman</vt:lpstr>
      <vt:lpstr>Trebuchet MS</vt:lpstr>
      <vt:lpstr>Wingdings</vt:lpstr>
      <vt:lpstr>Wingdings 3</vt:lpstr>
      <vt:lpstr>Fazeta</vt:lpstr>
      <vt:lpstr>Adobe Acrobat Document</vt:lpstr>
      <vt:lpstr>DUŠEVNÍ ZDRAVÍ DĚTÍ VE ŠKOLÁCH –  nestandardní chování ?</vt:lpstr>
      <vt:lpstr>Čtvercový dech</vt:lpstr>
      <vt:lpstr>WORD CLOUD – Nestandardní chování dětí ve škole</vt:lpstr>
      <vt:lpstr>Prezentace aplikace PowerPoint</vt:lpstr>
      <vt:lpstr>Mozkový kmen – plazí mozek</vt:lpstr>
      <vt:lpstr>Limbický systém –savčí mozek</vt:lpstr>
      <vt:lpstr>Lidský mozek - neokortex</vt:lpstr>
      <vt:lpstr>Mozek</vt:lpstr>
      <vt:lpstr>Stres</vt:lpstr>
      <vt:lpstr>Prezentace aplikace PowerPoint</vt:lpstr>
      <vt:lpstr>Prezentace aplikace PowerPoint</vt:lpstr>
      <vt:lpstr>Stres a amygdala</vt:lpstr>
      <vt:lpstr>Prezentace aplikace PowerPoint</vt:lpstr>
      <vt:lpstr>Reakce na stres</vt:lpstr>
      <vt:lpstr>Pět lidských stavů</vt:lpstr>
      <vt:lpstr>Stav určuje naše fungování</vt:lpstr>
      <vt:lpstr>Prezentace aplikace PowerPoint</vt:lpstr>
      <vt:lpstr>Rozdílné reakce na stres</vt:lpstr>
      <vt:lpstr>Trauma</vt:lpstr>
      <vt:lpstr>Typy traumatických událostí</vt:lpstr>
      <vt:lpstr>Vliv traumatu na lidský život  (ACE; Anda a Fellitti, 2004)</vt:lpstr>
      <vt:lpstr>Studie ACE</vt:lpstr>
      <vt:lpstr>Traumatizované dítě</vt:lpstr>
      <vt:lpstr>Čas věnovaný řešení nevhodného chování – konkrétní případ jedné školy</vt:lpstr>
      <vt:lpstr>Co můžu dělat</vt:lpstr>
      <vt:lpstr>Vnitřní stav je důležitý</vt:lpstr>
      <vt:lpstr>Prezentace aplikace PowerPoint</vt:lpstr>
      <vt:lpstr>Společné zklidnění – zrcadlové neurony</vt:lpstr>
      <vt:lpstr>Společné rozrušení – zrcadlové neurony</vt:lpstr>
      <vt:lpstr>Senzomotorická regulace – Mozkový kmen</vt:lpstr>
      <vt:lpstr>Regulace vztahem – Limbický systém</vt:lpstr>
      <vt:lpstr>Prezentace aplikace PowerPoint</vt:lpstr>
      <vt:lpstr>Prezentace aplikace PowerPoint</vt:lpstr>
      <vt:lpstr>Funkční analýza chování</vt:lpstr>
      <vt:lpstr>Projekt v rámci Programu Zdraví financovaného z Fondů EHP 2014–2021  </vt:lpstr>
      <vt:lpstr>Prezentace aplikace PowerPoint</vt:lpstr>
      <vt:lpstr>Prezentace aplikace PowerPoint</vt:lpstr>
      <vt:lpstr>Prezentace aplikace PowerPoint</vt:lpstr>
      <vt:lpstr>Vzdělávání ČOSIV – Česká odborná společnost inkluzivního vzdělávání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DUŠEVNÍ ZDRAVÍ DĚTÍ VE ŠKOLÁCH</dc:title>
  <dc:creator>Veronika Ješátková</dc:creator>
  <cp:lastModifiedBy>Veronika Ješátková</cp:lastModifiedBy>
  <cp:revision>35</cp:revision>
  <dcterms:created xsi:type="dcterms:W3CDTF">2021-04-26T17:39:55Z</dcterms:created>
  <dcterms:modified xsi:type="dcterms:W3CDTF">2021-05-06T10:32:36Z</dcterms:modified>
</cp:coreProperties>
</file>