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3" r:id="rId2"/>
    <p:sldId id="280" r:id="rId3"/>
    <p:sldId id="278" r:id="rId4"/>
    <p:sldId id="276" r:id="rId5"/>
    <p:sldId id="267" r:id="rId6"/>
    <p:sldId id="268" r:id="rId7"/>
    <p:sldId id="277" r:id="rId8"/>
    <p:sldId id="275" r:id="rId9"/>
    <p:sldId id="272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80" d="100"/>
          <a:sy n="80" d="100"/>
        </p:scale>
        <p:origin x="-864" y="192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9/27/2016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9/27/2016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9/27/2016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rukturalni-fondy.cz/irop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Opatření k jednodušší a rychlejší administraci </a:t>
            </a:r>
            <a:r>
              <a:rPr lang="cs-CZ" dirty="0" smtClean="0"/>
              <a:t>projektů IROP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3955312"/>
            <a:ext cx="7586330" cy="131733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Ing. Andrea Koblížková</a:t>
            </a:r>
          </a:p>
          <a:p>
            <a:r>
              <a:rPr lang="en-US" sz="2000" dirty="0" err="1" smtClean="0"/>
              <a:t>andrea.koblizkova</a:t>
            </a:r>
            <a:r>
              <a:rPr lang="cs-CZ" sz="2000" dirty="0" smtClean="0"/>
              <a:t>@</a:t>
            </a:r>
            <a:r>
              <a:rPr lang="en-US" sz="2000" dirty="0" smtClean="0"/>
              <a:t>crr.cz</a:t>
            </a:r>
            <a:endParaRPr lang="cs-CZ" sz="2000" dirty="0" smtClean="0"/>
          </a:p>
          <a:p>
            <a:r>
              <a:rPr lang="en-US" sz="2000" dirty="0"/>
              <a:t>Centrum pro </a:t>
            </a:r>
            <a:r>
              <a:rPr lang="en-US" sz="2000" dirty="0" err="1"/>
              <a:t>regionální</a:t>
            </a:r>
            <a:r>
              <a:rPr lang="en-US" sz="2000" dirty="0"/>
              <a:t> </a:t>
            </a:r>
            <a:r>
              <a:rPr lang="en-US" sz="2000" dirty="0" err="1"/>
              <a:t>rozvoj</a:t>
            </a:r>
            <a:r>
              <a:rPr lang="en-US" sz="2000" dirty="0"/>
              <a:t> </a:t>
            </a:r>
            <a:r>
              <a:rPr lang="en-US" sz="2000" dirty="0" err="1"/>
              <a:t>České</a:t>
            </a:r>
            <a:r>
              <a:rPr lang="en-US" sz="2000" dirty="0"/>
              <a:t> </a:t>
            </a:r>
            <a:r>
              <a:rPr lang="en-US" sz="2000" dirty="0" err="1"/>
              <a:t>republiky</a:t>
            </a:r>
            <a:endParaRPr lang="en-US" sz="2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6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86960" y="1371784"/>
            <a:ext cx="7383470" cy="4055239"/>
          </a:xfrm>
        </p:spPr>
        <p:txBody>
          <a:bodyPr>
            <a:normAutofit/>
          </a:bodyPr>
          <a:lstStyle/>
          <a:p>
            <a:r>
              <a:rPr lang="cs-CZ" sz="4400" dirty="0" smtClean="0"/>
              <a:t>Děkuji za pozornost</a:t>
            </a:r>
            <a:br>
              <a:rPr lang="cs-CZ" sz="4400" dirty="0" smtClean="0"/>
            </a:br>
            <a:r>
              <a:rPr lang="cs-CZ" sz="4400" dirty="0"/>
              <a:t/>
            </a:r>
            <a:br>
              <a:rPr lang="cs-CZ" sz="4400" dirty="0"/>
            </a:br>
            <a:r>
              <a:rPr lang="cs-CZ" sz="4400" dirty="0" smtClean="0"/>
              <a:t/>
            </a:r>
            <a:br>
              <a:rPr lang="cs-CZ" sz="4400" dirty="0" smtClean="0"/>
            </a:br>
            <a:r>
              <a:rPr lang="cs-CZ" sz="2200" b="0" dirty="0"/>
              <a:t>Ing. Andrea Koblížková</a:t>
            </a:r>
            <a:br>
              <a:rPr lang="cs-CZ" sz="2200" b="0" dirty="0"/>
            </a:br>
            <a:r>
              <a:rPr lang="en-US" sz="2200" b="0" dirty="0" err="1"/>
              <a:t>andrea.koblizkova</a:t>
            </a:r>
            <a:r>
              <a:rPr lang="cs-CZ" sz="2200" b="0" dirty="0"/>
              <a:t>@</a:t>
            </a:r>
            <a:r>
              <a:rPr lang="en-US" sz="2200" b="0" dirty="0"/>
              <a:t>crr.cz</a:t>
            </a:r>
            <a:r>
              <a:rPr lang="cs-CZ" sz="2200" b="0" dirty="0"/>
              <a:t/>
            </a:r>
            <a:br>
              <a:rPr lang="cs-CZ" sz="2200" b="0" dirty="0"/>
            </a:br>
            <a:r>
              <a:rPr lang="en-US" sz="2200" b="0" dirty="0"/>
              <a:t>Centrum pro </a:t>
            </a:r>
            <a:r>
              <a:rPr lang="en-US" sz="2200" b="0" dirty="0" err="1"/>
              <a:t>regionální</a:t>
            </a:r>
            <a:r>
              <a:rPr lang="en-US" sz="2200" b="0" dirty="0"/>
              <a:t> </a:t>
            </a:r>
            <a:r>
              <a:rPr lang="en-US" sz="2200" b="0" dirty="0" err="1"/>
              <a:t>rozvoj</a:t>
            </a:r>
            <a:r>
              <a:rPr lang="en-US" sz="2200" b="0" dirty="0"/>
              <a:t> </a:t>
            </a:r>
            <a:r>
              <a:rPr lang="en-US" sz="2200" b="0" dirty="0" err="1"/>
              <a:t>České</a:t>
            </a:r>
            <a:r>
              <a:rPr lang="en-US" sz="2200" b="0" dirty="0"/>
              <a:t> </a:t>
            </a:r>
            <a:r>
              <a:rPr lang="en-US" sz="2200" b="0" dirty="0" err="1"/>
              <a:t>republiky</a:t>
            </a:r>
            <a:r>
              <a:rPr lang="en-US" sz="2200" b="0" dirty="0"/>
              <a:t/>
            </a:r>
            <a:br>
              <a:rPr lang="en-US" sz="2200" b="0" dirty="0"/>
            </a:br>
            <a:endParaRPr lang="cs-CZ" sz="2200" b="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49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634"/>
            <a:ext cx="8229600" cy="1104405"/>
          </a:xfrm>
        </p:spPr>
        <p:txBody>
          <a:bodyPr>
            <a:noAutofit/>
          </a:bodyPr>
          <a:lstStyle/>
          <a:p>
            <a:r>
              <a:rPr lang="cs-CZ" dirty="0"/>
              <a:t>Centrum pro regionální rozvoj </a:t>
            </a:r>
            <a:br>
              <a:rPr lang="cs-CZ" dirty="0"/>
            </a:br>
            <a:r>
              <a:rPr lang="cs-CZ" dirty="0"/>
              <a:t>České republiky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1" y="1555668"/>
            <a:ext cx="8229600" cy="4570496"/>
          </a:xfrm>
        </p:spPr>
        <p:txBody>
          <a:bodyPr>
            <a:normAutofit fontScale="92500"/>
          </a:bodyPr>
          <a:lstStyle/>
          <a:p>
            <a:r>
              <a:rPr lang="cs-CZ" sz="2200" dirty="0"/>
              <a:t>Státní příspěvková organizace zřízená Zákonem č. 248/2000 Sb., o podpoře regionálního rozvoje, a řízená Ministerstvem pro místní rozvoj </a:t>
            </a:r>
            <a:r>
              <a:rPr lang="cs-CZ" sz="2200" dirty="0" smtClean="0"/>
              <a:t>ČR</a:t>
            </a:r>
            <a:endParaRPr lang="cs-CZ" sz="2200" dirty="0"/>
          </a:p>
          <a:p>
            <a:pPr eaLnBrk="0" fontAlgn="base" hangingPunct="0">
              <a:lnSpc>
                <a:spcPct val="150000"/>
              </a:lnSpc>
              <a:spcAft>
                <a:spcPct val="0"/>
              </a:spcAft>
            </a:pPr>
            <a:r>
              <a:rPr lang="cs-CZ" sz="2800" b="1" dirty="0"/>
              <a:t>Zprostředkující subjekt IROP 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529C"/>
                </a:solidFill>
              </a:rPr>
              <a:t>konzultace, příjem a hodnocení žádostí o podporu, kontroly projektů, kontroly žádostí o platbu, administrace změn, zpracování podkladů pro certifikaci </a:t>
            </a:r>
            <a:r>
              <a:rPr lang="cs-CZ" sz="2000" b="1" dirty="0" smtClean="0">
                <a:solidFill>
                  <a:srgbClr val="00529C"/>
                </a:solidFill>
              </a:rPr>
              <a:t>výdajů</a:t>
            </a:r>
            <a:endParaRPr lang="cs-CZ" sz="1800" dirty="0"/>
          </a:p>
          <a:p>
            <a:r>
              <a:rPr lang="cs-CZ" sz="2200" dirty="0"/>
              <a:t>V rámci efektivnější administrace projektů zavádí Centrum pro regionální rozvoj České republiky ve spolupráci s Řídicím orgánem Integrovaného regionálního operačního programu řadu opatření a postupů, jejichž cílem je celkové zjednodušení a zrychlení procesu hodnocení předložených žádostí o podporu. </a:t>
            </a:r>
          </a:p>
          <a:p>
            <a:endParaRPr lang="cs-CZ" dirty="0"/>
          </a:p>
        </p:txBody>
      </p:sp>
      <p:pic>
        <p:nvPicPr>
          <p:cNvPr id="5" name="Obrázek 4" descr="IROP-MMR-CRR – kopie.jpg"/>
          <p:cNvPicPr>
            <a:picLocks noChangeAspect="1"/>
          </p:cNvPicPr>
          <p:nvPr/>
        </p:nvPicPr>
        <p:blipFill rotWithShape="1">
          <a:blip r:embed="rId2"/>
          <a:srcRect l="78904"/>
          <a:stretch/>
        </p:blipFill>
        <p:spPr>
          <a:xfrm>
            <a:off x="6677025" y="0"/>
            <a:ext cx="2375731" cy="132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8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/>
              <a:t>I. Konzultace </a:t>
            </a:r>
            <a:r>
              <a:rPr lang="cs-CZ" sz="2400" b="1" dirty="0"/>
              <a:t>před podáním žádosti </a:t>
            </a:r>
            <a:r>
              <a:rPr lang="cs-CZ" sz="2400" b="1" dirty="0" smtClean="0"/>
              <a:t>o podporu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zřízení </a:t>
            </a:r>
            <a:r>
              <a:rPr lang="cs-CZ" dirty="0"/>
              <a:t>pozice </a:t>
            </a:r>
            <a:r>
              <a:rPr lang="cs-CZ" b="1" dirty="0"/>
              <a:t>specialistů pro absorpční kapacitu </a:t>
            </a:r>
            <a:r>
              <a:rPr lang="cs-CZ" dirty="0" smtClean="0"/>
              <a:t>v každém krajském pracovišti CRR pro </a:t>
            </a:r>
            <a:r>
              <a:rPr lang="cs-CZ" dirty="0"/>
              <a:t>zodpovídání dotazů před podáním žádosti o </a:t>
            </a:r>
            <a:r>
              <a:rPr lang="cs-CZ" dirty="0" smtClean="0"/>
              <a:t>podporu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pořádání </a:t>
            </a:r>
            <a:r>
              <a:rPr lang="cs-CZ" b="1" dirty="0"/>
              <a:t>krajských seminářů </a:t>
            </a:r>
            <a:r>
              <a:rPr lang="cs-CZ" dirty="0"/>
              <a:t>pro potenciální </a:t>
            </a:r>
            <a:r>
              <a:rPr lang="cs-CZ" dirty="0" smtClean="0"/>
              <a:t>žadatele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zveřejňování </a:t>
            </a:r>
            <a:r>
              <a:rPr lang="cs-CZ" b="1" dirty="0" smtClean="0"/>
              <a:t>nejčastějších dotazů </a:t>
            </a:r>
            <a:r>
              <a:rPr lang="cs-CZ" dirty="0"/>
              <a:t>a </a:t>
            </a:r>
            <a:r>
              <a:rPr lang="cs-CZ" b="1" dirty="0"/>
              <a:t>FAQ </a:t>
            </a:r>
            <a:r>
              <a:rPr lang="cs-CZ" dirty="0"/>
              <a:t>na </a:t>
            </a:r>
            <a:r>
              <a:rPr lang="cs-CZ" u="sng" dirty="0" smtClean="0">
                <a:hlinkClick r:id="rId2"/>
              </a:rPr>
              <a:t>www.strukturalni-fondy.cz/irop</a:t>
            </a:r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FF0000"/>
                </a:solidFill>
              </a:rPr>
              <a:t>zveřejňování </a:t>
            </a:r>
            <a:r>
              <a:rPr lang="cs-CZ" b="1" dirty="0">
                <a:solidFill>
                  <a:srgbClr val="FF0000"/>
                </a:solidFill>
              </a:rPr>
              <a:t>nejčastějších pochybení </a:t>
            </a:r>
            <a:r>
              <a:rPr lang="cs-CZ" dirty="0">
                <a:solidFill>
                  <a:srgbClr val="FF0000"/>
                </a:solidFill>
              </a:rPr>
              <a:t>při podání žádosti o podporu na </a:t>
            </a:r>
            <a:r>
              <a:rPr lang="cs-CZ" dirty="0" smtClean="0">
                <a:solidFill>
                  <a:srgbClr val="FF0000"/>
                </a:solidFill>
              </a:rPr>
              <a:t>webových stránkách CRR (v současnosti </a:t>
            </a:r>
            <a:r>
              <a:rPr lang="cs-CZ" dirty="0">
                <a:solidFill>
                  <a:srgbClr val="FF0000"/>
                </a:solidFill>
              </a:rPr>
              <a:t>pro SC 2.5 a SC </a:t>
            </a:r>
            <a:r>
              <a:rPr lang="cs-CZ" dirty="0" smtClean="0">
                <a:solidFill>
                  <a:srgbClr val="FF0000"/>
                </a:solidFill>
              </a:rPr>
              <a:t>1.1</a:t>
            </a:r>
            <a:r>
              <a:rPr lang="cs-CZ" dirty="0">
                <a:solidFill>
                  <a:srgbClr val="FF0000"/>
                </a:solidFill>
              </a:rPr>
              <a:t>)</a:t>
            </a:r>
            <a:endParaRPr lang="cs-CZ" dirty="0" smtClean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vytvoření pozice </a:t>
            </a:r>
            <a:r>
              <a:rPr lang="cs-CZ" b="1" dirty="0"/>
              <a:t>specialistů pro SC 2.5</a:t>
            </a:r>
            <a:r>
              <a:rPr lang="cs-CZ" dirty="0"/>
              <a:t> (Energetické úspory), </a:t>
            </a:r>
            <a:r>
              <a:rPr lang="cs-CZ" b="1" dirty="0">
                <a:solidFill>
                  <a:srgbClr val="FF0000"/>
                </a:solidFill>
              </a:rPr>
              <a:t>SC 2.4 </a:t>
            </a:r>
            <a:r>
              <a:rPr lang="cs-CZ" dirty="0">
                <a:solidFill>
                  <a:srgbClr val="FF0000"/>
                </a:solidFill>
              </a:rPr>
              <a:t>(Vzdělávání)</a:t>
            </a:r>
            <a:r>
              <a:rPr lang="cs-CZ" dirty="0"/>
              <a:t>, </a:t>
            </a:r>
            <a:r>
              <a:rPr lang="cs-CZ" b="1" dirty="0"/>
              <a:t>SC 4.1 </a:t>
            </a:r>
            <a:r>
              <a:rPr lang="cs-CZ" dirty="0"/>
              <a:t>(CLLD) a </a:t>
            </a:r>
            <a:r>
              <a:rPr lang="cs-CZ" b="1" dirty="0"/>
              <a:t>rozpočtářů</a:t>
            </a:r>
            <a:r>
              <a:rPr lang="cs-CZ" dirty="0"/>
              <a:t> pro kontrolu stavebních </a:t>
            </a:r>
            <a:r>
              <a:rPr lang="cs-CZ" dirty="0" smtClean="0"/>
              <a:t>rozpočtů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/>
              <a:t>ř</a:t>
            </a:r>
            <a:r>
              <a:rPr lang="cs-CZ" b="1" dirty="0" smtClean="0"/>
              <a:t>ízení </a:t>
            </a:r>
            <a:r>
              <a:rPr lang="cs-CZ" b="1" dirty="0"/>
              <a:t>dotazů </a:t>
            </a:r>
            <a:r>
              <a:rPr lang="cs-CZ" dirty="0"/>
              <a:t>za pomoci specialistů pro absorpční kapacitu, členů pracovních týmů a koordinátorů pro jednotlivé </a:t>
            </a:r>
            <a:r>
              <a:rPr lang="cs-CZ" dirty="0" smtClean="0"/>
              <a:t>SC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z</a:t>
            </a:r>
            <a:r>
              <a:rPr lang="cs-CZ" dirty="0" smtClean="0"/>
              <a:t>veřejňování </a:t>
            </a:r>
            <a:r>
              <a:rPr lang="cs-CZ" b="1" dirty="0" smtClean="0"/>
              <a:t>vyjádření </a:t>
            </a:r>
            <a:r>
              <a:rPr lang="cs-CZ" b="1" dirty="0"/>
              <a:t>Centra k veřejným zakázkám</a:t>
            </a:r>
            <a:endParaRPr lang="cs-CZ" b="1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Opatření k jednodušší a rychlejší administraci projektů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27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/>
              <a:t>I. Konzultace </a:t>
            </a:r>
            <a:r>
              <a:rPr lang="cs-CZ" sz="2400" b="1" dirty="0"/>
              <a:t>před podáním žádosti </a:t>
            </a:r>
            <a:r>
              <a:rPr lang="cs-CZ" sz="2400" b="1" dirty="0" smtClean="0"/>
              <a:t>o podporu</a:t>
            </a:r>
          </a:p>
          <a:p>
            <a:endParaRPr lang="cs-CZ" b="1" u="sng" dirty="0" smtClean="0"/>
          </a:p>
          <a:p>
            <a:r>
              <a:rPr lang="cs-CZ" b="1" u="sng" dirty="0" smtClean="0"/>
              <a:t>CÍL</a:t>
            </a:r>
            <a:r>
              <a:rPr lang="cs-CZ" b="1" dirty="0" smtClean="0"/>
              <a:t> </a:t>
            </a:r>
            <a:r>
              <a:rPr lang="cs-CZ" dirty="0" smtClean="0"/>
              <a:t>(dopad na žadatele): 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b="1" dirty="0"/>
              <a:t>k</a:t>
            </a:r>
            <a:r>
              <a:rPr lang="cs-CZ" b="1" dirty="0" smtClean="0"/>
              <a:t>valifikované a včasné zodpovídání dotazů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b="1" dirty="0" smtClean="0"/>
              <a:t>mapování absorpční </a:t>
            </a:r>
            <a:r>
              <a:rPr lang="cs-CZ" b="1" dirty="0"/>
              <a:t>kapacity v území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b="1" dirty="0" smtClean="0"/>
              <a:t>možnost úpravy </a:t>
            </a:r>
            <a:r>
              <a:rPr lang="cs-CZ" b="1" dirty="0"/>
              <a:t>výzvy na základě </a:t>
            </a:r>
            <a:r>
              <a:rPr lang="cs-CZ" b="1" dirty="0" smtClean="0"/>
              <a:t>dotazů potenciálních </a:t>
            </a:r>
            <a:r>
              <a:rPr lang="cs-CZ" b="1" dirty="0"/>
              <a:t>žadatelů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b="1" dirty="0"/>
              <a:t>přenos vyřešených dotazů do území k </a:t>
            </a:r>
            <a:r>
              <a:rPr lang="cs-CZ" b="1" dirty="0" smtClean="0"/>
              <a:t>žadatelům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b="1" dirty="0" smtClean="0"/>
              <a:t>snížení chybovosti v žádostech o podporu</a:t>
            </a:r>
            <a:endParaRPr lang="cs-CZ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b="1" dirty="0"/>
              <a:t>rychlejší řešení problematických/nejasných </a:t>
            </a:r>
            <a:r>
              <a:rPr lang="cs-CZ" b="1" dirty="0" smtClean="0"/>
              <a:t>oblastí	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cs-CZ" b="1" u="sng" dirty="0"/>
          </a:p>
          <a:p>
            <a:r>
              <a:rPr lang="cs-CZ" b="1" dirty="0" smtClean="0"/>
              <a:t>→</a:t>
            </a:r>
            <a:r>
              <a:rPr lang="cs-CZ" dirty="0" smtClean="0"/>
              <a:t> </a:t>
            </a:r>
            <a:r>
              <a:rPr lang="cs-CZ" u="sng" dirty="0" smtClean="0"/>
              <a:t>efektivnější přenos informací a zlepšení kvality žádostí o podporu</a:t>
            </a:r>
            <a:endParaRPr lang="cs-CZ" u="sng" dirty="0"/>
          </a:p>
          <a:p>
            <a:endParaRPr lang="cs-CZ" b="1" u="sng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Opatření k jednodušší a rychlejší administraci projektů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86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b="1" dirty="0" smtClean="0"/>
              <a:t>II. Centrální řízení hodnocení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hodnocení </a:t>
            </a:r>
            <a:r>
              <a:rPr lang="cs-CZ" dirty="0"/>
              <a:t>žádostí o podporu </a:t>
            </a:r>
            <a:r>
              <a:rPr lang="cs-CZ" dirty="0" smtClean="0"/>
              <a:t>probíhá </a:t>
            </a:r>
            <a:r>
              <a:rPr lang="cs-CZ" b="1" dirty="0"/>
              <a:t>na jiném výkonném </a:t>
            </a:r>
            <a:r>
              <a:rPr lang="cs-CZ" b="1" dirty="0" smtClean="0"/>
              <a:t>pracovišti</a:t>
            </a:r>
            <a:r>
              <a:rPr lang="cs-CZ" dirty="0" smtClean="0"/>
              <a:t>, než kde byla žádost zaregistrována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přiřazování</a:t>
            </a:r>
            <a:r>
              <a:rPr lang="cs-CZ" dirty="0" smtClean="0"/>
              <a:t> </a:t>
            </a:r>
            <a:r>
              <a:rPr lang="cs-CZ" dirty="0"/>
              <a:t>hodnotitelů a schvalovatelů prováděno </a:t>
            </a:r>
            <a:r>
              <a:rPr lang="cs-CZ" b="1" dirty="0" smtClean="0"/>
              <a:t>centrálně losováním</a:t>
            </a:r>
            <a:endParaRPr lang="cs-CZ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>
                <a:solidFill>
                  <a:srgbClr val="FF0000"/>
                </a:solidFill>
              </a:rPr>
              <a:t>komunikaci s žadateli </a:t>
            </a:r>
            <a:r>
              <a:rPr lang="cs-CZ" dirty="0" smtClean="0">
                <a:solidFill>
                  <a:srgbClr val="FF0000"/>
                </a:solidFill>
              </a:rPr>
              <a:t>v</a:t>
            </a:r>
            <a:r>
              <a:rPr lang="cs-CZ" dirty="0">
                <a:solidFill>
                  <a:srgbClr val="FF0000"/>
                </a:solidFill>
              </a:rPr>
              <a:t> rámci hodnocení </a:t>
            </a:r>
            <a:r>
              <a:rPr lang="cs-CZ" b="1" dirty="0">
                <a:solidFill>
                  <a:srgbClr val="FF0000"/>
                </a:solidFill>
              </a:rPr>
              <a:t>zajišťuje schvalovatel</a:t>
            </a:r>
            <a:r>
              <a:rPr lang="cs-CZ" dirty="0">
                <a:solidFill>
                  <a:srgbClr val="FF0000"/>
                </a:solidFill>
              </a:rPr>
              <a:t> hodnocení </a:t>
            </a:r>
            <a:r>
              <a:rPr lang="cs-CZ" dirty="0" smtClean="0">
                <a:solidFill>
                  <a:srgbClr val="FF0000"/>
                </a:solidFill>
              </a:rPr>
              <a:t>namísto </a:t>
            </a:r>
            <a:r>
              <a:rPr lang="cs-CZ" dirty="0">
                <a:solidFill>
                  <a:srgbClr val="FF0000"/>
                </a:solidFill>
              </a:rPr>
              <a:t>manažera </a:t>
            </a:r>
            <a:r>
              <a:rPr lang="cs-CZ" dirty="0" smtClean="0">
                <a:solidFill>
                  <a:srgbClr val="FF0000"/>
                </a:solidFill>
              </a:rPr>
              <a:t>projektu (přímá linka mezi hodnotícím a žadatelem)</a:t>
            </a:r>
            <a:endParaRPr lang="cs-CZ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specializace </a:t>
            </a:r>
            <a:r>
              <a:rPr lang="cs-CZ" b="1" dirty="0"/>
              <a:t>hodnotitelů </a:t>
            </a:r>
            <a:r>
              <a:rPr lang="cs-CZ" dirty="0"/>
              <a:t>na </a:t>
            </a:r>
            <a:r>
              <a:rPr lang="cs-CZ" dirty="0" smtClean="0"/>
              <a:t>dané SC, školení </a:t>
            </a:r>
            <a:r>
              <a:rPr lang="cs-CZ" dirty="0"/>
              <a:t>hodnotitelů za účasti ŘO </a:t>
            </a:r>
            <a:r>
              <a:rPr lang="cs-CZ" dirty="0" smtClean="0"/>
              <a:t>IROP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spuštění </a:t>
            </a:r>
            <a:r>
              <a:rPr lang="cs-CZ" b="1" dirty="0" smtClean="0"/>
              <a:t>systému informování</a:t>
            </a:r>
            <a:r>
              <a:rPr lang="cs-CZ" b="1" dirty="0"/>
              <a:t> </a:t>
            </a:r>
            <a:r>
              <a:rPr lang="cs-CZ" b="1" dirty="0" smtClean="0"/>
              <a:t>žadatele </a:t>
            </a:r>
            <a:r>
              <a:rPr lang="cs-CZ" b="1" dirty="0"/>
              <a:t>o stavu žádosti o </a:t>
            </a:r>
            <a:r>
              <a:rPr lang="cs-CZ" b="1" dirty="0" smtClean="0"/>
              <a:t>podporu </a:t>
            </a:r>
            <a:r>
              <a:rPr lang="cs-CZ" dirty="0" smtClean="0"/>
              <a:t>(informativní depeše v MS + pravidelně aktualizovaná tabulka na webových stránkách CRR)</a:t>
            </a:r>
            <a:endParaRPr lang="cs-CZ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/>
              <a:t>postupné doporučování k financování </a:t>
            </a:r>
            <a:r>
              <a:rPr lang="cs-CZ" dirty="0"/>
              <a:t>a vydávání právních aktů u kolových </a:t>
            </a:r>
            <a:r>
              <a:rPr lang="cs-CZ" dirty="0" smtClean="0"/>
              <a:t>výzev, kde není naplněna alokace (nečeká se na dokončení všech hodnocení)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zveřejňování statistik</a:t>
            </a:r>
            <a:r>
              <a:rPr lang="cs-CZ" dirty="0" smtClean="0"/>
              <a:t> žádostí </a:t>
            </a:r>
            <a:r>
              <a:rPr lang="cs-CZ" dirty="0"/>
              <a:t>o </a:t>
            </a:r>
            <a:r>
              <a:rPr lang="cs-CZ" dirty="0" smtClean="0"/>
              <a:t>podporu </a:t>
            </a:r>
            <a:r>
              <a:rPr lang="cs-CZ" dirty="0"/>
              <a:t>doporučených </a:t>
            </a:r>
            <a:r>
              <a:rPr lang="cs-CZ" dirty="0" smtClean="0"/>
              <a:t>k</a:t>
            </a:r>
            <a:r>
              <a:rPr lang="cs-CZ" dirty="0"/>
              <a:t> financování, stav </a:t>
            </a:r>
            <a:r>
              <a:rPr lang="cs-CZ" dirty="0" smtClean="0"/>
              <a:t>vyčerpání alokace </a:t>
            </a:r>
            <a:r>
              <a:rPr lang="cs-CZ" dirty="0"/>
              <a:t>jednotlivých výzev, seznam projektů nad alokaci</a:t>
            </a:r>
            <a:endParaRPr lang="cs-CZ" b="1" dirty="0" smtClean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Opatření k jednodušší a rychlejší administraci projektů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23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II. Centrální řízení </a:t>
            </a:r>
            <a:r>
              <a:rPr lang="cs-CZ" sz="2400" b="1" dirty="0" smtClean="0"/>
              <a:t>hodnocení</a:t>
            </a:r>
            <a:endParaRPr lang="cs-CZ" sz="2400" b="1" dirty="0"/>
          </a:p>
          <a:p>
            <a:endParaRPr lang="cs-CZ" dirty="0"/>
          </a:p>
          <a:p>
            <a:r>
              <a:rPr lang="cs-CZ" b="1" u="sng" dirty="0"/>
              <a:t>CÍL</a:t>
            </a:r>
            <a:r>
              <a:rPr lang="cs-CZ" b="1" dirty="0"/>
              <a:t> </a:t>
            </a:r>
            <a:r>
              <a:rPr lang="cs-CZ" dirty="0"/>
              <a:t>(dopad na žadatele): 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b="1" dirty="0" smtClean="0"/>
              <a:t>efektivní řízení </a:t>
            </a:r>
            <a:r>
              <a:rPr lang="cs-CZ" b="1" dirty="0"/>
              <a:t>kapacity jednotlivých </a:t>
            </a:r>
            <a:r>
              <a:rPr lang="cs-CZ" b="1" dirty="0" smtClean="0"/>
              <a:t>hodnotitelů napříč celým územím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b="1" dirty="0" smtClean="0"/>
              <a:t>zajištění </a:t>
            </a:r>
            <a:r>
              <a:rPr lang="cs-CZ" b="1" dirty="0"/>
              <a:t>maximální nezávislosti </a:t>
            </a:r>
            <a:r>
              <a:rPr lang="cs-CZ" b="1" dirty="0" smtClean="0"/>
              <a:t>hodnotitelů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b="1" dirty="0"/>
              <a:t>zajištění jednotného způsobu vyhodnocení hodnotících kritérií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b="1" dirty="0"/>
              <a:t>zefektivnění průběhu komunikace s žadatelem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b="1" dirty="0" smtClean="0"/>
              <a:t>informování </a:t>
            </a:r>
            <a:r>
              <a:rPr lang="cs-CZ" b="1" dirty="0"/>
              <a:t>žadatelů o aktuálním průběhu hodnocení žádosti o podporu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b="1" dirty="0"/>
              <a:t>informování potenciálních žadatelů o situaci ve výzvě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r>
              <a:rPr lang="cs-CZ" b="1" dirty="0" smtClean="0"/>
              <a:t>→</a:t>
            </a:r>
            <a:r>
              <a:rPr lang="cs-CZ" dirty="0" smtClean="0"/>
              <a:t> </a:t>
            </a:r>
            <a:r>
              <a:rPr lang="cs-CZ" u="sng" dirty="0" smtClean="0"/>
              <a:t>celkové zrychlení </a:t>
            </a:r>
            <a:r>
              <a:rPr lang="cs-CZ" u="sng" dirty="0"/>
              <a:t>hodnocení </a:t>
            </a:r>
            <a:r>
              <a:rPr lang="cs-CZ" u="sng" dirty="0" smtClean="0"/>
              <a:t>projektů a efektivnější přenos informací</a:t>
            </a:r>
            <a:endParaRPr lang="cs-CZ" u="sng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Opatření k jednodušší a rychlejší administraci projektů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47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900" dirty="0" smtClean="0"/>
              <a:t>Žadatel je o </a:t>
            </a:r>
            <a:r>
              <a:rPr lang="cs-CZ" sz="1900" dirty="0"/>
              <a:t>průběhu hodnocení své Žádosti o podporu informován z následujících zdrojů: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depeší zasílaných žadateli prostřednictvím MS2014+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b="1" dirty="0">
                <a:solidFill>
                  <a:srgbClr val="FF0000"/>
                </a:solidFill>
              </a:rPr>
              <a:t>informací poskytovaných z webových stránek CRR </a:t>
            </a:r>
            <a:endParaRPr lang="cs-CZ" sz="1900" b="1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 smtClean="0"/>
              <a:t>informací</a:t>
            </a:r>
            <a:r>
              <a:rPr lang="cs-CZ" sz="1900" dirty="0"/>
              <a:t>, které </a:t>
            </a:r>
            <a:r>
              <a:rPr lang="cs-CZ" sz="1900" dirty="0" smtClean="0"/>
              <a:t>poskytuje </a:t>
            </a:r>
            <a:r>
              <a:rPr lang="cs-CZ" sz="1900" dirty="0"/>
              <a:t>Manažer projektu (doplnění, </a:t>
            </a:r>
            <a:r>
              <a:rPr lang="cs-CZ" sz="1900" dirty="0" smtClean="0"/>
              <a:t>upřesnění)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pPr algn="just"/>
            <a:r>
              <a:rPr lang="cs-CZ" sz="1600" dirty="0"/>
              <a:t>Centrum pro regionální rozvoj České republiky v zájmu zvýšení informovanosti žadatelů o procesu hodnocení spustilo od 1.9.2016 projekt </a:t>
            </a:r>
            <a:r>
              <a:rPr lang="cs-CZ" sz="1600" b="1" i="1" dirty="0"/>
              <a:t>„Informativní tabulky"</a:t>
            </a:r>
            <a:r>
              <a:rPr lang="cs-CZ" sz="1600" dirty="0"/>
              <a:t>, ve které najde každý žadatel </a:t>
            </a:r>
            <a:r>
              <a:rPr lang="cs-CZ" sz="1600" b="1" dirty="0"/>
              <a:t>aktuální informace o stavu jeho Žádosti o podporu </a:t>
            </a:r>
            <a:r>
              <a:rPr lang="cs-CZ" sz="1600" dirty="0"/>
              <a:t>z programu </a:t>
            </a:r>
            <a:r>
              <a:rPr lang="cs-CZ" sz="1600" dirty="0" smtClean="0"/>
              <a:t>IROP </a:t>
            </a:r>
            <a:r>
              <a:rPr lang="cs-CZ" sz="1600" dirty="0"/>
              <a:t>a která doplňuje přímou komunikaci přes MS2014+. </a:t>
            </a:r>
            <a:r>
              <a:rPr lang="cs-CZ" sz="1600" u="sng" dirty="0"/>
              <a:t>Od 2. září je ke stažení přímo na webu Centra</a:t>
            </a:r>
            <a:r>
              <a:rPr lang="cs-CZ" sz="1600" dirty="0"/>
              <a:t>.  </a:t>
            </a:r>
          </a:p>
          <a:p>
            <a:r>
              <a:rPr lang="cs-CZ" sz="1600" b="1" u="sng" dirty="0" smtClean="0">
                <a:solidFill>
                  <a:srgbClr val="0070C0"/>
                </a:solidFill>
              </a:rPr>
              <a:t>http</a:t>
            </a:r>
            <a:r>
              <a:rPr lang="cs-CZ" sz="1600" b="1" u="sng" dirty="0">
                <a:solidFill>
                  <a:srgbClr val="0070C0"/>
                </a:solidFill>
              </a:rPr>
              <a:t>://www.crr.cz/cs/irop/stav-zadosti</a:t>
            </a:r>
            <a:r>
              <a:rPr lang="cs-CZ" sz="1600" b="1" u="sng" dirty="0" smtClean="0">
                <a:solidFill>
                  <a:srgbClr val="0070C0"/>
                </a:solidFill>
              </a:rPr>
              <a:t>/</a:t>
            </a:r>
            <a:endParaRPr lang="cs-CZ" sz="1600" b="1" u="sng" dirty="0">
              <a:solidFill>
                <a:srgbClr val="0070C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sz="1600" dirty="0" smtClean="0"/>
              <a:t>tabulka aktualizována </a:t>
            </a:r>
            <a:r>
              <a:rPr lang="cs-CZ" sz="1600" dirty="0"/>
              <a:t>1x týdně s uvedením k jakému datu je aktuální</a:t>
            </a:r>
            <a:endParaRPr lang="cs-CZ" sz="1600" dirty="0" smtClean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sz="1600" dirty="0" smtClean="0"/>
              <a:t>žadatel musí zadat koncové registrační číslo </a:t>
            </a:r>
            <a:r>
              <a:rPr lang="cs-CZ" sz="1600" dirty="0"/>
              <a:t>projektu </a:t>
            </a:r>
            <a:r>
              <a:rPr lang="cs-CZ" sz="1600" dirty="0" smtClean="0"/>
              <a:t>a </a:t>
            </a:r>
            <a:r>
              <a:rPr lang="cs-CZ" sz="1600" dirty="0" err="1"/>
              <a:t>Hash</a:t>
            </a:r>
            <a:r>
              <a:rPr lang="cs-CZ" sz="1600" dirty="0"/>
              <a:t> </a:t>
            </a:r>
            <a:r>
              <a:rPr lang="cs-CZ" sz="1600" dirty="0" smtClean="0"/>
              <a:t>kód </a:t>
            </a:r>
            <a:r>
              <a:rPr lang="cs-CZ" sz="1600" dirty="0"/>
              <a:t>Žádosti </a:t>
            </a:r>
            <a:r>
              <a:rPr lang="cs-CZ" sz="1600" dirty="0" smtClean="0"/>
              <a:t> o </a:t>
            </a:r>
            <a:r>
              <a:rPr lang="cs-CZ" sz="1600" dirty="0"/>
              <a:t>podporu (informace dostupná v IS KP</a:t>
            </a:r>
            <a:r>
              <a:rPr lang="cs-CZ" sz="1600" dirty="0" smtClean="0"/>
              <a:t>)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46567" y="261938"/>
            <a:ext cx="8229600" cy="822325"/>
          </a:xfrm>
        </p:spPr>
        <p:txBody>
          <a:bodyPr>
            <a:normAutofit/>
          </a:bodyPr>
          <a:lstStyle/>
          <a:p>
            <a:pPr algn="ctr"/>
            <a:r>
              <a:rPr lang="cs-CZ" sz="3200" dirty="0" smtClean="0"/>
              <a:t>Informace pro žadatele </a:t>
            </a:r>
            <a:r>
              <a:rPr lang="cs-CZ" sz="3200" dirty="0"/>
              <a:t>o průběhu </a:t>
            </a:r>
            <a:r>
              <a:rPr lang="cs-CZ" sz="3200" dirty="0" smtClean="0"/>
              <a:t>hodnocení</a:t>
            </a:r>
            <a:endParaRPr lang="cs-CZ" sz="32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02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/>
              <a:t>III. Úpravy v postupech hodnocení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>
                <a:solidFill>
                  <a:srgbClr val="FF0000"/>
                </a:solidFill>
              </a:rPr>
              <a:t>rozdělení </a:t>
            </a:r>
            <a:r>
              <a:rPr lang="cs-CZ" b="1" dirty="0">
                <a:solidFill>
                  <a:srgbClr val="FF0000"/>
                </a:solidFill>
              </a:rPr>
              <a:t>hodnotících kritérií </a:t>
            </a:r>
            <a:r>
              <a:rPr lang="cs-CZ" dirty="0">
                <a:solidFill>
                  <a:srgbClr val="FF0000"/>
                </a:solidFill>
              </a:rPr>
              <a:t>na </a:t>
            </a:r>
            <a:r>
              <a:rPr lang="cs-CZ" b="1" dirty="0">
                <a:solidFill>
                  <a:srgbClr val="FF0000"/>
                </a:solidFill>
              </a:rPr>
              <a:t>napravitelná </a:t>
            </a:r>
            <a:r>
              <a:rPr lang="cs-CZ" dirty="0">
                <a:solidFill>
                  <a:srgbClr val="FF0000"/>
                </a:solidFill>
              </a:rPr>
              <a:t>a </a:t>
            </a:r>
            <a:r>
              <a:rPr lang="cs-CZ" b="1" dirty="0" smtClean="0">
                <a:solidFill>
                  <a:srgbClr val="FF0000"/>
                </a:solidFill>
              </a:rPr>
              <a:t>nenapravitelná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n</a:t>
            </a:r>
            <a:r>
              <a:rPr lang="cs-CZ" dirty="0" smtClean="0"/>
              <a:t>ávrh </a:t>
            </a:r>
            <a:r>
              <a:rPr lang="cs-CZ" dirty="0"/>
              <a:t>na </a:t>
            </a:r>
            <a:r>
              <a:rPr lang="cs-CZ" b="1" dirty="0" smtClean="0"/>
              <a:t>vypuštění</a:t>
            </a:r>
            <a:r>
              <a:rPr lang="cs-CZ" dirty="0" smtClean="0"/>
              <a:t> některých </a:t>
            </a:r>
            <a:r>
              <a:rPr lang="cs-CZ" b="1" dirty="0" smtClean="0"/>
              <a:t>hodnotících </a:t>
            </a:r>
            <a:r>
              <a:rPr lang="cs-CZ" b="1" dirty="0"/>
              <a:t>kritérií </a:t>
            </a:r>
            <a:r>
              <a:rPr lang="cs-CZ" b="1" dirty="0" smtClean="0"/>
              <a:t>z kontroly přijatelnosti </a:t>
            </a:r>
            <a:r>
              <a:rPr lang="cs-CZ" dirty="0" smtClean="0"/>
              <a:t>a  </a:t>
            </a:r>
            <a:r>
              <a:rPr lang="cs-CZ" dirty="0"/>
              <a:t>posun jejich kontroly </a:t>
            </a:r>
            <a:r>
              <a:rPr lang="cs-CZ" dirty="0" smtClean="0"/>
              <a:t>do dalších fází realizace projektu (např. kritéria k udržitelnosti, limitům způsobilých výdajů, tržním cenám)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zjednodušení </a:t>
            </a:r>
            <a:r>
              <a:rPr lang="cs-CZ" b="1" dirty="0"/>
              <a:t>kontroly stavebních rozpočtů </a:t>
            </a:r>
            <a:r>
              <a:rPr lang="cs-CZ" dirty="0"/>
              <a:t>- kontrola stavebního rozpočtu prováděna z oceněného soupisu </a:t>
            </a:r>
            <a:r>
              <a:rPr lang="cs-CZ" dirty="0" smtClean="0"/>
              <a:t>prací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>
                <a:solidFill>
                  <a:srgbClr val="FF0000"/>
                </a:solidFill>
              </a:rPr>
              <a:t>zjednodušení </a:t>
            </a:r>
            <a:r>
              <a:rPr lang="cs-CZ" dirty="0">
                <a:solidFill>
                  <a:srgbClr val="FF0000"/>
                </a:solidFill>
              </a:rPr>
              <a:t>popisu způsobu stanovení </a:t>
            </a:r>
            <a:r>
              <a:rPr lang="cs-CZ" b="1" dirty="0">
                <a:solidFill>
                  <a:srgbClr val="FF0000"/>
                </a:solidFill>
              </a:rPr>
              <a:t>předpokládané ceny </a:t>
            </a:r>
            <a:r>
              <a:rPr lang="cs-CZ" dirty="0">
                <a:solidFill>
                  <a:srgbClr val="FF0000"/>
                </a:solidFill>
              </a:rPr>
              <a:t>do rozpočtu projektu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vytvoření </a:t>
            </a:r>
            <a:r>
              <a:rPr lang="cs-CZ" dirty="0"/>
              <a:t>vzorů depeší pro </a:t>
            </a:r>
            <a:r>
              <a:rPr lang="cs-CZ" b="1" dirty="0" smtClean="0"/>
              <a:t>jednotnou komunikaci </a:t>
            </a:r>
            <a:r>
              <a:rPr lang="cs-CZ" b="1" dirty="0"/>
              <a:t>s </a:t>
            </a:r>
            <a:r>
              <a:rPr lang="cs-CZ" b="1" dirty="0" smtClean="0"/>
              <a:t>žadateli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kontrola </a:t>
            </a:r>
            <a:r>
              <a:rPr lang="cs-CZ" dirty="0"/>
              <a:t>průběhu </a:t>
            </a:r>
            <a:r>
              <a:rPr lang="cs-CZ" b="1" dirty="0"/>
              <a:t>zadávacího/výběrového řízení </a:t>
            </a:r>
            <a:r>
              <a:rPr lang="cs-CZ" dirty="0" smtClean="0"/>
              <a:t>až </a:t>
            </a:r>
            <a:r>
              <a:rPr lang="cs-CZ" b="1" dirty="0"/>
              <a:t>po ukončení hodnocení </a:t>
            </a:r>
            <a:r>
              <a:rPr lang="cs-CZ" dirty="0"/>
              <a:t>žádosti o podporu </a:t>
            </a:r>
            <a:r>
              <a:rPr lang="cs-CZ" dirty="0" smtClean="0"/>
              <a:t>a doporučení k financování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Opatření k jednodušší a rychlejší administraci projektů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02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III. Úpravy v postupech hodnocení</a:t>
            </a:r>
          </a:p>
          <a:p>
            <a:endParaRPr lang="cs-CZ" b="1" u="sng" dirty="0"/>
          </a:p>
          <a:p>
            <a:r>
              <a:rPr lang="cs-CZ" b="1" u="sng" dirty="0" smtClean="0"/>
              <a:t>CÍL</a:t>
            </a:r>
            <a:r>
              <a:rPr lang="cs-CZ" b="1" dirty="0" smtClean="0"/>
              <a:t> </a:t>
            </a:r>
            <a:r>
              <a:rPr lang="cs-CZ" dirty="0"/>
              <a:t>(dopad na žadatele): 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b="1" dirty="0" smtClean="0"/>
              <a:t>snížení počtu </a:t>
            </a:r>
            <a:r>
              <a:rPr lang="cs-CZ" b="1" dirty="0"/>
              <a:t>žádostí o podporu vyřazených na nesplnění kritéria </a:t>
            </a:r>
            <a:r>
              <a:rPr lang="cs-CZ" b="1" dirty="0" smtClean="0"/>
              <a:t>přijatelnosti, </a:t>
            </a:r>
            <a:r>
              <a:rPr lang="cs-CZ" b="1" dirty="0"/>
              <a:t>možnost vyzvat žadatele k doplnění/opravě v žádosti o podporu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b="1" dirty="0"/>
              <a:t>odstranění duplicitních kontrol v rámci hodnocení a v rámci realizace projektu</a:t>
            </a:r>
            <a:endParaRPr lang="cs-CZ" b="1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b="1" dirty="0" smtClean="0"/>
              <a:t>zrychlení </a:t>
            </a:r>
            <a:r>
              <a:rPr lang="cs-CZ" b="1" dirty="0"/>
              <a:t>kontroly ocenění plánovaných (ještě </a:t>
            </a:r>
            <a:r>
              <a:rPr lang="cs-CZ" b="1" dirty="0" err="1"/>
              <a:t>nevysoutěžených</a:t>
            </a:r>
            <a:r>
              <a:rPr lang="cs-CZ" b="1" dirty="0"/>
              <a:t>) </a:t>
            </a:r>
            <a:r>
              <a:rPr lang="cs-CZ" b="1" dirty="0" smtClean="0"/>
              <a:t>výdajů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b="1" dirty="0"/>
              <a:t>jednotná komunikace s </a:t>
            </a:r>
            <a:r>
              <a:rPr lang="cs-CZ" b="1" dirty="0" smtClean="0"/>
              <a:t>žadateli</a:t>
            </a:r>
          </a:p>
          <a:p>
            <a:endParaRPr lang="cs-CZ" dirty="0" smtClean="0"/>
          </a:p>
          <a:p>
            <a:r>
              <a:rPr lang="cs-CZ" b="1" dirty="0" smtClean="0"/>
              <a:t>→</a:t>
            </a:r>
            <a:r>
              <a:rPr lang="cs-CZ" dirty="0" smtClean="0"/>
              <a:t> </a:t>
            </a:r>
            <a:r>
              <a:rPr lang="cs-CZ" b="1" dirty="0" smtClean="0">
                <a:solidFill>
                  <a:srgbClr val="FF0000"/>
                </a:solidFill>
              </a:rPr>
              <a:t>celkové zjednodušení </a:t>
            </a:r>
            <a:r>
              <a:rPr lang="cs-CZ" b="1" dirty="0">
                <a:solidFill>
                  <a:srgbClr val="FF0000"/>
                </a:solidFill>
              </a:rPr>
              <a:t>a zrychlení hodnocení </a:t>
            </a:r>
            <a:r>
              <a:rPr lang="cs-CZ" b="1" dirty="0" smtClean="0">
                <a:solidFill>
                  <a:srgbClr val="FF0000"/>
                </a:solidFill>
              </a:rPr>
              <a:t>projektů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200" dirty="0"/>
              <a:t>Opatření k jednodušší a rychlejší administraci projektů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44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306</TotalTime>
  <Words>489</Words>
  <Application>Microsoft Office PowerPoint</Application>
  <PresentationFormat>Předvádění na obrazovce (4:3)</PresentationFormat>
  <Paragraphs>91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sablona_centrum_2016</vt:lpstr>
      <vt:lpstr>Opatření k jednodušší a rychlejší administraci projektů IROP</vt:lpstr>
      <vt:lpstr>Centrum pro regionální rozvoj  České republiky</vt:lpstr>
      <vt:lpstr>Opatření k jednodušší a rychlejší administraci projektů</vt:lpstr>
      <vt:lpstr>Opatření k jednodušší a rychlejší administraci projektů</vt:lpstr>
      <vt:lpstr>Opatření k jednodušší a rychlejší administraci projektů</vt:lpstr>
      <vt:lpstr>Opatření k jednodušší a rychlejší administraci projektů</vt:lpstr>
      <vt:lpstr>Informace pro žadatele o průběhu hodnocení</vt:lpstr>
      <vt:lpstr>Opatření k jednodušší a rychlejší administraci projektů</vt:lpstr>
      <vt:lpstr>Opatření k jednodušší a rychlejší administraci projektů</vt:lpstr>
      <vt:lpstr>Děkuji za pozornost   Ing. Andrea Koblížková andrea.koblizkova@crr.cz Centrum pro regionální rozvoj České republiky 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Koblížková Andrea</cp:lastModifiedBy>
  <cp:revision>51</cp:revision>
  <dcterms:created xsi:type="dcterms:W3CDTF">2016-05-13T07:19:23Z</dcterms:created>
  <dcterms:modified xsi:type="dcterms:W3CDTF">2016-09-27T13:30:23Z</dcterms:modified>
</cp:coreProperties>
</file>