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410" r:id="rId4"/>
    <p:sldId id="413" r:id="rId5"/>
    <p:sldId id="412" r:id="rId6"/>
    <p:sldId id="264" r:id="rId7"/>
    <p:sldId id="411" r:id="rId8"/>
    <p:sldId id="414" r:id="rId9"/>
    <p:sldId id="260" r:id="rId10"/>
    <p:sldId id="300" r:id="rId11"/>
    <p:sldId id="409" r:id="rId12"/>
    <p:sldId id="257" r:id="rId13"/>
    <p:sldId id="283" r:id="rId14"/>
    <p:sldId id="271" r:id="rId15"/>
    <p:sldId id="268" r:id="rId16"/>
    <p:sldId id="277" r:id="rId17"/>
    <p:sldId id="274" r:id="rId18"/>
    <p:sldId id="38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Zastoupení zájmových skupin v MAS SKCH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176672110792691E-3"/>
          <c:y val="0.17858965141219146"/>
          <c:w val="0.9977823327889207"/>
          <c:h val="0.82141034858780859"/>
        </c:manualLayout>
      </c:layout>
      <c:pie3DChart>
        <c:varyColors val="1"/>
        <c:ser>
          <c:idx val="0"/>
          <c:order val="0"/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1E-45B3-A66D-99CBE4DE1E2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1E-45B3-A66D-99CBE4DE1E25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1E-45B3-A66D-99CBE4DE1E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51E-45B3-A66D-99CBE4DE1E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51E-45B3-A66D-99CBE4DE1E2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51E-45B3-A66D-99CBE4DE1E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 zájmové skupiny.xlsx]List1'!$A$1:$A$3</c:f>
              <c:strCache>
                <c:ptCount val="3"/>
                <c:pt idx="0">
                  <c:v>Lidé</c:v>
                </c:pt>
                <c:pt idx="1">
                  <c:v>Příroda</c:v>
                </c:pt>
                <c:pt idx="2">
                  <c:v>Podnikání</c:v>
                </c:pt>
              </c:strCache>
            </c:strRef>
          </c:cat>
          <c:val>
            <c:numRef>
              <c:f>'[Graf zájmové skupiny.xlsx]List1'!$B$1:$B$3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1E-45B3-A66D-99CBE4DE1E2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36693-881A-45B5-9CFA-F4764F8F5D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10208-109F-4D1C-A0CD-5844888FCBED}">
      <dgm:prSet/>
      <dgm:spPr/>
      <dgm:t>
        <a:bodyPr/>
        <a:lstStyle/>
        <a:p>
          <a:endParaRPr lang="cs-CZ"/>
        </a:p>
      </dgm:t>
    </dgm:pt>
    <dgm:pt modelId="{91CF34EE-15CE-44A1-B2EB-D37A3D3AA0AA}" type="parTrans" cxnId="{95F78D4D-3262-4EAE-806F-95F9810C76AF}">
      <dgm:prSet/>
      <dgm:spPr/>
      <dgm:t>
        <a:bodyPr/>
        <a:lstStyle/>
        <a:p>
          <a:endParaRPr lang="cs-CZ"/>
        </a:p>
      </dgm:t>
    </dgm:pt>
    <dgm:pt modelId="{A958DF1D-F178-4DB2-ABF9-F4D3B3C7885A}" type="sibTrans" cxnId="{95F78D4D-3262-4EAE-806F-95F9810C76AF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D078F72-795F-49B3-999D-F86A03E2F86B}">
      <dgm:prSet phldrT="[Text]" phldr="1"/>
      <dgm:spPr/>
      <dgm:t>
        <a:bodyPr/>
        <a:lstStyle/>
        <a:p>
          <a:endParaRPr lang="cs-CZ" dirty="0"/>
        </a:p>
      </dgm:t>
    </dgm:pt>
    <dgm:pt modelId="{687A26A8-8859-48FF-B4CB-0D2147124CC4}" type="parTrans" cxnId="{3D6D95C4-0F99-4B5A-BCBA-719136DA2742}">
      <dgm:prSet/>
      <dgm:spPr/>
      <dgm:t>
        <a:bodyPr/>
        <a:lstStyle/>
        <a:p>
          <a:endParaRPr lang="cs-CZ"/>
        </a:p>
      </dgm:t>
    </dgm:pt>
    <dgm:pt modelId="{1339A272-99B2-4026-8F01-5642BFE2B2A1}" type="sibTrans" cxnId="{3D6D95C4-0F99-4B5A-BCBA-719136DA2742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B1FF966-421B-4390-AD8A-DD419FC27A5A}">
      <dgm:prSet phldrT="[Text]" phldr="1"/>
      <dgm:spPr/>
      <dgm:t>
        <a:bodyPr/>
        <a:lstStyle/>
        <a:p>
          <a:endParaRPr lang="cs-CZ"/>
        </a:p>
      </dgm:t>
    </dgm:pt>
    <dgm:pt modelId="{BD75DE9B-7063-47CC-B26E-2D5BC894DFEF}" type="parTrans" cxnId="{8B606470-A26E-4918-AF54-348E69E997C9}">
      <dgm:prSet/>
      <dgm:spPr/>
      <dgm:t>
        <a:bodyPr/>
        <a:lstStyle/>
        <a:p>
          <a:endParaRPr lang="cs-CZ"/>
        </a:p>
      </dgm:t>
    </dgm:pt>
    <dgm:pt modelId="{95FF1B93-CADA-4CDE-BE74-14FD428242E0}" type="sibTrans" cxnId="{8B606470-A26E-4918-AF54-348E69E997C9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5385B6E-5529-405E-B392-5375130BBB4E}">
      <dgm:prSet phldrT="[Text]" phldr="1"/>
      <dgm:spPr/>
      <dgm:t>
        <a:bodyPr/>
        <a:lstStyle/>
        <a:p>
          <a:endParaRPr lang="cs-CZ"/>
        </a:p>
      </dgm:t>
    </dgm:pt>
    <dgm:pt modelId="{80A4C306-33FD-4793-A611-13A72E030C29}" type="parTrans" cxnId="{04A67BD3-85B4-49F8-9482-CB0A141D44BC}">
      <dgm:prSet/>
      <dgm:spPr/>
      <dgm:t>
        <a:bodyPr/>
        <a:lstStyle/>
        <a:p>
          <a:endParaRPr lang="cs-CZ"/>
        </a:p>
      </dgm:t>
    </dgm:pt>
    <dgm:pt modelId="{5004244B-68F6-48EC-9A58-2667E7598ACA}" type="sibTrans" cxnId="{04A67BD3-85B4-49F8-9482-CB0A141D44BC}">
      <dgm:prSet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5B0177BC-95E0-4446-95F4-EAC852D01114}" type="pres">
      <dgm:prSet presAssocID="{0B536693-881A-45B5-9CFA-F4764F8F5DD0}" presName="Name0" presStyleCnt="0">
        <dgm:presLayoutVars>
          <dgm:chMax val="7"/>
          <dgm:chPref val="7"/>
          <dgm:dir/>
        </dgm:presLayoutVars>
      </dgm:prSet>
      <dgm:spPr/>
    </dgm:pt>
    <dgm:pt modelId="{28D78336-60C7-4FFA-B83B-690FB30D2984}" type="pres">
      <dgm:prSet presAssocID="{0B536693-881A-45B5-9CFA-F4764F8F5DD0}" presName="Name1" presStyleCnt="0"/>
      <dgm:spPr/>
    </dgm:pt>
    <dgm:pt modelId="{7A281ED9-65F3-462A-8EF8-8A29B9D525C5}" type="pres">
      <dgm:prSet presAssocID="{A958DF1D-F178-4DB2-ABF9-F4D3B3C7885A}" presName="picture_1" presStyleCnt="0"/>
      <dgm:spPr/>
    </dgm:pt>
    <dgm:pt modelId="{33B31C6D-20C4-4F33-8C42-C40E5C8367B9}" type="pres">
      <dgm:prSet presAssocID="{A958DF1D-F178-4DB2-ABF9-F4D3B3C7885A}" presName="pictureRepeatNode" presStyleLbl="alignImgPlace1" presStyleIdx="0" presStyleCnt="4" custScaleX="200000" custScaleY="170433"/>
      <dgm:spPr/>
    </dgm:pt>
    <dgm:pt modelId="{FBEBD30C-97F9-4EE6-8753-1308CF4B9B19}" type="pres">
      <dgm:prSet presAssocID="{AC510208-109F-4D1C-A0CD-5844888FCBED}" presName="text_1" presStyleLbl="node1" presStyleIdx="0" presStyleCnt="0">
        <dgm:presLayoutVars>
          <dgm:bulletEnabled val="1"/>
        </dgm:presLayoutVars>
      </dgm:prSet>
      <dgm:spPr/>
    </dgm:pt>
    <dgm:pt modelId="{7A473758-1AA4-457C-A30E-29D62600AA18}" type="pres">
      <dgm:prSet presAssocID="{1339A272-99B2-4026-8F01-5642BFE2B2A1}" presName="picture_2" presStyleCnt="0"/>
      <dgm:spPr/>
    </dgm:pt>
    <dgm:pt modelId="{2D727240-EE07-46BF-BB0C-DCA097D3A186}" type="pres">
      <dgm:prSet presAssocID="{1339A272-99B2-4026-8F01-5642BFE2B2A1}" presName="pictureRepeatNode" presStyleLbl="alignImgPlace1" presStyleIdx="1" presStyleCnt="4" custLinFactX="-87789" custLinFactY="100000" custLinFactNeighborX="-100000" custLinFactNeighborY="132034"/>
      <dgm:spPr/>
    </dgm:pt>
    <dgm:pt modelId="{8C86382F-92C9-46D8-9718-7E04519F2EF1}" type="pres">
      <dgm:prSet presAssocID="{2D078F72-795F-49B3-999D-F86A03E2F86B}" presName="line_2" presStyleLbl="parChTrans1D1" presStyleIdx="0" presStyleCnt="3"/>
      <dgm:spPr/>
    </dgm:pt>
    <dgm:pt modelId="{BC92347C-0C8B-4AD8-92D1-79FC72EBA81E}" type="pres">
      <dgm:prSet presAssocID="{2D078F72-795F-49B3-999D-F86A03E2F86B}" presName="textparent_2" presStyleLbl="node1" presStyleIdx="0" presStyleCnt="0"/>
      <dgm:spPr/>
    </dgm:pt>
    <dgm:pt modelId="{C296A501-B1C0-46BB-82C8-8CEAAFA195E6}" type="pres">
      <dgm:prSet presAssocID="{2D078F72-795F-49B3-999D-F86A03E2F86B}" presName="text_2" presStyleLbl="revTx" presStyleIdx="0" presStyleCnt="3">
        <dgm:presLayoutVars>
          <dgm:bulletEnabled val="1"/>
        </dgm:presLayoutVars>
      </dgm:prSet>
      <dgm:spPr/>
    </dgm:pt>
    <dgm:pt modelId="{2AA37B38-2594-4BD6-97D0-ABE0D7B02A6C}" type="pres">
      <dgm:prSet presAssocID="{95FF1B93-CADA-4CDE-BE74-14FD428242E0}" presName="picture_3" presStyleCnt="0"/>
      <dgm:spPr/>
    </dgm:pt>
    <dgm:pt modelId="{10BC4125-B7EE-44DA-9119-67DC132013C1}" type="pres">
      <dgm:prSet presAssocID="{95FF1B93-CADA-4CDE-BE74-14FD428242E0}" presName="pictureRepeatNode" presStyleLbl="alignImgPlace1" presStyleIdx="2" presStyleCnt="4" custLinFactX="-100000" custLinFactNeighborX="-173501" custLinFactNeighborY="-41058"/>
      <dgm:spPr/>
    </dgm:pt>
    <dgm:pt modelId="{220DC4A9-F56B-47DE-B981-F9D11D885BC3}" type="pres">
      <dgm:prSet presAssocID="{3B1FF966-421B-4390-AD8A-DD419FC27A5A}" presName="line_3" presStyleLbl="parChTrans1D1" presStyleIdx="1" presStyleCnt="3"/>
      <dgm:spPr/>
    </dgm:pt>
    <dgm:pt modelId="{C490A5F1-2EA4-4668-85B0-DA5C79721F5E}" type="pres">
      <dgm:prSet presAssocID="{3B1FF966-421B-4390-AD8A-DD419FC27A5A}" presName="textparent_3" presStyleLbl="node1" presStyleIdx="0" presStyleCnt="0"/>
      <dgm:spPr/>
    </dgm:pt>
    <dgm:pt modelId="{BE03DCB9-FA5D-4B35-A68C-FBB19707371C}" type="pres">
      <dgm:prSet presAssocID="{3B1FF966-421B-4390-AD8A-DD419FC27A5A}" presName="text_3" presStyleLbl="revTx" presStyleIdx="1" presStyleCnt="3">
        <dgm:presLayoutVars>
          <dgm:bulletEnabled val="1"/>
        </dgm:presLayoutVars>
      </dgm:prSet>
      <dgm:spPr/>
    </dgm:pt>
    <dgm:pt modelId="{27C4C6D9-239D-44DD-9982-383C7D7183A4}" type="pres">
      <dgm:prSet presAssocID="{5004244B-68F6-48EC-9A58-2667E7598ACA}" presName="picture_4" presStyleCnt="0"/>
      <dgm:spPr/>
    </dgm:pt>
    <dgm:pt modelId="{E9979E13-AEF6-485A-89FB-8A84B03AA591}" type="pres">
      <dgm:prSet presAssocID="{5004244B-68F6-48EC-9A58-2667E7598ACA}" presName="pictureRepeatNode" presStyleLbl="alignImgPlace1" presStyleIdx="3" presStyleCnt="4" custLinFactX="-100000" custLinFactY="-169997" custLinFactNeighborX="-155128" custLinFactNeighborY="-200000"/>
      <dgm:spPr/>
    </dgm:pt>
    <dgm:pt modelId="{1539E41B-03EA-4A6C-8EC8-78E938D6E935}" type="pres">
      <dgm:prSet presAssocID="{75385B6E-5529-405E-B392-5375130BBB4E}" presName="line_4" presStyleLbl="parChTrans1D1" presStyleIdx="2" presStyleCnt="3"/>
      <dgm:spPr/>
    </dgm:pt>
    <dgm:pt modelId="{6A0F102E-BFC1-4826-8C8E-CC25AD8C0506}" type="pres">
      <dgm:prSet presAssocID="{75385B6E-5529-405E-B392-5375130BBB4E}" presName="textparent_4" presStyleLbl="node1" presStyleIdx="0" presStyleCnt="0"/>
      <dgm:spPr/>
    </dgm:pt>
    <dgm:pt modelId="{5C5AA6D7-1B50-4F67-B0EB-8216ABC4AB10}" type="pres">
      <dgm:prSet presAssocID="{75385B6E-5529-405E-B392-5375130BBB4E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5F78D4D-3262-4EAE-806F-95F9810C76AF}" srcId="{0B536693-881A-45B5-9CFA-F4764F8F5DD0}" destId="{AC510208-109F-4D1C-A0CD-5844888FCBED}" srcOrd="0" destOrd="0" parTransId="{91CF34EE-15CE-44A1-B2EB-D37A3D3AA0AA}" sibTransId="{A958DF1D-F178-4DB2-ABF9-F4D3B3C7885A}"/>
    <dgm:cxn modelId="{8B606470-A26E-4918-AF54-348E69E997C9}" srcId="{0B536693-881A-45B5-9CFA-F4764F8F5DD0}" destId="{3B1FF966-421B-4390-AD8A-DD419FC27A5A}" srcOrd="2" destOrd="0" parTransId="{BD75DE9B-7063-47CC-B26E-2D5BC894DFEF}" sibTransId="{95FF1B93-CADA-4CDE-BE74-14FD428242E0}"/>
    <dgm:cxn modelId="{CA2FE657-F41B-463E-A9CF-76185CB0C3E2}" type="presOf" srcId="{3B1FF966-421B-4390-AD8A-DD419FC27A5A}" destId="{BE03DCB9-FA5D-4B35-A68C-FBB19707371C}" srcOrd="0" destOrd="0" presId="urn:microsoft.com/office/officeart/2008/layout/CircularPictureCallout"/>
    <dgm:cxn modelId="{63268580-3C89-4199-907D-0B5FD815E0B8}" type="presOf" srcId="{A958DF1D-F178-4DB2-ABF9-F4D3B3C7885A}" destId="{33B31C6D-20C4-4F33-8C42-C40E5C8367B9}" srcOrd="0" destOrd="0" presId="urn:microsoft.com/office/officeart/2008/layout/CircularPictureCallout"/>
    <dgm:cxn modelId="{2028C2A3-FE7C-47B8-9798-5EF275845C55}" type="presOf" srcId="{5004244B-68F6-48EC-9A58-2667E7598ACA}" destId="{E9979E13-AEF6-485A-89FB-8A84B03AA591}" srcOrd="0" destOrd="0" presId="urn:microsoft.com/office/officeart/2008/layout/CircularPictureCallout"/>
    <dgm:cxn modelId="{C963E0A8-992F-436A-AADB-9C485EA1C0B9}" type="presOf" srcId="{2D078F72-795F-49B3-999D-F86A03E2F86B}" destId="{C296A501-B1C0-46BB-82C8-8CEAAFA195E6}" srcOrd="0" destOrd="0" presId="urn:microsoft.com/office/officeart/2008/layout/CircularPictureCallout"/>
    <dgm:cxn modelId="{B4E7C1B9-0795-41CC-8A10-D86F1D29F09D}" type="presOf" srcId="{AC510208-109F-4D1C-A0CD-5844888FCBED}" destId="{FBEBD30C-97F9-4EE6-8753-1308CF4B9B19}" srcOrd="0" destOrd="0" presId="urn:microsoft.com/office/officeart/2008/layout/CircularPictureCallout"/>
    <dgm:cxn modelId="{3D6D95C4-0F99-4B5A-BCBA-719136DA2742}" srcId="{0B536693-881A-45B5-9CFA-F4764F8F5DD0}" destId="{2D078F72-795F-49B3-999D-F86A03E2F86B}" srcOrd="1" destOrd="0" parTransId="{687A26A8-8859-48FF-B4CB-0D2147124CC4}" sibTransId="{1339A272-99B2-4026-8F01-5642BFE2B2A1}"/>
    <dgm:cxn modelId="{04A67BD3-85B4-49F8-9482-CB0A141D44BC}" srcId="{0B536693-881A-45B5-9CFA-F4764F8F5DD0}" destId="{75385B6E-5529-405E-B392-5375130BBB4E}" srcOrd="3" destOrd="0" parTransId="{80A4C306-33FD-4793-A611-13A72E030C29}" sibTransId="{5004244B-68F6-48EC-9A58-2667E7598ACA}"/>
    <dgm:cxn modelId="{E5F7B1E1-E377-4032-9CD2-42311B0CAA53}" type="presOf" srcId="{95FF1B93-CADA-4CDE-BE74-14FD428242E0}" destId="{10BC4125-B7EE-44DA-9119-67DC132013C1}" srcOrd="0" destOrd="0" presId="urn:microsoft.com/office/officeart/2008/layout/CircularPictureCallout"/>
    <dgm:cxn modelId="{C6A768F3-259D-453B-A39D-B52025FB3648}" type="presOf" srcId="{75385B6E-5529-405E-B392-5375130BBB4E}" destId="{5C5AA6D7-1B50-4F67-B0EB-8216ABC4AB10}" srcOrd="0" destOrd="0" presId="urn:microsoft.com/office/officeart/2008/layout/CircularPictureCallout"/>
    <dgm:cxn modelId="{FDF95FF6-4C19-4D9A-8F8C-49C51386861F}" type="presOf" srcId="{1339A272-99B2-4026-8F01-5642BFE2B2A1}" destId="{2D727240-EE07-46BF-BB0C-DCA097D3A186}" srcOrd="0" destOrd="0" presId="urn:microsoft.com/office/officeart/2008/layout/CircularPictureCallout"/>
    <dgm:cxn modelId="{6B1F41FE-AF15-496D-84BC-73C973559CDB}" type="presOf" srcId="{0B536693-881A-45B5-9CFA-F4764F8F5DD0}" destId="{5B0177BC-95E0-4446-95F4-EAC852D01114}" srcOrd="0" destOrd="0" presId="urn:microsoft.com/office/officeart/2008/layout/CircularPictureCallout"/>
    <dgm:cxn modelId="{A02025ED-6697-44D2-A371-60397B70028F}" type="presParOf" srcId="{5B0177BC-95E0-4446-95F4-EAC852D01114}" destId="{28D78336-60C7-4FFA-B83B-690FB30D2984}" srcOrd="0" destOrd="0" presId="urn:microsoft.com/office/officeart/2008/layout/CircularPictureCallout"/>
    <dgm:cxn modelId="{35813B80-96A1-48B5-8857-B26EA8754082}" type="presParOf" srcId="{28D78336-60C7-4FFA-B83B-690FB30D2984}" destId="{7A281ED9-65F3-462A-8EF8-8A29B9D525C5}" srcOrd="0" destOrd="0" presId="urn:microsoft.com/office/officeart/2008/layout/CircularPictureCallout"/>
    <dgm:cxn modelId="{05A8E21C-B530-41D2-A3F1-2C5F0F58E58E}" type="presParOf" srcId="{7A281ED9-65F3-462A-8EF8-8A29B9D525C5}" destId="{33B31C6D-20C4-4F33-8C42-C40E5C8367B9}" srcOrd="0" destOrd="0" presId="urn:microsoft.com/office/officeart/2008/layout/CircularPictureCallout"/>
    <dgm:cxn modelId="{DB313EDC-778F-4F19-A4CB-2423D37CB5A0}" type="presParOf" srcId="{28D78336-60C7-4FFA-B83B-690FB30D2984}" destId="{FBEBD30C-97F9-4EE6-8753-1308CF4B9B19}" srcOrd="1" destOrd="0" presId="urn:microsoft.com/office/officeart/2008/layout/CircularPictureCallout"/>
    <dgm:cxn modelId="{EDF64E1B-5691-45E1-A2B1-ED9ED77E064B}" type="presParOf" srcId="{28D78336-60C7-4FFA-B83B-690FB30D2984}" destId="{7A473758-1AA4-457C-A30E-29D62600AA18}" srcOrd="2" destOrd="0" presId="urn:microsoft.com/office/officeart/2008/layout/CircularPictureCallout"/>
    <dgm:cxn modelId="{1C688D82-2A6C-47F3-95CF-507FD75BEC29}" type="presParOf" srcId="{7A473758-1AA4-457C-A30E-29D62600AA18}" destId="{2D727240-EE07-46BF-BB0C-DCA097D3A186}" srcOrd="0" destOrd="0" presId="urn:microsoft.com/office/officeart/2008/layout/CircularPictureCallout"/>
    <dgm:cxn modelId="{55D866D0-DE33-49DE-89AE-FD8200557480}" type="presParOf" srcId="{28D78336-60C7-4FFA-B83B-690FB30D2984}" destId="{8C86382F-92C9-46D8-9718-7E04519F2EF1}" srcOrd="3" destOrd="0" presId="urn:microsoft.com/office/officeart/2008/layout/CircularPictureCallout"/>
    <dgm:cxn modelId="{AE03BE0C-36AB-4BA2-B4C2-F2D9D987DE4F}" type="presParOf" srcId="{28D78336-60C7-4FFA-B83B-690FB30D2984}" destId="{BC92347C-0C8B-4AD8-92D1-79FC72EBA81E}" srcOrd="4" destOrd="0" presId="urn:microsoft.com/office/officeart/2008/layout/CircularPictureCallout"/>
    <dgm:cxn modelId="{7BC9E620-6002-4B0C-B84C-A88CDA25C80D}" type="presParOf" srcId="{BC92347C-0C8B-4AD8-92D1-79FC72EBA81E}" destId="{C296A501-B1C0-46BB-82C8-8CEAAFA195E6}" srcOrd="0" destOrd="0" presId="urn:microsoft.com/office/officeart/2008/layout/CircularPictureCallout"/>
    <dgm:cxn modelId="{DE0C2233-C305-4DB3-9BF1-DD18BB9369F3}" type="presParOf" srcId="{28D78336-60C7-4FFA-B83B-690FB30D2984}" destId="{2AA37B38-2594-4BD6-97D0-ABE0D7B02A6C}" srcOrd="5" destOrd="0" presId="urn:microsoft.com/office/officeart/2008/layout/CircularPictureCallout"/>
    <dgm:cxn modelId="{B8E9168E-FE6C-40B7-B824-E91FFBB1C71D}" type="presParOf" srcId="{2AA37B38-2594-4BD6-97D0-ABE0D7B02A6C}" destId="{10BC4125-B7EE-44DA-9119-67DC132013C1}" srcOrd="0" destOrd="0" presId="urn:microsoft.com/office/officeart/2008/layout/CircularPictureCallout"/>
    <dgm:cxn modelId="{B731316E-80DA-42D2-9276-6D80DED811D4}" type="presParOf" srcId="{28D78336-60C7-4FFA-B83B-690FB30D2984}" destId="{220DC4A9-F56B-47DE-B981-F9D11D885BC3}" srcOrd="6" destOrd="0" presId="urn:microsoft.com/office/officeart/2008/layout/CircularPictureCallout"/>
    <dgm:cxn modelId="{2EE33C6D-AFA1-4777-A7A8-963DBFAD7D2A}" type="presParOf" srcId="{28D78336-60C7-4FFA-B83B-690FB30D2984}" destId="{C490A5F1-2EA4-4668-85B0-DA5C79721F5E}" srcOrd="7" destOrd="0" presId="urn:microsoft.com/office/officeart/2008/layout/CircularPictureCallout"/>
    <dgm:cxn modelId="{05B7A1EB-BFF7-40D1-AB6C-91165A9CEF4D}" type="presParOf" srcId="{C490A5F1-2EA4-4668-85B0-DA5C79721F5E}" destId="{BE03DCB9-FA5D-4B35-A68C-FBB19707371C}" srcOrd="0" destOrd="0" presId="urn:microsoft.com/office/officeart/2008/layout/CircularPictureCallout"/>
    <dgm:cxn modelId="{181F5F35-747F-45B0-9353-03C47F69A81E}" type="presParOf" srcId="{28D78336-60C7-4FFA-B83B-690FB30D2984}" destId="{27C4C6D9-239D-44DD-9982-383C7D7183A4}" srcOrd="8" destOrd="0" presId="urn:microsoft.com/office/officeart/2008/layout/CircularPictureCallout"/>
    <dgm:cxn modelId="{965EE925-E4F7-4733-A2AF-B33A71CBB2F8}" type="presParOf" srcId="{27C4C6D9-239D-44DD-9982-383C7D7183A4}" destId="{E9979E13-AEF6-485A-89FB-8A84B03AA591}" srcOrd="0" destOrd="0" presId="urn:microsoft.com/office/officeart/2008/layout/CircularPictureCallout"/>
    <dgm:cxn modelId="{697904EE-9E2D-4FF5-8B58-102F9D67BED4}" type="presParOf" srcId="{28D78336-60C7-4FFA-B83B-690FB30D2984}" destId="{1539E41B-03EA-4A6C-8EC8-78E938D6E935}" srcOrd="9" destOrd="0" presId="urn:microsoft.com/office/officeart/2008/layout/CircularPictureCallout"/>
    <dgm:cxn modelId="{CEF3C3BF-DFEC-445A-B09C-02E0C69BE9CD}" type="presParOf" srcId="{28D78336-60C7-4FFA-B83B-690FB30D2984}" destId="{6A0F102E-BFC1-4826-8C8E-CC25AD8C0506}" srcOrd="10" destOrd="0" presId="urn:microsoft.com/office/officeart/2008/layout/CircularPictureCallout"/>
    <dgm:cxn modelId="{A51A0231-54DB-4232-B6C0-212100190E6E}" type="presParOf" srcId="{6A0F102E-BFC1-4826-8C8E-CC25AD8C0506}" destId="{5C5AA6D7-1B50-4F67-B0EB-8216ABC4AB1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9E41B-03EA-4A6C-8EC8-78E938D6E935}">
      <dsp:nvSpPr>
        <dsp:cNvPr id="0" name=""/>
        <dsp:cNvSpPr/>
      </dsp:nvSpPr>
      <dsp:spPr>
        <a:xfrm>
          <a:off x="3549308" y="4755381"/>
          <a:ext cx="39345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DC4A9-F56B-47DE-B981-F9D11D885BC3}">
      <dsp:nvSpPr>
        <dsp:cNvPr id="0" name=""/>
        <dsp:cNvSpPr/>
      </dsp:nvSpPr>
      <dsp:spPr>
        <a:xfrm>
          <a:off x="3549308" y="3383782"/>
          <a:ext cx="337021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6382F-92C9-46D8-9718-7E04519F2EF1}">
      <dsp:nvSpPr>
        <dsp:cNvPr id="0" name=""/>
        <dsp:cNvSpPr/>
      </dsp:nvSpPr>
      <dsp:spPr>
        <a:xfrm>
          <a:off x="3549308" y="2012182"/>
          <a:ext cx="393453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31C6D-20C4-4F33-8C42-C40E5C8367B9}">
      <dsp:nvSpPr>
        <dsp:cNvPr id="0" name=""/>
        <dsp:cNvSpPr/>
      </dsp:nvSpPr>
      <dsp:spPr>
        <a:xfrm>
          <a:off x="-369548" y="44269"/>
          <a:ext cx="7837714" cy="667902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BD30C-97F9-4EE6-8753-1308CF4B9B19}">
      <dsp:nvSpPr>
        <dsp:cNvPr id="0" name=""/>
        <dsp:cNvSpPr/>
      </dsp:nvSpPr>
      <dsp:spPr>
        <a:xfrm>
          <a:off x="2295274" y="3505266"/>
          <a:ext cx="2508068" cy="12932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295274" y="3505266"/>
        <a:ext cx="2508068" cy="1293222"/>
      </dsp:txXfrm>
    </dsp:sp>
    <dsp:sp modelId="{2D727240-EE07-46BF-BB0C-DCA097D3A186}">
      <dsp:nvSpPr>
        <dsp:cNvPr id="0" name=""/>
        <dsp:cNvSpPr/>
      </dsp:nvSpPr>
      <dsp:spPr>
        <a:xfrm>
          <a:off x="4688257" y="4152277"/>
          <a:ext cx="1175657" cy="1175657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A501-B1C0-46BB-82C8-8CEAAFA195E6}">
      <dsp:nvSpPr>
        <dsp:cNvPr id="0" name=""/>
        <dsp:cNvSpPr/>
      </dsp:nvSpPr>
      <dsp:spPr>
        <a:xfrm>
          <a:off x="8071669" y="1424353"/>
          <a:ext cx="135592" cy="117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</dsp:txBody>
      <dsp:txXfrm>
        <a:off x="8071669" y="1424353"/>
        <a:ext cx="135592" cy="1175657"/>
      </dsp:txXfrm>
    </dsp:sp>
    <dsp:sp modelId="{10BC4125-B7EE-44DA-9119-67DC132013C1}">
      <dsp:nvSpPr>
        <dsp:cNvPr id="0" name=""/>
        <dsp:cNvSpPr/>
      </dsp:nvSpPr>
      <dsp:spPr>
        <a:xfrm>
          <a:off x="3116263" y="2313252"/>
          <a:ext cx="1175657" cy="1175657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3DCB9-FA5D-4B35-A68C-FBB19707371C}">
      <dsp:nvSpPr>
        <dsp:cNvPr id="0" name=""/>
        <dsp:cNvSpPr/>
      </dsp:nvSpPr>
      <dsp:spPr>
        <a:xfrm>
          <a:off x="7507354" y="2795953"/>
          <a:ext cx="192023" cy="117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507354" y="2795953"/>
        <a:ext cx="192023" cy="1175657"/>
      </dsp:txXfrm>
    </dsp:sp>
    <dsp:sp modelId="{E9979E13-AEF6-485A-89FB-8A84B03AA591}">
      <dsp:nvSpPr>
        <dsp:cNvPr id="0" name=""/>
        <dsp:cNvSpPr/>
      </dsp:nvSpPr>
      <dsp:spPr>
        <a:xfrm>
          <a:off x="3896582" y="0"/>
          <a:ext cx="1175657" cy="1175657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AA6D7-1B50-4F67-B0EB-8216ABC4AB10}">
      <dsp:nvSpPr>
        <dsp:cNvPr id="0" name=""/>
        <dsp:cNvSpPr/>
      </dsp:nvSpPr>
      <dsp:spPr>
        <a:xfrm>
          <a:off x="8071669" y="4167553"/>
          <a:ext cx="135592" cy="117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071669" y="4167553"/>
        <a:ext cx="135592" cy="117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C8C99-95A5-495A-8838-E242A297838B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D46E-4DD6-45D3-AED8-8E2F020D0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9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2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7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9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7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6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4CFD2-9525-41A4-9AC7-7ABFEFE6EA2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2B40D-BEBF-4027-84C3-98B3197B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481DE0-3DEB-44BC-92B8-457508968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2400F-3836-4113-94BC-9B655765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F6176-BAB7-4582-9544-0ED73641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9D37A-BC43-40C5-96DC-C3287210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2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EF0DB-8C09-4225-943F-01587F65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0614EE-AF20-482E-A8E6-8D72C30C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1CED5-5C1C-4689-A308-2054E877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381595-1EA4-4E8A-AB95-E4BE30F0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8983F-043F-4957-8AEC-1FFC960B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C4341F-3E7C-45AF-AC37-F7703C4C3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AA935C-7073-4628-8D5F-6A438A45F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96418E-1644-4107-A69D-0E7415B8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FA047-B1E2-422E-B568-A9D1D3EB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BCE735-938A-430C-AB2E-0B4A5842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B29598-013B-4328-BDC8-86A88A772FF2}" type="datetimeFigureOut">
              <a:rPr lang="cs-CZ" smtClean="0"/>
              <a:pPr/>
              <a:t>18.06.2018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3560F2-8875-4F19-ACB9-3F6724A175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5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7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591E3-DD35-408C-9C7E-86464645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D3A76-1492-40C1-94F8-198462BDB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F9EB91-F122-45C2-A914-273CF82E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C37426-613C-4CEA-BDA6-E291F557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7242D1-71A8-4FC7-ABF9-591CE93F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1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7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6B89D-3F0A-4154-AF75-BDEF1156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2C9F04-E849-4184-8E24-7644CE2A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FB5F1-811A-41F7-90EB-BD6C4843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3F10E1-D985-4D31-AB4D-27A5D596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0C44E4-BB67-4C97-B7A3-A27DE70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0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9C4A6-E655-402E-BB71-D680E211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290F4-7974-4BF6-9938-90B113947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3B993C-B1E9-41F2-9A9C-31A37035E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0F3E7-F756-4C2D-AB62-90DF1F23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7C3871-F088-490E-90F3-5C624B71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BB8F9-AE9E-454F-96DE-0074E672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7A629-9BDB-4E93-B876-A3E8AF36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7342D0-DDF9-4E64-AA7B-DCB43E7D8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A97FCD-F4C8-47B2-A301-9B58CCB63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0F0496-FCE8-48CE-AB24-A5DA7F19F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B4FF6BC-522C-4522-8D36-95CA0C86A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ACB53D-DCEB-45CA-BBFD-3E351792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04B7B3-234C-484C-8CB3-BCF436EB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7FD28A-4D4E-4AEA-86D5-43F12F29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0FF09-6DAF-4DA3-B479-36A4AD24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178391-0B6B-4B1B-A2AE-F65A17F6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475AA7-7C8D-49BF-A8DD-9524BC27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7CE104-52C7-47AF-8AC4-1E07E6C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9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D69F71-9E5A-4F53-82DA-02F919EF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E27612-B48A-42AD-95CC-0B1B83F8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557C7A-3BD1-4292-B4B6-22673A86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1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637AD-79FD-4A9D-95C9-49F6B42E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2EC0CE-6283-4F76-8C81-9E78E9E6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F9CE981-1192-4C14-B510-176A8EA2D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7D66D5-25C8-4564-8F78-5BB67BEF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A768FD-C02B-4118-8062-27EDBF7B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622D05-A37C-439C-95D9-7094B2AE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1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043F5-E968-47ED-8863-F257BA10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F5C9FD-72BF-4F12-9DAB-3946C47C3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D7955E-A7CE-4CC3-A251-2E47A605B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AD3334-A30E-4DEF-9525-38227B1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A43A72-1FB5-4F82-AC0C-F0EA0CAB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CBEDF-CA88-46A6-A2F4-F06D9C57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B58A3E-B76E-4208-8930-2242A38C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59B264-F972-43CC-9176-6D94B12C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B41A85-66A4-46FB-847F-2AB116699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9BEE-9468-4CEC-B174-31EAEF551859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FFC206-5E7C-4C04-9953-109884194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F70673-F097-4C35-B3E8-66ADD0070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4169-BDE7-4CA6-B11C-72AAC5B12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18.06.2018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sskch.cz/vyzvy-mas/opz/vyzva-c-3-opz-socialni-podnikani-312cs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masskch.cz/vyzvy-mas/opz/vyzva-c-4-opz-zamestnanost-v-uzemi-314c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sskch.cz/vyzvy-mas/opz/vyzva-c-5-opz-komunitni-socialni-prace-367cs.html" TargetMode="External"/><Relationship Id="rId5" Type="http://schemas.openxmlformats.org/officeDocument/2006/relationships/hyperlink" Target="http://www.masskch.cz/vyzvy-mas/opz/vyzva-c-1-opz-socialni-sluzby-108cs.html" TargetMode="External"/><Relationship Id="rId10" Type="http://schemas.openxmlformats.org/officeDocument/2006/relationships/hyperlink" Target="http://www.masskch.cz/projekty-mas/planovani-rozvoje-socialnich-sluzeb-na-uzemi-mas-skch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asskch.cz/vyzvy-mas/opz/vyzva-c-6-opz-dalsi-programy-a-cinnosti-v-oblasti-socialniho-zaclenovani-368c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sskch.cz/projekty-mas/planovani-rozvoje-socialnich-sluzeb-na-uzemi-mas-skch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D23496-6666-4A5E-9590-83931DD35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4353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49FE6D-E54D-4A15-9572-966ED42F81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C8083-BBFA-464C-A805-4E844F66B23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752BC6-CDD2-4020-8DCF-B5E813CD3A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F424CC2-4B36-49CB-82A0-2F43798E6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cs-C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ZDRAVÍ 2018</a:t>
            </a:r>
            <a:br>
              <a:rPr lang="cs-C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SKCH,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04C47D-45DA-4D47-ADB6-2AFFA28A5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19. 6. 2018, Luže</a:t>
            </a:r>
          </a:p>
        </p:txBody>
      </p:sp>
    </p:spTree>
    <p:extLst>
      <p:ext uri="{BB962C8B-B14F-4D97-AF65-F5344CB8AC3E}">
        <p14:creationId xmlns:p14="http://schemas.microsoft.com/office/powerpoint/2010/main" val="28050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9F493-4326-4CA7-B7B2-C1C15E0A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30" y="-70072"/>
            <a:ext cx="7901032" cy="6671321"/>
          </a:xfrm>
          <a:prstGeom prst="rect">
            <a:avLst/>
          </a:prstGeom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B406522-4FC1-46F2-8E69-DF15ECF1D86D}"/>
              </a:ext>
            </a:extLst>
          </p:cNvPr>
          <p:cNvSpPr/>
          <p:nvPr/>
        </p:nvSpPr>
        <p:spPr>
          <a:xfrm>
            <a:off x="3202790" y="1879003"/>
            <a:ext cx="1920532" cy="984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fyzického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302ADA6-68F2-499B-9673-0979BC586EC2}"/>
              </a:ext>
            </a:extLst>
          </p:cNvPr>
          <p:cNvSpPr/>
          <p:nvPr/>
        </p:nvSpPr>
        <p:spPr>
          <a:xfrm>
            <a:off x="5323679" y="1879002"/>
            <a:ext cx="2070530" cy="1065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duševního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3914E5F-06B6-4158-B23C-4A303CC4ACAC}"/>
              </a:ext>
            </a:extLst>
          </p:cNvPr>
          <p:cNvSpPr/>
          <p:nvPr/>
        </p:nvSpPr>
        <p:spPr>
          <a:xfrm>
            <a:off x="7456752" y="1879046"/>
            <a:ext cx="1920533" cy="944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sociálního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EC47D88-1BA6-4A53-BDDA-3E8DD92EE40A}"/>
              </a:ext>
            </a:extLst>
          </p:cNvPr>
          <p:cNvSpPr txBox="1"/>
          <p:nvPr/>
        </p:nvSpPr>
        <p:spPr>
          <a:xfrm>
            <a:off x="3158514" y="704741"/>
            <a:ext cx="75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Region zdraví – život nás tu baví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ACD7BA8-90A3-4F3F-86E2-D5D5536F65A5}"/>
              </a:ext>
            </a:extLst>
          </p:cNvPr>
          <p:cNvSpPr txBox="1"/>
          <p:nvPr/>
        </p:nvSpPr>
        <p:spPr>
          <a:xfrm flipH="1">
            <a:off x="5600544" y="2944041"/>
            <a:ext cx="1643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Vzdělávání IROP</a:t>
            </a:r>
          </a:p>
          <a:p>
            <a:r>
              <a:rPr lang="cs-CZ" sz="1600" dirty="0"/>
              <a:t> MŠ, ZŠ, SŠ, </a:t>
            </a:r>
            <a:r>
              <a:rPr lang="cs-CZ" sz="1600" dirty="0" err="1"/>
              <a:t>ZaN</a:t>
            </a:r>
            <a:endParaRPr lang="cs-CZ" sz="1600" dirty="0"/>
          </a:p>
          <a:p>
            <a:r>
              <a:rPr lang="cs-CZ" sz="1600" dirty="0"/>
              <a:t>OPVVV  šablony</a:t>
            </a:r>
          </a:p>
          <a:p>
            <a:r>
              <a:rPr lang="cs-CZ" sz="1600" dirty="0"/>
              <a:t>MŠ, ZŠ, SŠ, </a:t>
            </a:r>
            <a:r>
              <a:rPr lang="cs-CZ" sz="1600" dirty="0" err="1"/>
              <a:t>ZaN</a:t>
            </a:r>
            <a:endParaRPr lang="cs-CZ" sz="1600" dirty="0"/>
          </a:p>
          <a:p>
            <a:r>
              <a:rPr lang="cs-CZ" sz="1600" dirty="0"/>
              <a:t>MAP, MAPII</a:t>
            </a:r>
          </a:p>
          <a:p>
            <a:r>
              <a:rPr lang="cs-CZ" sz="1600" dirty="0"/>
              <a:t>Soc. služby OPZ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3200735-87ED-4D31-8F46-C0599EBAF36E}"/>
              </a:ext>
            </a:extLst>
          </p:cNvPr>
          <p:cNvSpPr txBox="1"/>
          <p:nvPr/>
        </p:nvSpPr>
        <p:spPr>
          <a:xfrm>
            <a:off x="7595978" y="2921118"/>
            <a:ext cx="207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Zaměstnanost OPZ</a:t>
            </a:r>
          </a:p>
          <a:p>
            <a:r>
              <a:rPr lang="cs-CZ" sz="1600" dirty="0"/>
              <a:t>Komunitní centra IROP</a:t>
            </a:r>
          </a:p>
          <a:p>
            <a:r>
              <a:rPr lang="cs-CZ" sz="1600" dirty="0"/>
              <a:t>Drobné podnikání PRV</a:t>
            </a:r>
          </a:p>
          <a:p>
            <a:r>
              <a:rPr lang="cs-CZ" sz="1600" dirty="0"/>
              <a:t>Zemědělství PRV</a:t>
            </a:r>
          </a:p>
          <a:p>
            <a:r>
              <a:rPr lang="cs-CZ" sz="1600" dirty="0"/>
              <a:t>Soc. bydlení IROP</a:t>
            </a:r>
          </a:p>
          <a:p>
            <a:r>
              <a:rPr lang="cs-CZ" sz="1600" dirty="0"/>
              <a:t>Soc. podnik OPZ, IROP</a:t>
            </a:r>
          </a:p>
          <a:p>
            <a:r>
              <a:rPr lang="cs-CZ" sz="1600" dirty="0">
                <a:solidFill>
                  <a:srgbClr val="00B0F0"/>
                </a:solidFill>
              </a:rPr>
              <a:t>Soc. realitní služby</a:t>
            </a:r>
          </a:p>
          <a:p>
            <a:endParaRPr lang="cs-CZ" sz="1600" dirty="0">
              <a:solidFill>
                <a:srgbClr val="FFC000"/>
              </a:solidFill>
            </a:endParaRPr>
          </a:p>
          <a:p>
            <a:endParaRPr lang="cs-CZ" sz="16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7FBC01C-FE2D-47AE-86E3-458AF472A67A}"/>
              </a:ext>
            </a:extLst>
          </p:cNvPr>
          <p:cNvSpPr txBox="1"/>
          <p:nvPr/>
        </p:nvSpPr>
        <p:spPr>
          <a:xfrm>
            <a:off x="3202790" y="3059668"/>
            <a:ext cx="1920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APZ –OPZ (pilotní)</a:t>
            </a:r>
          </a:p>
          <a:p>
            <a:r>
              <a:rPr lang="cs-CZ" sz="1600" dirty="0"/>
              <a:t>Malý Leader PK</a:t>
            </a:r>
          </a:p>
          <a:p>
            <a:r>
              <a:rPr lang="cs-CZ" sz="1600" dirty="0"/>
              <a:t>Spolupráce-stezky</a:t>
            </a:r>
          </a:p>
          <a:p>
            <a:r>
              <a:rPr lang="cs-CZ" sz="1600" dirty="0"/>
              <a:t>Šablony-OPVVV(projektové a komunitní setkání</a:t>
            </a:r>
          </a:p>
          <a:p>
            <a:r>
              <a:rPr lang="cs-CZ" sz="1600" dirty="0"/>
              <a:t>MAP - zapojení soc. služeb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92AABB8-3F73-48A1-9CE3-32F2E55D7531}"/>
              </a:ext>
            </a:extLst>
          </p:cNvPr>
          <p:cNvCxnSpPr/>
          <p:nvPr/>
        </p:nvCxnSpPr>
        <p:spPr>
          <a:xfrm>
            <a:off x="6167473" y="1299091"/>
            <a:ext cx="0" cy="4593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D8B2D045-7587-4698-91FB-529C78B55E0A}"/>
              </a:ext>
            </a:extLst>
          </p:cNvPr>
          <p:cNvCxnSpPr/>
          <p:nvPr/>
        </p:nvCxnSpPr>
        <p:spPr>
          <a:xfrm flipH="1">
            <a:off x="4501662" y="1299091"/>
            <a:ext cx="436764" cy="4593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718EB68-95EF-4B36-94F9-EA0510848053}"/>
              </a:ext>
            </a:extLst>
          </p:cNvPr>
          <p:cNvCxnSpPr/>
          <p:nvPr/>
        </p:nvCxnSpPr>
        <p:spPr>
          <a:xfrm>
            <a:off x="7595978" y="1341607"/>
            <a:ext cx="290679" cy="4464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8C521-9677-41C7-890C-DFD34100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69" y="2235200"/>
            <a:ext cx="3887761" cy="2387600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/>
              <a:t>Program:</a:t>
            </a:r>
            <a:endParaRPr lang="cs-CZ" sz="4400" dirty="0"/>
          </a:p>
        </p:txBody>
      </p:sp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25" y="-174858"/>
            <a:ext cx="8018572" cy="7207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5129734" y="680133"/>
            <a:ext cx="5599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     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ZDRAVÍ – ŽIVOT NÁS TU BAVÍ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  <a:hlinkClick r:id="rId5"/>
              </a:rPr>
              <a:t>Sociální služby</a:t>
            </a:r>
            <a:r>
              <a:rPr lang="cs-CZ" dirty="0">
                <a:solidFill>
                  <a:prstClr val="black"/>
                </a:solidFill>
              </a:rPr>
              <a:t> - terénní sociální práce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Komunitní sociální práce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-personální podpora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  <a:hlinkClick r:id="rId7"/>
              </a:rPr>
              <a:t>Zaměstnanost v území</a:t>
            </a:r>
            <a:r>
              <a:rPr lang="cs-CZ" dirty="0">
                <a:solidFill>
                  <a:prstClr val="black"/>
                </a:solidFill>
              </a:rPr>
              <a:t>  - práce v místě, začleňování</a:t>
            </a:r>
          </a:p>
          <a:p>
            <a:pPr lvl="0"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Sociální podnikání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- práce v místě, začleňování, služby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  <a:hlinkClick r:id="rId9"/>
              </a:rPr>
              <a:t>Asistent prevence zdraví</a:t>
            </a:r>
            <a:r>
              <a:rPr lang="cs-CZ" dirty="0">
                <a:solidFill>
                  <a:prstClr val="black"/>
                </a:solidFill>
              </a:rPr>
              <a:t> začleňování + zvýšení kvalifikace, 		rozvoj komunity, prevence v </a:t>
            </a:r>
            <a:r>
              <a:rPr lang="cs-CZ" dirty="0" err="1">
                <a:solidFill>
                  <a:prstClr val="black"/>
                </a:solidFill>
              </a:rPr>
              <a:t>obl</a:t>
            </a:r>
            <a:r>
              <a:rPr lang="cs-CZ" dirty="0">
                <a:solidFill>
                  <a:prstClr val="black"/>
                </a:solidFill>
              </a:rPr>
              <a:t> zdraví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Plánování rozvoje sociálních služeb na území MASSKCH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Podzim 2018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Zaměstnanost v území II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D55C8A-95FE-4739-8363-42C70F708165}"/>
              </a:ext>
            </a:extLst>
          </p:cNvPr>
          <p:cNvSpPr txBox="1"/>
          <p:nvPr/>
        </p:nvSpPr>
        <p:spPr>
          <a:xfrm>
            <a:off x="4536830" y="3542455"/>
            <a:ext cx="6387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Integrační charakter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 IROP – komunitní centra, sociální byty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		sociální podnik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		školy-vzdělávání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PRV – podnikání, zemědělská činnost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OP VVV – MAP, šablony (MZU-projektové dny, komunitní setkání)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Malý leader-podpora spolkového života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</a:rPr>
              <a:t>Šablony pro NNO – podzim 2018</a:t>
            </a:r>
          </a:p>
        </p:txBody>
      </p:sp>
    </p:spTree>
    <p:extLst>
      <p:ext uri="{BB962C8B-B14F-4D97-AF65-F5344CB8AC3E}">
        <p14:creationId xmlns:p14="http://schemas.microsoft.com/office/powerpoint/2010/main" val="2194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9F493-4326-4CA7-B7B2-C1C15E0A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85" y="85109"/>
            <a:ext cx="7901032" cy="6671321"/>
          </a:xfrm>
          <a:prstGeom prst="rect">
            <a:avLst/>
          </a:prstGeom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FD8C102-95E7-406B-9211-922BBDB5B295}"/>
              </a:ext>
            </a:extLst>
          </p:cNvPr>
          <p:cNvSpPr/>
          <p:nvPr/>
        </p:nvSpPr>
        <p:spPr>
          <a:xfrm>
            <a:off x="3033945" y="1430277"/>
            <a:ext cx="64397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Asistent (mediátor) prevence zdraví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prstClr val="black"/>
                </a:solidFill>
                <a:ea typeface="Times New Roman" panose="02020603050405020304" pitchFamily="18" charset="0"/>
              </a:rPr>
              <a:t>laický terénní asistent se znalostí místních vyloučených lokalit), pomáhá přemosťovat potřeby lidí ohrožených chudobou a zpřístupňuje zdravotní systém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zlepšení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přístupu lidí ke zdraví,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orientace ve zdravotnickém systému, zvyšování důvěry </a:t>
            </a:r>
          </a:p>
          <a:p>
            <a:pPr lvl="0" algn="just">
              <a:defRPr/>
            </a:pPr>
            <a:r>
              <a:rPr lang="cs-CZ" dirty="0">
                <a:solidFill>
                  <a:prstClr val="black"/>
                </a:solidFill>
              </a:rPr>
              <a:t>ke zdravotnickým autoritám a schopnosti využívat zdravotní služby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Návaznost na </a:t>
            </a:r>
            <a:r>
              <a:rPr lang="cs-CZ" dirty="0">
                <a:ea typeface="Calibri" panose="020F0502020204030204" pitchFamily="34" charset="0"/>
              </a:rPr>
              <a:t>projekt "Regionální centra podpory zdraví,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ea typeface="Calibri" panose="020F0502020204030204" pitchFamily="34" charset="0"/>
              </a:rPr>
              <a:t>Státního zdravotního ústavu – mapování potřeb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-174858"/>
            <a:ext cx="8018572" cy="7207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237893" y="1186687"/>
            <a:ext cx="661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850564-AF05-4DB9-8349-60D80CED27FF}"/>
              </a:ext>
            </a:extLst>
          </p:cNvPr>
          <p:cNvSpPr txBox="1"/>
          <p:nvPr/>
        </p:nvSpPr>
        <p:spPr>
          <a:xfrm>
            <a:off x="5810865" y="855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55A47E-CA10-4A3E-A562-BAF155C3124D}"/>
              </a:ext>
            </a:extLst>
          </p:cNvPr>
          <p:cNvSpPr/>
          <p:nvPr/>
        </p:nvSpPr>
        <p:spPr>
          <a:xfrm>
            <a:off x="4318056" y="1608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Plánování rozvoje sociálních služeb na území MAS SKCH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1FD744F-DBD1-42BB-8BD5-D0177BAFC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75" y="426284"/>
            <a:ext cx="2491351" cy="9450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4BEC0C-871A-4BE2-8A85-7E3B26FCBE3A}"/>
              </a:ext>
            </a:extLst>
          </p:cNvPr>
          <p:cNvSpPr txBox="1"/>
          <p:nvPr/>
        </p:nvSpPr>
        <p:spPr>
          <a:xfrm>
            <a:off x="4100235" y="2478745"/>
            <a:ext cx="653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Cíl, přínos pro individuálně každou zapojenou obec MAS (21)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zmapování aktuálního stavu sociální oblasti v zapojených obcích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každé obci - aktuální přehled poskytovatelů sociálních služeb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- počet uživatelů dle typů služeb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- stanovení hlavních potřeb v obci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+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odborníky vypracovaný dostupný návrh řešení (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1-2 roky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komunitní projednání potřeb a výstupů k situaci v obci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 (přehled) kontaktů v krizových situacích pro území MAS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formou hledání zdrojů (výzvy MAS apod.)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aktuální podklad do  strategických dokumentů obcí v soc. oblasti</a:t>
            </a:r>
          </a:p>
        </p:txBody>
      </p:sp>
    </p:spTree>
    <p:extLst>
      <p:ext uri="{BB962C8B-B14F-4D97-AF65-F5344CB8AC3E}">
        <p14:creationId xmlns:p14="http://schemas.microsoft.com/office/powerpoint/2010/main" val="21469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86" y="-349716"/>
            <a:ext cx="8018572" cy="7207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536830" y="1289889"/>
            <a:ext cx="661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F5E6E2-1C2A-4BFE-ADA4-F8E1F6CF1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6284"/>
            <a:ext cx="1958126" cy="74279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EF80B3E-4E81-4D1B-A1E6-6FB3BE9C8825}"/>
              </a:ext>
            </a:extLst>
          </p:cNvPr>
          <p:cNvSpPr/>
          <p:nvPr/>
        </p:nvSpPr>
        <p:spPr>
          <a:xfrm>
            <a:off x="6096000" y="1106839"/>
            <a:ext cx="319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Informace o projektu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PSS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239A1A-E4FE-4DBD-A373-CF8DD7B419A7}"/>
              </a:ext>
            </a:extLst>
          </p:cNvPr>
          <p:cNvSpPr/>
          <p:nvPr/>
        </p:nvSpPr>
        <p:spPr>
          <a:xfrm>
            <a:off x="4468194" y="23164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A477F9-A5DD-443D-B03A-3F16AC3CC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35" y="1780031"/>
            <a:ext cx="4844873" cy="42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97" y="-271573"/>
            <a:ext cx="8364363" cy="7207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237893" y="1186687"/>
            <a:ext cx="661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D5D2076-3A40-4FC2-B0D8-60DB85D7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11" y="930168"/>
            <a:ext cx="754846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		</a:t>
            </a:r>
            <a:r>
              <a:rPr lang="cs-CZ" altLang="cs-CZ" sz="14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               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Priority 2018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 Zvýšení pracovních příležitostí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(možnosti zaměstnání v území MAS – projekty MAS…)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 Vyšší možnost kulturního vyžití, existence spolků a dodržování tradic jako cesta k posilování komunitního přístupu a regionální soudržnosti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-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např. cestou zjednodušování administrace (pomoc MAS), vyhledávání příležitostí na podporu vybavení NNO a činnosti spolků,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 Podpora drobných podnikatelů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- hl. služeb (klub podnikatelů)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 Využití potencionálu cestovního ruchu podporou souvisejících služeb a propagace území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důraz na regionální aktivity, péče o drobné kulturní a přírodní zajímavosti.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 Praktická environmentální opatření a zvýhodnění projektů na podporu energetické soběstačnosti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28" y="-432652"/>
            <a:ext cx="8554903" cy="7207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085492" y="742653"/>
            <a:ext cx="691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Malý Leader na území MAS Skutečsko, Košumbersko a Chrastecko, z.s. pro rok 2018,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E59ADEF-AE5C-4B74-914E-1628C71DE0FF}"/>
              </a:ext>
            </a:extLst>
          </p:cNvPr>
          <p:cNvSpPr/>
          <p:nvPr/>
        </p:nvSpPr>
        <p:spPr>
          <a:xfrm>
            <a:off x="4085492" y="3099367"/>
            <a:ext cx="7001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74FCBC-ECA3-423F-B7D9-BFB1A1B89558}"/>
              </a:ext>
            </a:extLst>
          </p:cNvPr>
          <p:cNvSpPr/>
          <p:nvPr/>
        </p:nvSpPr>
        <p:spPr>
          <a:xfrm>
            <a:off x="3828470" y="1709926"/>
            <a:ext cx="74236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Výzva: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11. 10. 2017 - 3. 11. 2017 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SC 3.3 Rozvoj a propagace kulturního a sportovního dění, podpora činnosti NNO – uchování tradic, upevňování regionální identity a sounáležitosti s důrazem na oblast soc. začleňování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Velikost projektů: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30 – 50 tis. Kč, neinvestiční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Preferenční kritéria: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podpora menších obcí, místních částí (do 500 a do 2.000 obyvatel), komunitní život v obci, práce s dětmi a mládeží, aktivní spolupráce s MAS.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Přijatých projektů: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11, z toho 6 NNO a 5 obcí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Charakter projektových záměrů: zkvalitnění zázemí pro činnost NNO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Sportovní zařízení (hřiště, sokolovny apod.) – 3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Hasičská zbrojnice, provozní budovy – 6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Klubovny, knihovna apod. –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	     Požadovaná výše dotace: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531.460-Kč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	     Předpoklad opakovaných výzev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72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9880DA-29D6-4909-BFCC-D62ED65DA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41" y="0"/>
            <a:ext cx="7932098" cy="6858000"/>
          </a:xfrm>
          <a:prstGeom prst="rect">
            <a:avLst/>
          </a:prstGeom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93687A22-CB3F-423A-BF0C-0006973F0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396780-4D2C-4204-A3FF-B05CBE71AD21}"/>
              </a:ext>
            </a:extLst>
          </p:cNvPr>
          <p:cNvSpPr txBox="1"/>
          <p:nvPr/>
        </p:nvSpPr>
        <p:spPr>
          <a:xfrm>
            <a:off x="3900196" y="2155371"/>
            <a:ext cx="55983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Děkujeme za pozornost!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3200" b="1" dirty="0"/>
              <a:t>www.masskch.cz</a:t>
            </a:r>
          </a:p>
        </p:txBody>
      </p:sp>
    </p:spTree>
    <p:extLst>
      <p:ext uri="{BB962C8B-B14F-4D97-AF65-F5344CB8AC3E}">
        <p14:creationId xmlns:p14="http://schemas.microsoft.com/office/powerpoint/2010/main" val="1983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9F493-4326-4CA7-B7B2-C1C15E0A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15" y="-121826"/>
            <a:ext cx="8266403" cy="6979826"/>
          </a:xfrm>
          <a:prstGeom prst="rect">
            <a:avLst/>
          </a:prstGeom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11" name="Obrázek 10" descr="MAS_SK_KOS_CHT">
            <a:extLst>
              <a:ext uri="{FF2B5EF4-FFF2-40B4-BE49-F238E27FC236}">
                <a16:creationId xmlns:a16="http://schemas.microsoft.com/office/drawing/2014/main" id="{08159589-55F7-4153-A0FD-A72336BBCB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/>
          <a:stretch>
            <a:fillRect/>
          </a:stretch>
        </p:blipFill>
        <p:spPr bwMode="auto">
          <a:xfrm>
            <a:off x="3836857" y="1004835"/>
            <a:ext cx="5327240" cy="50944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4CDAD79-F33A-461E-B07B-A23D5E681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06" y="2350677"/>
            <a:ext cx="3887761" cy="2387600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/>
              <a:t>Území MAS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3650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9F493-4326-4CA7-B7B2-C1C15E0A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82" y="526756"/>
            <a:ext cx="6874417" cy="5804488"/>
          </a:xfrm>
          <a:prstGeom prst="rect">
            <a:avLst/>
          </a:prstGeom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3BA1C1B-E4A9-4A65-B65F-895539CBD484}"/>
              </a:ext>
            </a:extLst>
          </p:cNvPr>
          <p:cNvSpPr/>
          <p:nvPr/>
        </p:nvSpPr>
        <p:spPr>
          <a:xfrm>
            <a:off x="4260654" y="1496258"/>
            <a:ext cx="55880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21 112 obyvatel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>
                <a:solidFill>
                  <a:srgbClr val="002060"/>
                </a:solidFill>
                <a:latin typeface="Calibri" panose="020F0502020204030204"/>
              </a:rPr>
              <a:t>21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obcí: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Horka, Hrochův Týnec, Hroubovice, Chrast, Chroustovice, Jenišovice, Leštinka, Lozice, Luže, Prosetín, Předhradí, Přestavlky, Rosice, Řepníky, Řestoky, Skuteč, Střemošice, Trojovice, Vrbatův Kostelec, Zájezdec, Zaječice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místních částí: 76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členů: 58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Rozloha: 22 000 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Hustota ob.: 96,6 ob/km2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Forma: spolek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předseda: Město Skuteč -  P. Bezděk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místopředseda: Město Luže - R. Zeman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manažerka SCLLD:</a:t>
            </a: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 Feyfarová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Kontakt: info@masskch.cz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81FF7A1-4FA9-48DE-98A1-856DA2347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93" y="2235200"/>
            <a:ext cx="3887761" cy="2387600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/>
              <a:t>Základní údaje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1239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7" name="Obrázek 6" descr="Obsah obrázku snímek obrazovky, strom&#10;&#10;Popis vygenerován s velmi vysokou mírou spolehlivosti">
            <a:extLst>
              <a:ext uri="{FF2B5EF4-FFF2-40B4-BE49-F238E27FC236}">
                <a16:creationId xmlns:a16="http://schemas.microsoft.com/office/drawing/2014/main" id="{07B20A87-0B58-48AC-BB7D-700E1064C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01" y="1330413"/>
            <a:ext cx="9091476" cy="501008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4A22379-318F-4D18-AB10-DEDFFDF4DC3A}"/>
              </a:ext>
            </a:extLst>
          </p:cNvPr>
          <p:cNvSpPr txBox="1"/>
          <p:nvPr/>
        </p:nvSpPr>
        <p:spPr>
          <a:xfrm>
            <a:off x="4777374" y="344984"/>
            <a:ext cx="4348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www.masskch.cz</a:t>
            </a:r>
          </a:p>
        </p:txBody>
      </p:sp>
    </p:spTree>
    <p:extLst>
      <p:ext uri="{BB962C8B-B14F-4D97-AF65-F5344CB8AC3E}">
        <p14:creationId xmlns:p14="http://schemas.microsoft.com/office/powerpoint/2010/main" val="1389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8C521-9677-41C7-890C-DFD34100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16" y="2248166"/>
            <a:ext cx="3596929" cy="2387600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/>
              <a:t>Členská základna</a:t>
            </a:r>
            <a:endParaRPr lang="cs-CZ" sz="4400" dirty="0"/>
          </a:p>
        </p:txBody>
      </p:sp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AB7BBC-4758-4F8A-8F25-8C730C04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08" y="-191249"/>
            <a:ext cx="7717590" cy="69371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237893" y="1186687"/>
            <a:ext cx="661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4A2C2BD-1134-41EF-965D-C9B63AB89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34310"/>
              </p:ext>
            </p:extLst>
          </p:nvPr>
        </p:nvGraphicFramePr>
        <p:xfrm>
          <a:off x="4712677" y="1212619"/>
          <a:ext cx="5277193" cy="445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0DC757-CA85-4F0F-A0F3-6ACFD69DE4F5}"/>
              </a:ext>
            </a:extLst>
          </p:cNvPr>
          <p:cNvSpPr txBox="1"/>
          <p:nvPr/>
        </p:nvSpPr>
        <p:spPr>
          <a:xfrm>
            <a:off x="6083341" y="5562285"/>
            <a:ext cx="253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MASSKCH má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30.5.2018 58 členů</a:t>
            </a:r>
          </a:p>
        </p:txBody>
      </p:sp>
    </p:spTree>
    <p:extLst>
      <p:ext uri="{BB962C8B-B14F-4D97-AF65-F5344CB8AC3E}">
        <p14:creationId xmlns:p14="http://schemas.microsoft.com/office/powerpoint/2010/main" val="28828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8DDBC-7AAF-4C36-B676-0621811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ECA12F6-E54C-4EFE-976B-F16C147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3602038"/>
            <a:ext cx="2782530" cy="625833"/>
          </a:xfrm>
        </p:spPr>
        <p:txBody>
          <a:bodyPr/>
          <a:lstStyle/>
          <a:p>
            <a:pPr algn="l"/>
            <a:r>
              <a:rPr lang="cs-CZ" dirty="0"/>
              <a:t>Mgr.. Olga Nováková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9F493-4326-4CA7-B7B2-C1C15E0A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30" y="-140677"/>
            <a:ext cx="7901032" cy="6671321"/>
          </a:xfrm>
          <a:prstGeom prst="rect">
            <a:avLst/>
          </a:prstGeom>
          <a:noFill/>
        </p:spPr>
      </p:pic>
      <p:pic>
        <p:nvPicPr>
          <p:cNvPr id="6" name="Obrázek 5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26837CF1-A481-491A-809E-E33676792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29454DC5-4E3B-413D-B157-49C9F9C5C5D9}"/>
              </a:ext>
            </a:extLst>
          </p:cNvPr>
          <p:cNvSpPr/>
          <p:nvPr/>
        </p:nvSpPr>
        <p:spPr>
          <a:xfrm>
            <a:off x="3089234" y="2989235"/>
            <a:ext cx="3851760" cy="29948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82E0672-4694-4F09-987B-95FC33C68848}"/>
              </a:ext>
            </a:extLst>
          </p:cNvPr>
          <p:cNvSpPr/>
          <p:nvPr/>
        </p:nvSpPr>
        <p:spPr>
          <a:xfrm rot="10800000" flipH="1" flipV="1">
            <a:off x="7864845" y="2618500"/>
            <a:ext cx="1886332" cy="156411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F5D7881C-9A1D-4250-AC4C-07A289DD8FA8}"/>
              </a:ext>
            </a:extLst>
          </p:cNvPr>
          <p:cNvSpPr/>
          <p:nvPr/>
        </p:nvSpPr>
        <p:spPr>
          <a:xfrm rot="10800000" flipH="1" flipV="1">
            <a:off x="6951407" y="4239500"/>
            <a:ext cx="2111812" cy="1744632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5ED8308-0A71-41F2-978E-93A6A3FBE3F3}"/>
              </a:ext>
            </a:extLst>
          </p:cNvPr>
          <p:cNvSpPr/>
          <p:nvPr/>
        </p:nvSpPr>
        <p:spPr>
          <a:xfrm>
            <a:off x="5015114" y="1184426"/>
            <a:ext cx="4116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b="1" dirty="0"/>
              <a:t>CELKEM  dotace k rozdělení pro žadatele</a:t>
            </a:r>
            <a:endParaRPr lang="cs-CZ" dirty="0"/>
          </a:p>
          <a:p>
            <a:pPr fontAlgn="t"/>
            <a:r>
              <a:rPr lang="cs-CZ" sz="2400" b="1" dirty="0">
                <a:solidFill>
                  <a:schemeClr val="accent1"/>
                </a:solidFill>
              </a:rPr>
              <a:t>      51,275 mil. Kč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E871D31-D9E8-44B4-B851-A60C244F6D0C}"/>
              </a:ext>
            </a:extLst>
          </p:cNvPr>
          <p:cNvSpPr/>
          <p:nvPr/>
        </p:nvSpPr>
        <p:spPr>
          <a:xfrm>
            <a:off x="4866350" y="2001538"/>
            <a:ext cx="3233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cs-CZ" b="1" dirty="0">
                <a:solidFill>
                  <a:schemeClr val="accent1"/>
                </a:solidFill>
              </a:rPr>
              <a:t>                  IROP        </a:t>
            </a:r>
            <a:r>
              <a:rPr lang="cs-CZ" dirty="0"/>
              <a:t>28,45 mil. Kč</a:t>
            </a:r>
          </a:p>
          <a:p>
            <a:pPr fontAlgn="t"/>
            <a:r>
              <a:rPr lang="cs-CZ" b="1" dirty="0">
                <a:solidFill>
                  <a:schemeClr val="accent1"/>
                </a:solidFill>
              </a:rPr>
              <a:t>	PRV	</a:t>
            </a:r>
            <a:r>
              <a:rPr lang="cs-CZ" dirty="0"/>
              <a:t>12,6 mil. Kč</a:t>
            </a:r>
          </a:p>
          <a:p>
            <a:pPr fontAlgn="t"/>
            <a:r>
              <a:rPr lang="cs-CZ" b="1" dirty="0">
                <a:solidFill>
                  <a:schemeClr val="accent1"/>
                </a:solidFill>
              </a:rPr>
              <a:t>	OPZ</a:t>
            </a:r>
            <a:r>
              <a:rPr lang="cs-CZ" dirty="0">
                <a:solidFill>
                  <a:schemeClr val="accent1"/>
                </a:solidFill>
              </a:rPr>
              <a:t>	</a:t>
            </a:r>
            <a:r>
              <a:rPr lang="cs-CZ" dirty="0"/>
              <a:t>10,2 mil. Kč 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8DF3DDE4-FD50-4A5C-A07B-53D6C284D78E}"/>
              </a:ext>
            </a:extLst>
          </p:cNvPr>
          <p:cNvSpPr/>
          <p:nvPr/>
        </p:nvSpPr>
        <p:spPr>
          <a:xfrm rot="10800000" flipH="1" flipV="1">
            <a:off x="2994409" y="1239689"/>
            <a:ext cx="2024308" cy="181582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1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E0171F6-FC8E-493A-8112-65973381D9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46585" y="90436"/>
          <a:ext cx="7837714" cy="676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718AA5AE-52A3-4EBC-89E8-188F03C7759C}"/>
              </a:ext>
            </a:extLst>
          </p:cNvPr>
          <p:cNvSpPr txBox="1">
            <a:spLocks/>
          </p:cNvSpPr>
          <p:nvPr/>
        </p:nvSpPr>
        <p:spPr>
          <a:xfrm>
            <a:off x="436048" y="2235200"/>
            <a:ext cx="3596929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První realizované projekty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>
            <a:extLst>
              <a:ext uri="{FF2B5EF4-FFF2-40B4-BE49-F238E27FC236}">
                <a16:creationId xmlns:a16="http://schemas.microsoft.com/office/drawing/2014/main" id="{5FE8C521-9677-41C7-890C-DFD34100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4" y="2173654"/>
            <a:ext cx="3525733" cy="2387600"/>
          </a:xfrm>
        </p:spPr>
        <p:txBody>
          <a:bodyPr anchor="t">
            <a:noAutofit/>
          </a:bodyPr>
          <a:lstStyle/>
          <a:p>
            <a:pPr algn="l"/>
            <a:r>
              <a:rPr lang="cs-CZ" sz="4400" b="1" dirty="0"/>
              <a:t>Programové rámce</a:t>
            </a:r>
          </a:p>
        </p:txBody>
      </p:sp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79139A-9090-43DC-B266-7E7B60CB1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7" y="718332"/>
            <a:ext cx="8018572" cy="5421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2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960096" y="4293096"/>
            <a:ext cx="3528392" cy="216024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960096" y="3140968"/>
            <a:ext cx="3528392" cy="11521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960096" y="1196752"/>
            <a:ext cx="3528392" cy="1944216"/>
          </a:xfrm>
          <a:prstGeom prst="rect">
            <a:avLst/>
          </a:prstGeom>
          <a:solidFill>
            <a:srgbClr val="66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82733"/>
              </p:ext>
            </p:extLst>
          </p:nvPr>
        </p:nvGraphicFramePr>
        <p:xfrm>
          <a:off x="1294950" y="749160"/>
          <a:ext cx="5102844" cy="5704176"/>
        </p:xfrm>
        <a:graphic>
          <a:graphicData uri="http://schemas.openxmlformats.org/drawingml/2006/table">
            <a:tbl>
              <a:tblPr/>
              <a:tblGrid>
                <a:gridCol w="58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Klíčová oblast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Pořadí specifických cílů dle významnosti pro region MAS na základě identifikace problémů a potřeb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6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Podnikáme pro budoucnost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2.2 Umožnit růst zaměstnanosti na základě potřeb regionu, zvyšování vzdělanostní struktury obyvatel a znalosti potřeb místních zaměstnavatelů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2.5 Podpořit činnost místních podnikatelů-sociálních podniků jako cestu k sociálnímu začleňování,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2.6 Podněcovat rozvoj služeb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2.3 Udržet, zkvalitnit, rozšířit infrastrukturu podněcující rozvoj regionu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2.1 Rozvoj a zvyšování kvality služeb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2.4 Zajistit dopravní dostupnost práce, služeb a vzdělání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Žijeme spokojeně, zdravě, osobnostně rosteme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3.1 Zvyšovat úroveň a rozvoj vzdělávání a dalšího vzdělávání v rámci zlepšení konkurenceschopnosti místní pracovní síly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3.2 Budovat region zdraví (sociálního, duševního i fyzického)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3.3 Rozvoj a propagace kulturního a sportovního dění, podpora činnosti NNO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0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Chráníme svůj životní prostor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1.1 Posílit environmentální charakter zemědělství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SC1.2 Snížit ekologickou zátěž území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SC1.3 Posílit prevenci proti ekologickým katastrofám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SC1.4 Efektivně využívat zemědělské půdy a lesů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SC1.5 Zvýšit kvalitu života a udržitelné využívání zdrojů v regionech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01" marR="34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919536" y="1"/>
            <a:ext cx="8208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Cíle rozvoje regionu</a:t>
            </a:r>
          </a:p>
          <a:p>
            <a:pPr algn="just"/>
            <a:r>
              <a:rPr lang="cs-CZ" sz="1500" dirty="0"/>
              <a:t>S ohledem na SVL, míru nezaměstnanosti a malý rozvoj drobného podnikání )</a:t>
            </a: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6960096" y="836712"/>
            <a:ext cx="3528392" cy="36004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Programové rámce a fiche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6960096" y="1196752"/>
            <a:ext cx="3528392" cy="51845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cs-CZ" sz="1300" b="1" dirty="0">
                <a:solidFill>
                  <a:schemeClr val="tx1"/>
                </a:solidFill>
              </a:rPr>
              <a:t>Programový rámec IROP: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IROP: Bezpečnost, odolnost a připravenost regionu - podmínka rozvoje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IROP: Sociální inkluze - cesta moderní komunity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IROP: Sociální bydlení - pomoc v nouzi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IROP: Sociální podnikání - zisk nejsou jen peníze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IROP: Kvalitní vzdělávání - úspěšná budoucnost</a:t>
            </a:r>
          </a:p>
          <a:p>
            <a:pPr marL="228600" indent="-228600"/>
            <a:endParaRPr lang="cs-CZ" sz="200" dirty="0">
              <a:solidFill>
                <a:schemeClr val="tx1"/>
              </a:solidFill>
            </a:endParaRPr>
          </a:p>
          <a:p>
            <a:pPr marL="228600" indent="-228600"/>
            <a:r>
              <a:rPr lang="cs-CZ" sz="1300" b="1" dirty="0">
                <a:solidFill>
                  <a:schemeClr val="tx1"/>
                </a:solidFill>
              </a:rPr>
              <a:t>Programový rámec OPZ: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OPZ: Sociální služby a sociální začleňování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OPZ: Zaměstnanost v území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Opatření OPZ: Sociální podnikání – prospěch pro všechny</a:t>
            </a:r>
          </a:p>
          <a:p>
            <a:pPr marL="228600" indent="-228600">
              <a:buFont typeface="+mj-lt"/>
              <a:buAutoNum type="arabicPeriod"/>
            </a:pPr>
            <a:endParaRPr lang="cs-CZ" sz="1100" dirty="0">
              <a:solidFill>
                <a:schemeClr val="tx1"/>
              </a:solidFill>
            </a:endParaRPr>
          </a:p>
          <a:p>
            <a:pPr marL="228600" indent="-228600"/>
            <a:r>
              <a:rPr lang="cs-CZ" sz="1300" b="1" dirty="0">
                <a:solidFill>
                  <a:schemeClr val="tx1"/>
                </a:solidFill>
              </a:rPr>
              <a:t>Programový rámec PRV: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Fiche: Prosperující venkov - rozvoj zemědělských podniků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Fiche: Cestou kvality - zpracování  regionálních zemědělských produktů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Fiche: Spokojený zákazník  - rozvoj regionálního  podnikání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Fiche: Spoluprací k zisku -  konkurenceschopné místní trhy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chemeClr val="tx1"/>
                </a:solidFill>
              </a:rPr>
              <a:t>Fiche: Projekty spolupráce MAS SKCH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960096" y="836712"/>
            <a:ext cx="3528392" cy="360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757</Words>
  <Application>Microsoft Office PowerPoint</Application>
  <PresentationFormat>Širokoúhlá obrazovka</PresentationFormat>
  <Paragraphs>188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Wingdings</vt:lpstr>
      <vt:lpstr>Motiv Office</vt:lpstr>
      <vt:lpstr>MotivSRP</vt:lpstr>
      <vt:lpstr>REGION ZDRAVÍ 2018 MAS SKCH, Z. S.</vt:lpstr>
      <vt:lpstr>Území MAS</vt:lpstr>
      <vt:lpstr>Základní údaje</vt:lpstr>
      <vt:lpstr>Prezentace aplikace PowerPoint</vt:lpstr>
      <vt:lpstr>Členská základna</vt:lpstr>
      <vt:lpstr>Prezentace aplikace PowerPoint</vt:lpstr>
      <vt:lpstr>Prezentace aplikace PowerPoint</vt:lpstr>
      <vt:lpstr>Programové rámce</vt:lpstr>
      <vt:lpstr>           Programové rámce a fiche</vt:lpstr>
      <vt:lpstr>Prezentace aplikace PowerPoint</vt:lpstr>
      <vt:lpstr>Program: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VALNÁ HROMADA MAS SKCH, Z. S.</dc:title>
  <dc:creator>Eva Feyfarová</dc:creator>
  <cp:lastModifiedBy>Marcela Loskotová</cp:lastModifiedBy>
  <cp:revision>200</cp:revision>
  <dcterms:created xsi:type="dcterms:W3CDTF">2018-04-09T06:19:27Z</dcterms:created>
  <dcterms:modified xsi:type="dcterms:W3CDTF">2018-06-18T14:58:33Z</dcterms:modified>
</cp:coreProperties>
</file>