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98" r:id="rId3"/>
    <p:sldId id="399" r:id="rId4"/>
    <p:sldId id="407" r:id="rId5"/>
    <p:sldId id="408" r:id="rId6"/>
    <p:sldId id="400" r:id="rId7"/>
    <p:sldId id="256" r:id="rId8"/>
    <p:sldId id="397" r:id="rId9"/>
    <p:sldId id="401" r:id="rId10"/>
    <p:sldId id="403" r:id="rId11"/>
    <p:sldId id="404" r:id="rId12"/>
    <p:sldId id="405" r:id="rId13"/>
    <p:sldId id="40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90C45-DA61-45BD-B898-814093DCF0A3}" v="90" dt="2019-10-09T15:06:51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FE996-927B-46BA-8510-C5400740F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218B60-5E53-4D10-9CBE-882B1C103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03C029-039F-4346-B389-189026D0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2BC9-E7C6-4BCF-8928-B8DA5949292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11CED-1890-4DE8-87B4-04C35B9E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5805F-CE5F-4C8C-8EF7-7B844598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C4F-D8ED-4896-9F45-099F29DB9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03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87793-0C7E-49D7-A5F2-9B09C864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A0EE63-04D7-44E5-8F38-2DA7F71EF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E40D6B-3C52-4848-A493-B0932869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2BC9-E7C6-4BCF-8928-B8DA5949292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20FCCD-B19C-4C36-8197-BC723AA5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8425AD-81B6-49C3-9F52-080B63E1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C4F-D8ED-4896-9F45-099F29DB9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44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C2C5DC0-2CDA-4AAD-A1AD-A899C758A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CB6136-4C1F-4C4F-8DE0-749D1C526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719399-A148-4F87-B424-B4B97B28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2BC9-E7C6-4BCF-8928-B8DA5949292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E63A19-854F-4AEA-8AF2-5BF8D1D5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1B6A3A-E096-407B-BF16-09BA73D8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C4F-D8ED-4896-9F45-099F29DB9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05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BF1CF-C858-467D-B1BC-B4C91301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83E29-8FF7-44F2-B787-66ECBC53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2F4A9D-1AFF-42D2-B73B-55F3E8A7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2BC9-E7C6-4BCF-8928-B8DA5949292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80D2AB-91A7-4598-A352-07AF018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3A22E4-E546-470E-81A2-F615F692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C4F-D8ED-4896-9F45-099F29DB9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2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69633-0A77-40CA-9436-414C9680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BEE788-F379-430A-90F6-53E9E0E5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A30715-E699-4C34-8730-DD131E44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2BC9-E7C6-4BCF-8928-B8DA5949292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38D23A-E178-4A2C-832C-52678BA8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C1B30B-6EC4-40A2-9965-FB86FB5A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C4F-D8ED-4896-9F45-099F29DB9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74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A8CF8-3473-4215-BB50-777B6276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033C8D-62A1-4C9A-A35E-FB9A08D5D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0D2F78-B2AD-40E4-8F31-0CF741146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CED02D-6BD6-476B-A93A-E6B13E26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2BC9-E7C6-4BCF-8928-B8DA5949292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7ABA28-8DA6-4026-8198-4AAC7122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0F79D6-894D-4C95-8457-0049A3EA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C4F-D8ED-4896-9F45-099F29DB9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80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522CB-D56A-42DC-8A50-F5207812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53B459-5A86-48BB-BA62-B57F92F3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89147D-5931-4D9D-8096-E570ADBF8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983DADE-81F3-4791-B0B7-DE79A3C32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BF3FB8-233D-4E41-BA19-F33DF870A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124AA0A-257D-4FD5-9E2A-2FD7EC53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2BC9-E7C6-4BCF-8928-B8DA5949292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4BCE0F1-7B9B-4BD3-9401-459EB5CE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106157-2D56-4E6F-87AD-4F1536C4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C4F-D8ED-4896-9F45-099F29DB9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8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50417-9065-45EF-A6D0-B3725CE5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8607907-6CC2-458C-92BA-AE20DA3B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2BC9-E7C6-4BCF-8928-B8DA5949292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9032359-1F2C-4B96-9785-C67B2797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87068B-217D-44D1-B68B-580627BB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C4F-D8ED-4896-9F45-099F29DB9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01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4D465F7-5123-4ADE-8618-FED543BA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2BC9-E7C6-4BCF-8928-B8DA5949292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95057C-326D-4553-B325-9C980881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73B8A6-4FA8-4F41-8A59-388579B0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C4F-D8ED-4896-9F45-099F29DB9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70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D5008-5146-4B21-A904-3DA9B68C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6A0C75-57FF-4233-A1C6-607D024C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D7C792-ADF1-4057-B563-E38E16E24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3A6725-F0E1-4B0B-A10C-223DEE35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2BC9-E7C6-4BCF-8928-B8DA5949292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5A3D38-C5E1-42CB-A3A2-9DF93612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42B7BE-3C9A-4BF4-8F77-B8A88FE5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C4F-D8ED-4896-9F45-099F29DB9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92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3B447-830D-4789-87EE-9D06C752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8C71DCD-2E80-452F-BB57-3096B23C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1104C7-D544-4D86-973B-CFEF0F405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E09D05-A4B4-4EB4-A4E6-FE2FF554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2BC9-E7C6-4BCF-8928-B8DA5949292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2EAC13-53F0-484F-BB9A-44A5A9F5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14E44D-BAD0-4EA2-B86C-655690C6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5C4F-D8ED-4896-9F45-099F29DB9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95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88A7AC2-380E-4B23-BF05-4B10E9A7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84FA4B-A2B3-4066-9035-456EAC557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A3590A-9C8D-4D29-8BC7-8B7D2003F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C2BC9-E7C6-4BCF-8928-B8DA59492923}" type="datetimeFigureOut">
              <a:rPr lang="cs-CZ" smtClean="0"/>
              <a:t>11.10.2019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B8813F-8EBF-4124-B1CA-BDA5FA06D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11A4E4-24DF-4F29-A826-8514BCBC2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C5C4F-D8ED-4896-9F45-099F29DB9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22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ppuk.cz/soubory/primarni_prevence/projektovy_den_bezpecnost_na_internetu_ss.pdf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programmes/erasmus-plus/resources/distance-calculator_cs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mojeodpadky.cz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hamzuvparkaarboretum/?__tn__=kCH-R&amp;eid=ARBRvZACxXERsWFMSBnkKDG2lgCtqopiAkoF5Oc6DmBT2DMx5XPdGCXPixiWlAesnww9xAOhN-GLT-HK&amp;hc_ref=ARQXdqz9Hf5M94BRmjxyeQw0AzC1SpvqkEQlgudSeHV4kUVdb8pK5A27-zEzggUqQ_M&amp;fref=nf&amp;__xts__%5b0%5d=68.ARBwDTldN_qbSHA6g8Bk44JU6woAZxQt6-2r_I8m41xmXWc5W567kWVnBJGUS9YbhuqWWSCM61tikXWo875-Ps8KWs9-qg5it7Z-9OtnpIlQD_LSuSiDoxGs39R584x88TvMemwVaR-wroiyFbhUYg2nNd-Ork9wRBA0XU1RW7CwMwHCrr7wuNJ118NMs29eu0mD2UeEF-s30z1WTgw0aSQJum8SAOAU-NPPHefjcH2bU6NavAts40mkR-Kta805AgNcv0M4RKj7p4LMgyfWJl86Biff5vNyjz0KCCX5A8tr4P3_tWI-459iyvdt-JsqnJyM21oHQhtxrWaICLIwUuZoWfyaim6G3GX7XUZLHbg_Ty05WplyhXZ9-wYwF5GoJcVonmRogLMJDjuouYx5EQDQcnXbDFKTE8qxxQThva55frKbPtmlO49G20Z7vmbCpay4IazzYTYGdEB-ECuvJWBrTg8Pvy0H4FaE0sGiWUqM-bps2lJKmg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rodniprogramzp.cz/nabidka-dotaci/detail-vyzvy/?id=74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ucmespolecne" TargetMode="External"/><Relationship Id="rId13" Type="http://schemas.openxmlformats.org/officeDocument/2006/relationships/hyperlink" Target="https://nuv-dot-yamm-track.appspot.com/Redirect?ukey=1Q86Utd6ZWk8ykg7i1o5MX7SXQoZb27-ob4VxjpOWOcA-0&amp;key=YAMMID-18384027&amp;link=https%3A%2F%2Fforms.gle%2FZiYtrqMGVBbV4P8W7" TargetMode="External"/><Relationship Id="rId18" Type="http://schemas.openxmlformats.org/officeDocument/2006/relationships/hyperlink" Target="https://nuv-dot-yamm-track.appspot.com/Redirect?ukey=1Q86Utd6ZWk8ykg7i1o5MX7SXQoZb27-ob4VxjpOWOcA-0&amp;key=YAMMID-18384027&amp;link=https%3A%2F%2Fwww.facebook.com%2FDigiKoaliceSkolam%2F" TargetMode="External"/><Relationship Id="rId3" Type="http://schemas.openxmlformats.org/officeDocument/2006/relationships/hyperlink" Target="https://gramotnosti.pro/infoMAP" TargetMode="External"/><Relationship Id="rId21" Type="http://schemas.openxmlformats.org/officeDocument/2006/relationships/image" Target="../media/image3.jpeg"/><Relationship Id="rId7" Type="http://schemas.openxmlformats.org/officeDocument/2006/relationships/hyperlink" Target="mailto:ppuc@nuv.cz" TargetMode="External"/><Relationship Id="rId12" Type="http://schemas.openxmlformats.org/officeDocument/2006/relationships/hyperlink" Target="https://nuv-dot-yamm-track.appspot.com/Redirect?ukey=1Q86Utd6ZWk8ykg7i1o5MX7SXQoZb27-ob4VxjpOWOcA-0&amp;key=YAMMID-18384027&amp;link=http%3A%2F%2Frvp.cz%2Finformace%2Fwp-content%2Fuploads%2F2019%2F09%2FminikonferenceDG.pdf" TargetMode="External"/><Relationship Id="rId17" Type="http://schemas.openxmlformats.org/officeDocument/2006/relationships/hyperlink" Target="https://nuv-dot-yamm-track.appspot.com/Redirect?ukey=1Q86Utd6ZWk8ykg7i1o5MX7SXQoZb27-ob4VxjpOWOcA-0&amp;key=YAMMID-18384027&amp;link=http%3A%2F%2Fgramotnosti.pro%2Fblog" TargetMode="External"/><Relationship Id="rId2" Type="http://schemas.openxmlformats.org/officeDocument/2006/relationships/hyperlink" Target="https://nuv-dot-yamm-track.appspot.com/Redirect?ukey=1Q86Utd6ZWk8ykg7i1o5MX7SXQoZb27-ob4VxjpOWOcA-0&amp;key=YAMMID-18384027&amp;link=http%3A%2F%2FGRAMOTNOSTI.PRO" TargetMode="External"/><Relationship Id="rId16" Type="http://schemas.openxmlformats.org/officeDocument/2006/relationships/hyperlink" Target="https://nuv-dot-yamm-track.appspot.com/Redirect?ukey=1Q86Utd6ZWk8ykg7i1o5MX7SXQoZb27-ob4VxjpOWOcA-0&amp;key=YAMMID-18384027&amp;link=https%3A%2F%2Fgramotnosti.pro%2F%23newsletter" TargetMode="Externa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uv-dot-yamm-track.appspot.com/Redirect?ukey=1Q86Utd6ZWk8ykg7i1o5MX7SXQoZb27-ob4VxjpOWOcA-0&amp;key=YAMMID-18384027&amp;link=https%3A%2F%2Fgramotnosti.pro%2Fkonzultacnicentrum" TargetMode="External"/><Relationship Id="rId11" Type="http://schemas.openxmlformats.org/officeDocument/2006/relationships/hyperlink" Target="https://nuv-dot-yamm-track.appspot.com/Redirect?ukey=1Q86Utd6ZWk8ykg7i1o5MX7SXQoZb27-ob4VxjpOWOcA-0&amp;key=YAMMID-18384027&amp;link=https%3A%2F%2Fforms.gle%2F6nx54WVF1r1L9WtS9" TargetMode="External"/><Relationship Id="rId5" Type="http://schemas.openxmlformats.org/officeDocument/2006/relationships/hyperlink" Target="https://nuv-dot-yamm-track.appspot.com/Redirect?ukey=1Q86Utd6ZWk8ykg7i1o5MX7SXQoZb27-ob4VxjpOWOcA-0&amp;key=YAMMID-18384027&amp;link=http%3A%2F%2Fgramotnosti.pro%2FMAP" TargetMode="External"/><Relationship Id="rId15" Type="http://schemas.openxmlformats.org/officeDocument/2006/relationships/hyperlink" Target="https://nuv-dot-yamm-track.appspot.com/Redirect?ukey=1Q86Utd6ZWk8ykg7i1o5MX7SXQoZb27-ob4VxjpOWOcA-0&amp;key=YAMMID-18384027&amp;link=https%3A%2F%2Fforms.gle%2Fhz8mGSXJjw2g7QvB9" TargetMode="External"/><Relationship Id="rId10" Type="http://schemas.openxmlformats.org/officeDocument/2006/relationships/hyperlink" Target="https://nuv-dot-yamm-track.appspot.com/Redirect?ukey=1Q86Utd6ZWk8ykg7i1o5MX7SXQoZb27-ob4VxjpOWOcA-0&amp;key=YAMMID-18384027&amp;link=http%3A%2F%2Frvp.cz%2Finformace%2Fwp-content%2Fuploads%2F2019%2F09%2FminikonferenceMG-1.pdf" TargetMode="External"/><Relationship Id="rId19" Type="http://schemas.openxmlformats.org/officeDocument/2006/relationships/hyperlink" Target="https://nuv-dot-yamm-track.appspot.com/Redirect?ukey=1Q86Utd6ZWk8ykg7i1o5MX7SXQoZb27-ob4VxjpOWOcA-0&amp;key=YAMMID-18384027&amp;link=https%3A%2F%2Fwww.facebook.com%2Fgroups%2F171340270208588%2F" TargetMode="External"/><Relationship Id="rId4" Type="http://schemas.openxmlformats.org/officeDocument/2006/relationships/hyperlink" Target="https://nuv-dot-yamm-track.appspot.com/Redirect?ukey=1Q86Utd6ZWk8ykg7i1o5MX7SXQoZb27-ob4VxjpOWOcA-0&amp;key=YAMMID-18384027&amp;link=https%3A%2F%2Fgramotnosti.pro%2FdotaznikMAP" TargetMode="External"/><Relationship Id="rId9" Type="http://schemas.openxmlformats.org/officeDocument/2006/relationships/hyperlink" Target="https://nuv-dot-yamm-track.appspot.com/Redirect?ukey=1Q86Utd6ZWk8ykg7i1o5MX7SXQoZb27-ob4VxjpOWOcA-0&amp;key=YAMMID-18384027&amp;link=http%3A%2F%2Fgramotnosti.pro%2Fodbornepanely" TargetMode="External"/><Relationship Id="rId14" Type="http://schemas.openxmlformats.org/officeDocument/2006/relationships/hyperlink" Target="https://nuv-dot-yamm-track.appspot.com/Redirect?ukey=1Q86Utd6ZWk8ykg7i1o5MX7SXQoZb27-ob4VxjpOWOcA-0&amp;key=YAMMID-18384027&amp;link=http%3A%2F%2Frvp.cz%2Finformace%2Fwp-content%2Fuploads%2F2019%2F09%2FminikonferenceCG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sf2014.esfcr.cz/publicportal/DefaultPage.aspx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publicita.dotaceeu.cz/gen/krok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sskch.cz/pro-skoly/sablony-ii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xteriér, tráva, příroda, hora&#10;&#10;Popis byl vytvořen automaticky">
            <a:extLst>
              <a:ext uri="{FF2B5EF4-FFF2-40B4-BE49-F238E27FC236}">
                <a16:creationId xmlns:a16="http://schemas.microsoft.com/office/drawing/2014/main" id="{812170A5-A748-406B-AA13-111583DB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0" y="1772653"/>
            <a:ext cx="5348040" cy="3049326"/>
          </a:xfrm>
          <a:prstGeom prst="rect">
            <a:avLst/>
          </a:prstGeom>
        </p:spPr>
      </p:pic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948742" y="354494"/>
            <a:ext cx="63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253903C-EC58-40B5-B266-BACDE7C52119}"/>
              </a:ext>
            </a:extLst>
          </p:cNvPr>
          <p:cNvSpPr/>
          <p:nvPr/>
        </p:nvSpPr>
        <p:spPr>
          <a:xfrm>
            <a:off x="6017342" y="2194466"/>
            <a:ext cx="5549016" cy="229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Garamond" panose="02020404030301010803"/>
              </a:rPr>
              <a:t>Animace škol MAS SKCH, z.s.</a:t>
            </a:r>
          </a:p>
          <a:p>
            <a:r>
              <a:rPr lang="cs-CZ" sz="3200" b="1" dirty="0">
                <a:latin typeface="Garamond" panose="02020404030301010803"/>
              </a:rPr>
              <a:t>	seminář pro školy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Datum konání: 10.10. 2019 začátek od 08:30</a:t>
            </a:r>
            <a:br>
              <a:rPr lang="cs-CZ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</a:br>
            <a:r>
              <a:rPr lang="cs-CZ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Místo konání: Volnočasové centrum Luže,                 Žižkova 178, 53854 Luže</a:t>
            </a:r>
            <a:endParaRPr lang="cs-CZ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8FC5A1-5AA6-4569-B947-533521FC4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80" y="5633276"/>
            <a:ext cx="4726745" cy="7792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747B2E-6B19-4216-B1AB-62CBC46E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29" y="583428"/>
            <a:ext cx="2135023" cy="7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xteriér, tráva, příroda, hora&#10;&#10;Popis byl vytvořen automaticky">
            <a:extLst>
              <a:ext uri="{FF2B5EF4-FFF2-40B4-BE49-F238E27FC236}">
                <a16:creationId xmlns:a16="http://schemas.microsoft.com/office/drawing/2014/main" id="{812170A5-A748-406B-AA13-111583DB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5" y="2012254"/>
            <a:ext cx="4937275" cy="2815119"/>
          </a:xfrm>
          <a:prstGeom prst="rect">
            <a:avLst/>
          </a:prstGeom>
        </p:spPr>
      </p:pic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948742" y="354494"/>
            <a:ext cx="63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8FC5A1-5AA6-4569-B947-533521FC4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92" y="6018853"/>
            <a:ext cx="4726745" cy="7792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747B2E-6B19-4216-B1AB-62CBC46E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30" y="279910"/>
            <a:ext cx="2135023" cy="79974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7EDBF8C-4763-4662-83B0-44B896B50051}"/>
              </a:ext>
            </a:extLst>
          </p:cNvPr>
          <p:cNvSpPr/>
          <p:nvPr/>
        </p:nvSpPr>
        <p:spPr>
          <a:xfrm>
            <a:off x="5073311" y="1333986"/>
            <a:ext cx="6982653" cy="454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Realizace aktivit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Projektový den ve škole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Účastní se skupina žáků, kde není uveden maximální ani minimální počet, může to být tedy celá škola, nebo jedna třída, není zde podmínka dítěte ohroženým školním neúspěchem.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Dokládá se: Sken záznamu z realizace projektového dne, se zapojením odborníka z praxe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záznamu -&gt; (stačí stručně, ale věcně ke každému bodu)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 projektové výuky: Projektová výuka je chápána jako samostatné řešení problému, nebo nějaké situace ze strany dětí.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 konkrétního výstupu -popis spolupráce pedagoga s externím odborníkem (plánování, vedení a reflexe). Zapojení externího odborníka musí dávat smysl!</a:t>
            </a:r>
          </a:p>
        </p:txBody>
      </p:sp>
    </p:spTree>
    <p:extLst>
      <p:ext uri="{BB962C8B-B14F-4D97-AF65-F5344CB8AC3E}">
        <p14:creationId xmlns:p14="http://schemas.microsoft.com/office/powerpoint/2010/main" val="36143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xteriér, tráva, příroda, hora&#10;&#10;Popis byl vytvořen automaticky">
            <a:extLst>
              <a:ext uri="{FF2B5EF4-FFF2-40B4-BE49-F238E27FC236}">
                <a16:creationId xmlns:a16="http://schemas.microsoft.com/office/drawing/2014/main" id="{812170A5-A748-406B-AA13-111583DB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0" y="1864880"/>
            <a:ext cx="4782082" cy="2726631"/>
          </a:xfrm>
          <a:prstGeom prst="rect">
            <a:avLst/>
          </a:prstGeom>
        </p:spPr>
      </p:pic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948742" y="354494"/>
            <a:ext cx="63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8FC5A1-5AA6-4569-B947-533521FC4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52" y="5724238"/>
            <a:ext cx="4726745" cy="7792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747B2E-6B19-4216-B1AB-62CBC46E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52" y="385392"/>
            <a:ext cx="2135023" cy="79974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7EDBF8C-4763-4662-83B0-44B896B50051}"/>
              </a:ext>
            </a:extLst>
          </p:cNvPr>
          <p:cNvSpPr/>
          <p:nvPr/>
        </p:nvSpPr>
        <p:spPr>
          <a:xfrm>
            <a:off x="3545304" y="1264299"/>
            <a:ext cx="901566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0802039-EB3C-457E-B855-354B8022DB48}"/>
              </a:ext>
            </a:extLst>
          </p:cNvPr>
          <p:cNvSpPr/>
          <p:nvPr/>
        </p:nvSpPr>
        <p:spPr>
          <a:xfrm>
            <a:off x="5156098" y="1235257"/>
            <a:ext cx="6096000" cy="42396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Odborník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pracovník z praxe, uznávaný ve svém oboru. Nejedná se o pedagogického pracovníka školy. Výběr konkrétního odborníka je v kompetenci ředitele školy (neprokazuje se žádným dokladem).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odborníkem je třeba mít podepsanou smlouvu. Nejlepší je smlouva o poskytování služeb. Ta může být sjednána na jakoukoliv částku (i na 1KČ) v případě, že by odborník poskytnul své služby bezúplatně. Pro účely Šablon není možné za 0Kč, neboť by mohlo dojít k neuznání aktivity.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 projektového dne Bezpečnost na internetu: 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https://www.pppuk.cz/soubory/primarni_prevence/projektovy_den_bezpecnost_na_internetu_ss.pdf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xteriér, tráva, příroda, hora&#10;&#10;Popis byl vytvořen automaticky">
            <a:extLst>
              <a:ext uri="{FF2B5EF4-FFF2-40B4-BE49-F238E27FC236}">
                <a16:creationId xmlns:a16="http://schemas.microsoft.com/office/drawing/2014/main" id="{812170A5-A748-406B-AA13-111583DB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5" y="2452196"/>
            <a:ext cx="3505523" cy="1998767"/>
          </a:xfrm>
          <a:prstGeom prst="rect">
            <a:avLst/>
          </a:prstGeom>
        </p:spPr>
      </p:pic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948742" y="354494"/>
            <a:ext cx="63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8FC5A1-5AA6-4569-B947-533521FC4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41" y="6008964"/>
            <a:ext cx="4726745" cy="7792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747B2E-6B19-4216-B1AB-62CBC46E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16" y="154775"/>
            <a:ext cx="2135023" cy="79974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7EDBF8C-4763-4662-83B0-44B896B50051}"/>
              </a:ext>
            </a:extLst>
          </p:cNvPr>
          <p:cNvSpPr/>
          <p:nvPr/>
        </p:nvSpPr>
        <p:spPr>
          <a:xfrm>
            <a:off x="3545304" y="1264299"/>
            <a:ext cx="901566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CA3838E-8E5C-4B54-905A-040D470574D3}"/>
              </a:ext>
            </a:extLst>
          </p:cNvPr>
          <p:cNvSpPr/>
          <p:nvPr/>
        </p:nvSpPr>
        <p:spPr>
          <a:xfrm>
            <a:off x="3839739" y="169068"/>
            <a:ext cx="8403313" cy="589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Projektový den mimo školu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Čestné prohlášení statutárního orgánu o zapojení alespoň tří dětí ohrožených školním neúspěchem.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identifikaci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dítěte ohroženým školním neúspěchem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možné sledovat tyto nedostatky: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dlouhodobá a opakovaná prospěchová neúspěšnost;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nedůslednost ve školní přípravě,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kázeňské přestupky;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nedůsledné rodičovské vedení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sociokulturně znevýhodněné prostředí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 žáků je zcela v kompetenci školy, ve zprávě o realizaci se tito žáci nijak neuvádějí, pouze při kontrole na místě je třeba vědět, kteří žáci to byli.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Sken záznamu z realizace projektového dne se zapojením odborníka z praxe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obsahuje: 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seznam 10 dětí – neuvádí se jméno, ale kódy – např: iniciály dětí, číslo ve tř. knize cestovní vzdálenost v km včetně uvedení výchozího a cílového bodu projektového dne, nebo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pintscreen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kalkulátoru vzdálenosti.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Šablona počítá s cestovními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náklady,a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proto nutné ji realizovat minimálně 10km od  místa školy. Cestovní vzdálenost musí být vypočtena pomocí kalkulátoru vzdáleností poskytnutého Evropskou komisí </a:t>
            </a:r>
            <a:r>
              <a:rPr lang="cs-CZ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https://ec.europa.eu/programmes/erasmus-plus/resources/distance-calculator_cs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xteriér, tráva, příroda, hora&#10;&#10;Popis byl vytvořen automaticky">
            <a:extLst>
              <a:ext uri="{FF2B5EF4-FFF2-40B4-BE49-F238E27FC236}">
                <a16:creationId xmlns:a16="http://schemas.microsoft.com/office/drawing/2014/main" id="{812170A5-A748-406B-AA13-111583DB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0" y="1864880"/>
            <a:ext cx="4782082" cy="2726631"/>
          </a:xfrm>
          <a:prstGeom prst="rect">
            <a:avLst/>
          </a:prstGeom>
        </p:spPr>
      </p:pic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948742" y="354494"/>
            <a:ext cx="63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8FC5A1-5AA6-4569-B947-533521FC4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52" y="5724238"/>
            <a:ext cx="4726745" cy="7792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747B2E-6B19-4216-B1AB-62CBC46E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52" y="385392"/>
            <a:ext cx="2135023" cy="79974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7EDBF8C-4763-4662-83B0-44B896B50051}"/>
              </a:ext>
            </a:extLst>
          </p:cNvPr>
          <p:cNvSpPr/>
          <p:nvPr/>
        </p:nvSpPr>
        <p:spPr>
          <a:xfrm>
            <a:off x="3545304" y="1264299"/>
            <a:ext cx="901566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D11A58C-F8E8-4DF7-9911-B8733957870B}"/>
              </a:ext>
            </a:extLst>
          </p:cNvPr>
          <p:cNvSpPr/>
          <p:nvPr/>
        </p:nvSpPr>
        <p:spPr>
          <a:xfrm>
            <a:off x="5446294" y="1290874"/>
            <a:ext cx="6096000" cy="34646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Vlna šablon únor/březen 2020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pro MŠ a ZŠ, pro ZUŠ již pravděpodobně nebudou.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Připravuje se operační program JAN AMOS KOMENSKÝ (kde by měly být zahrnuty i jiní žadatelé)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Předpokládané šablony: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Nebude chůva – možnost nahradit asistentem,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DVPP NEBUDE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Projektové dny, sdílení zkušeností zůstává.</a:t>
            </a:r>
          </a:p>
        </p:txBody>
      </p:sp>
    </p:spTree>
    <p:extLst>
      <p:ext uri="{BB962C8B-B14F-4D97-AF65-F5344CB8AC3E}">
        <p14:creationId xmlns:p14="http://schemas.microsoft.com/office/powerpoint/2010/main" val="14611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xteriér, tráva, příroda, hora&#10;&#10;Popis byl vytvořen automaticky">
            <a:extLst>
              <a:ext uri="{FF2B5EF4-FFF2-40B4-BE49-F238E27FC236}">
                <a16:creationId xmlns:a16="http://schemas.microsoft.com/office/drawing/2014/main" id="{812170A5-A748-406B-AA13-111583DB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0" y="1748589"/>
            <a:ext cx="5209627" cy="3073390"/>
          </a:xfrm>
          <a:prstGeom prst="rect">
            <a:avLst/>
          </a:prstGeom>
        </p:spPr>
      </p:pic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876552" y="422962"/>
            <a:ext cx="63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8FC5A1-5AA6-4569-B947-533521FC4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01" y="5900152"/>
            <a:ext cx="4726745" cy="7792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747B2E-6B19-4216-B1AB-62CBC46E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06" y="445456"/>
            <a:ext cx="2135023" cy="799741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DAADC75-9ECB-4DCB-A8E7-980DF139C1E1}"/>
              </a:ext>
            </a:extLst>
          </p:cNvPr>
          <p:cNvSpPr/>
          <p:nvPr/>
        </p:nvSpPr>
        <p:spPr>
          <a:xfrm>
            <a:off x="5818868" y="1015504"/>
            <a:ext cx="61204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Příprava projektu pro školy </a:t>
            </a:r>
            <a:r>
              <a:rPr lang="cs-CZ" dirty="0"/>
              <a:t>– MPI-místní plán inkluze</a:t>
            </a:r>
          </a:p>
          <a:p>
            <a:r>
              <a:rPr lang="cs-CZ" dirty="0"/>
              <a:t>sběr dat - do konce října</a:t>
            </a:r>
          </a:p>
          <a:p>
            <a:r>
              <a:rPr lang="cs-CZ" dirty="0"/>
              <a:t>dobrá analýza – umožní prostředky dle popsaných potřeb včetně zahraničních zkušeností, sdílené personální pozice,</a:t>
            </a:r>
          </a:p>
          <a:p>
            <a:r>
              <a:rPr lang="cs-CZ" dirty="0"/>
              <a:t>posílení </a:t>
            </a:r>
            <a:r>
              <a:rPr lang="cs-CZ" dirty="0" err="1"/>
              <a:t>spec</a:t>
            </a:r>
            <a:r>
              <a:rPr lang="cs-CZ" dirty="0"/>
              <a:t>. pedagogů v území, společná tvorba ŠAP apod.</a:t>
            </a:r>
          </a:p>
          <a:p>
            <a:r>
              <a:rPr lang="cs-CZ" dirty="0">
                <a:solidFill>
                  <a:srgbClr val="FF0000"/>
                </a:solidFill>
              </a:rPr>
              <a:t>Máme pro vás </a:t>
            </a:r>
            <a:r>
              <a:rPr lang="cs-CZ" dirty="0"/>
              <a:t>tipy na projektové dny“</a:t>
            </a:r>
          </a:p>
          <a:p>
            <a:r>
              <a:rPr lang="cs-CZ" dirty="0"/>
              <a:t>přírod. vědy, badatelský přístup </a:t>
            </a:r>
            <a:r>
              <a:rPr lang="cs-CZ" b="1" dirty="0"/>
              <a:t>Koncept MZU- spolupráce HL-arboretum a botanické zahrady Troja – </a:t>
            </a:r>
            <a:r>
              <a:rPr lang="cs-CZ" dirty="0"/>
              <a:t>MŠ Luže </a:t>
            </a:r>
          </a:p>
          <a:p>
            <a:r>
              <a:rPr lang="cs-CZ" dirty="0">
                <a:hlinkClick r:id="rId6"/>
              </a:rPr>
              <a:t>Hamzův park a arboretum</a:t>
            </a:r>
            <a:r>
              <a:rPr lang="cs-CZ" dirty="0"/>
              <a:t> – projektový den</a:t>
            </a:r>
          </a:p>
          <a:p>
            <a:r>
              <a:rPr lang="cs-CZ" dirty="0"/>
              <a:t>EVVO –spolupráce s </a:t>
            </a:r>
            <a:r>
              <a:rPr lang="cs-CZ" dirty="0">
                <a:hlinkClick r:id="rId7"/>
              </a:rPr>
              <a:t>https://www.mojeodpadky.cz/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Doporučujeme:</a:t>
            </a:r>
          </a:p>
          <a:p>
            <a:r>
              <a:rPr lang="cs-CZ" dirty="0"/>
              <a:t>šablony na tandemovou výuku –využití pro inkluzi(poradíme)</a:t>
            </a:r>
          </a:p>
          <a:p>
            <a:r>
              <a:rPr lang="cs-CZ" dirty="0"/>
              <a:t>Výzvy na zahrady, výstava v MLK(viz dále)</a:t>
            </a:r>
          </a:p>
          <a:p>
            <a:r>
              <a:rPr lang="cs-CZ" dirty="0">
                <a:solidFill>
                  <a:srgbClr val="FF0000"/>
                </a:solidFill>
              </a:rPr>
              <a:t>Nezapomeňte</a:t>
            </a:r>
          </a:p>
          <a:p>
            <a:r>
              <a:rPr lang="cs-CZ" dirty="0"/>
              <a:t>podpis animace</a:t>
            </a:r>
          </a:p>
          <a:p>
            <a:r>
              <a:rPr lang="cs-CZ" dirty="0"/>
              <a:t>stav investičních potřeb – výzvy MAS a další období, MAPII</a:t>
            </a:r>
          </a:p>
          <a:p>
            <a:r>
              <a:rPr lang="cs-CZ" dirty="0">
                <a:solidFill>
                  <a:srgbClr val="FF0000"/>
                </a:solidFill>
              </a:rPr>
              <a:t>Zajímá nás</a:t>
            </a:r>
          </a:p>
          <a:p>
            <a:r>
              <a:rPr lang="cs-CZ" dirty="0"/>
              <a:t>stav formativního hodnocení-máte zájem o semináře, školení?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1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xteriér, tráva, příroda, hora&#10;&#10;Popis byl vytvořen automaticky">
            <a:extLst>
              <a:ext uri="{FF2B5EF4-FFF2-40B4-BE49-F238E27FC236}">
                <a16:creationId xmlns:a16="http://schemas.microsoft.com/office/drawing/2014/main" id="{812170A5-A748-406B-AA13-111583DB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0" y="1748589"/>
            <a:ext cx="5390244" cy="3073390"/>
          </a:xfrm>
          <a:prstGeom prst="rect">
            <a:avLst/>
          </a:prstGeom>
        </p:spPr>
      </p:pic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948742" y="354494"/>
            <a:ext cx="63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8FC5A1-5AA6-4569-B947-533521FC4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80" y="5633276"/>
            <a:ext cx="4726745" cy="7792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747B2E-6B19-4216-B1AB-62CBC46E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22" y="409526"/>
            <a:ext cx="2135023" cy="79974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77B9501-8955-4D58-A290-169DC1720416}"/>
              </a:ext>
            </a:extLst>
          </p:cNvPr>
          <p:cNvSpPr/>
          <p:nvPr/>
        </p:nvSpPr>
        <p:spPr>
          <a:xfrm>
            <a:off x="5894632" y="1715623"/>
            <a:ext cx="57358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MAP2 – 	prioritizace</a:t>
            </a:r>
          </a:p>
          <a:p>
            <a:r>
              <a:rPr lang="cs-CZ" dirty="0"/>
              <a:t>	kvalita analytické části-pedagogická</a:t>
            </a:r>
          </a:p>
          <a:p>
            <a:r>
              <a:rPr lang="cs-CZ" dirty="0"/>
              <a:t>	účast na zajímavých pedagogických konferencích</a:t>
            </a:r>
          </a:p>
          <a:p>
            <a:r>
              <a:rPr lang="cs-CZ" dirty="0"/>
              <a:t>	semináře</a:t>
            </a:r>
          </a:p>
          <a:p>
            <a:r>
              <a:rPr lang="cs-CZ" dirty="0"/>
              <a:t>	zapojení do pracovních skupin-vzdělávání v odborných panelech-využití spolupráce se 	</a:t>
            </a:r>
          </a:p>
          <a:p>
            <a:r>
              <a:rPr lang="cs-CZ" dirty="0"/>
              <a:t>SYPO-metodické kabinety, trendy, aktuality</a:t>
            </a:r>
          </a:p>
          <a:p>
            <a:endParaRPr lang="cs-CZ" dirty="0"/>
          </a:p>
          <a:p>
            <a:r>
              <a:rPr lang="cs-CZ" dirty="0"/>
              <a:t>Info o Dlouhodobém záměru a Strategie vzdělávání 2030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8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E05B4-1EBA-4B16-B2CA-D9B2A28C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5B835BC-A3CE-4FE3-B70D-C2A712DB1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981857" cy="61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0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snímek obrazovky, monitor, počítač, velké&#10;&#10;Popis byl vytvořen automaticky">
            <a:extLst>
              <a:ext uri="{FF2B5EF4-FFF2-40B4-BE49-F238E27FC236}">
                <a16:creationId xmlns:a16="http://schemas.microsoft.com/office/drawing/2014/main" id="{96D7CEC1-F785-4C77-8413-149797EDA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5" y="472870"/>
            <a:ext cx="10510684" cy="5912260"/>
          </a:xfrm>
        </p:spPr>
      </p:pic>
    </p:spTree>
    <p:extLst>
      <p:ext uri="{BB962C8B-B14F-4D97-AF65-F5344CB8AC3E}">
        <p14:creationId xmlns:p14="http://schemas.microsoft.com/office/powerpoint/2010/main" val="38541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xteriér, tráva, příroda, hora&#10;&#10;Popis byl vytvořen automaticky">
            <a:extLst>
              <a:ext uri="{FF2B5EF4-FFF2-40B4-BE49-F238E27FC236}">
                <a16:creationId xmlns:a16="http://schemas.microsoft.com/office/drawing/2014/main" id="{812170A5-A748-406B-AA13-111583DB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8" y="1864880"/>
            <a:ext cx="5390244" cy="3073390"/>
          </a:xfrm>
          <a:prstGeom prst="rect">
            <a:avLst/>
          </a:prstGeom>
        </p:spPr>
      </p:pic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948742" y="354494"/>
            <a:ext cx="63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8FC5A1-5AA6-4569-B947-533521FC4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80" y="5633276"/>
            <a:ext cx="4726745" cy="7792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747B2E-6B19-4216-B1AB-62CBC46E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74" y="475562"/>
            <a:ext cx="2135023" cy="799741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D68EC43E-CBCD-47C8-95E7-341F634AA2E0}"/>
              </a:ext>
            </a:extLst>
          </p:cNvPr>
          <p:cNvSpPr/>
          <p:nvPr/>
        </p:nvSpPr>
        <p:spPr>
          <a:xfrm>
            <a:off x="5871458" y="1036165"/>
            <a:ext cx="6096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Veletrh Úspěch pro každého žáka 2019</a:t>
            </a:r>
          </a:p>
          <a:p>
            <a:r>
              <a:rPr lang="cs-CZ" dirty="0"/>
              <a:t>29. – 30. 11. 2019</a:t>
            </a:r>
          </a:p>
          <a:p>
            <a:r>
              <a:rPr lang="cs-CZ" b="1" dirty="0"/>
              <a:t>Zahrady</a:t>
            </a:r>
            <a:r>
              <a:rPr lang="cs-CZ" dirty="0"/>
              <a:t> - Výzva č. 7/2019: </a:t>
            </a:r>
            <a:r>
              <a:rPr lang="cs-CZ" dirty="0">
                <a:hlinkClick r:id="rId6"/>
              </a:rPr>
              <a:t>Přírodní zahrady</a:t>
            </a:r>
            <a:r>
              <a:rPr lang="cs-CZ" dirty="0"/>
              <a:t> </a:t>
            </a:r>
            <a:r>
              <a:rPr lang="cs-CZ" dirty="0" err="1"/>
              <a:t>zahrady</a:t>
            </a:r>
            <a:endParaRPr lang="cs-CZ" dirty="0"/>
          </a:p>
          <a:p>
            <a:r>
              <a:rPr lang="cs-CZ" dirty="0"/>
              <a:t>100 – 500 tis. Kč, </a:t>
            </a:r>
            <a:r>
              <a:rPr lang="cs-CZ" sz="1600" dirty="0"/>
              <a:t>maximálně 85 % z celkových způsobilých výdajů(zašlete zájem)</a:t>
            </a:r>
          </a:p>
          <a:p>
            <a:endParaRPr lang="cs-CZ" sz="1600" dirty="0"/>
          </a:p>
          <a:p>
            <a:r>
              <a:rPr lang="cs-CZ" dirty="0"/>
              <a:t>Ojedinělá interaktivní výstava </a:t>
            </a:r>
            <a:r>
              <a:rPr lang="cs-CZ" b="1" dirty="0" err="1"/>
              <a:t>Natrach</a:t>
            </a:r>
            <a:r>
              <a:rPr lang="cs-CZ" b="1" dirty="0"/>
              <a:t> </a:t>
            </a:r>
            <a:r>
              <a:rPr lang="cs-CZ" b="1" dirty="0" err="1"/>
              <a:t>Ditrach</a:t>
            </a:r>
            <a:r>
              <a:rPr lang="cs-CZ" b="1" dirty="0"/>
              <a:t> </a:t>
            </a:r>
            <a:r>
              <a:rPr lang="cs-CZ" dirty="0"/>
              <a:t>bude v Muzeu loutkářských kultur do 30. ledna 2020. Jedná se vlastně o velký kinetický objekt - instalaci s mnoha pohyblivými i audiovizuálními prvky. Zaujme všechny, co si rádi hrají a baví je nejrůznější technické vynálezy a vychytávky. Na výstavu také od listopadu naváží nově chystané </a:t>
            </a:r>
            <a:r>
              <a:rPr lang="cs-CZ" b="1" dirty="0"/>
              <a:t>vzdělávací zážitkové programy </a:t>
            </a:r>
            <a:r>
              <a:rPr lang="cs-CZ" dirty="0"/>
              <a:t>pro školy, které žákům objasní nejedno fyzikální tajemství, pomohou pochopit, jak fungují zákony mechaniky a umožní zapamatovat si hravou formou spoustu užitečných vědomostí.</a:t>
            </a:r>
          </a:p>
        </p:txBody>
      </p:sp>
    </p:spTree>
    <p:extLst>
      <p:ext uri="{BB962C8B-B14F-4D97-AF65-F5344CB8AC3E}">
        <p14:creationId xmlns:p14="http://schemas.microsoft.com/office/powerpoint/2010/main" val="28678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DC6F2E01-9E39-4BAA-9333-B0175D857D40}"/>
              </a:ext>
            </a:extLst>
          </p:cNvPr>
          <p:cNvSpPr/>
          <p:nvPr/>
        </p:nvSpPr>
        <p:spPr>
          <a:xfrm>
            <a:off x="777550" y="1881382"/>
            <a:ext cx="10636899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Pokud chcete k tématu gramotností dostávat od PPUČ/</a:t>
            </a:r>
            <a:r>
              <a:rPr lang="cs-CZ" sz="11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GRAMOTNOSTI.PRO</a:t>
            </a:r>
            <a:r>
              <a:rPr lang="cs-CZ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informace přímo, prosím registrujte se sami nebo vybrané členy Vaší pracovní skupiny na gramotnosti ve formuláři na </a:t>
            </a:r>
            <a:r>
              <a:rPr lang="cs-CZ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https://gramotnosti.pro/infoMAP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Nás zajímá, s jakými výzvami kolem gramotností se ve Vašem regionu potýkáte. Budeme rádi za vyplnění dotazníku zpětné vazby</a:t>
            </a:r>
            <a:r>
              <a:rPr lang="cs-CZ" sz="11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https://gramotnosti.pro/dotaznikMAP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Vaše časté dotazy na gramotnosti, pokud chodí, zveřejňujeme na </a:t>
            </a:r>
            <a:r>
              <a:rPr lang="cs-CZ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 http://gramotnosti.pro/MAP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 případně předáváme NIDV/</a:t>
            </a:r>
            <a:r>
              <a:rPr lang="cs-CZ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IPs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 SRP k šíření mezi příjemci </a:t>
            </a:r>
            <a:r>
              <a:rPr lang="cs-CZ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IPo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 MAPII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Individuální dotazy a problémy škol a učitelů, které vzejdou z jednání vašich pracovních skupin na gramotnosti, směřujte do Konzultačního centra NÚV </a:t>
            </a:r>
            <a:r>
              <a:rPr lang="cs-CZ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https://gramotnosti.pro/</a:t>
            </a:r>
            <a:r>
              <a:rPr lang="cs-CZ" sz="11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konzultacnicentrum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) nebo pište na </a:t>
            </a:r>
            <a:r>
              <a:rPr lang="cs-CZ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ppuc@nuv.cz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, rádi pomůžeme s nasměrováním na vhodné zdroje a informace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Pokud najdete mezi svými školami aspoň jeden příklad spolupráce mezi učiteli na rozvoj gramotností, pomozte nám tento příběh přihlásit do kampaně #Učme společně – děkujeme za šíření - </a:t>
            </a:r>
            <a:r>
              <a:rPr lang="cs-CZ" sz="11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https://gramotnosti.pro/</a:t>
            </a:r>
            <a:r>
              <a:rPr lang="cs-CZ" sz="1100" b="1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ucmespolecne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; autory krátkých článků a příkladů inspirativní praxe rádi oceníme a "zlato" z Vašeho </a:t>
            </a:r>
            <a:r>
              <a:rPr lang="cs-CZ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MAPu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 budeme šířit po ČR a pomůžeme tak i propagaci práce Vašeho MAP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Nabízíme k šíření články a výstupy z </a:t>
            </a:r>
            <a:r>
              <a:rPr lang="cs-CZ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minikonferencí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 PPUČ na gramotnosti -</a:t>
            </a:r>
            <a:r>
              <a:rPr lang="cs-CZ" sz="11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 </a:t>
            </a:r>
            <a:r>
              <a:rPr lang="cs-CZ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http://gramotnosti.pro/odbornepanely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 - desatero pracovní skupiny MAP a další. Na jaře 2019 byly akce přímo zaměřeny na spolupráci s MAP projekty. Uvítáme podněty pro budoucí akce, aktuálně najdete anotace a přihlášky na podzimní termíny </a:t>
            </a:r>
            <a:r>
              <a:rPr lang="cs-CZ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minikonferencí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74295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matematická gramotnost:</a:t>
            </a:r>
            <a:r>
              <a:rPr lang="cs-CZ" sz="9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11. 11. 2019, Praha (</a:t>
            </a:r>
            <a:r>
              <a:rPr lang="cs-CZ" sz="900" u="sng" dirty="0">
                <a:solidFill>
                  <a:srgbClr val="00638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[Odkaz do nového okna]"/>
              </a:rPr>
              <a:t>anotace</a:t>
            </a:r>
            <a:r>
              <a:rPr lang="cs-CZ" sz="9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cs-CZ" sz="900" u="sng" dirty="0">
                <a:solidFill>
                  <a:srgbClr val="00638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 tooltip="[Odkaz do nového okna]"/>
              </a:rPr>
              <a:t>přihlášení</a:t>
            </a:r>
            <a:r>
              <a:rPr lang="cs-CZ" sz="9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digitální gramotnost:</a:t>
            </a:r>
            <a:r>
              <a:rPr lang="cs-CZ" sz="9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14. 11. 2019, Praha (</a:t>
            </a:r>
            <a:r>
              <a:rPr lang="cs-CZ" sz="900" u="sng" dirty="0">
                <a:solidFill>
                  <a:srgbClr val="00638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 tooltip="[Odkaz do nového okna]"/>
              </a:rPr>
              <a:t>anotace</a:t>
            </a:r>
            <a:r>
              <a:rPr lang="cs-CZ" sz="9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cs-CZ" sz="900" u="sng" dirty="0">
                <a:solidFill>
                  <a:srgbClr val="00638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 tooltip="[Odkaz do nového okna]"/>
              </a:rPr>
              <a:t>přihlášení</a:t>
            </a:r>
            <a:r>
              <a:rPr lang="cs-CZ" sz="9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čtenářskou gramotnost:</a:t>
            </a:r>
            <a:r>
              <a:rPr lang="cs-CZ" sz="9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3. 12. 2019, Olomouc (</a:t>
            </a:r>
            <a:r>
              <a:rPr lang="cs-CZ" sz="900" u="sng" dirty="0">
                <a:solidFill>
                  <a:srgbClr val="00638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 tooltip="[Odkaz do nového okna]"/>
              </a:rPr>
              <a:t>anotace</a:t>
            </a:r>
            <a:r>
              <a:rPr lang="cs-CZ" sz="9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cs-CZ" sz="900" u="sng" dirty="0">
                <a:solidFill>
                  <a:srgbClr val="00638E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 tooltip="[Odkaz do nového okna]"/>
              </a:rPr>
              <a:t>přihlášení</a:t>
            </a:r>
            <a:r>
              <a:rPr lang="cs-CZ" sz="9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Mezi své školy a další zájemce můžete šířit odkaz na registraci Newsletteru Gramotnosti.PRO - </a:t>
            </a:r>
            <a:r>
              <a:rPr lang="cs-CZ" sz="11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6"/>
              </a:rPr>
              <a:t> "</a:t>
            </a:r>
            <a:r>
              <a:rPr lang="cs-CZ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6"/>
              </a:rPr>
              <a:t>https://gramotnosti.pro/#newsletter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  – pravidelné souhrny z kampaně Gramotnosti.pro život, výběry z BLOGU </a:t>
            </a:r>
            <a:r>
              <a:rPr lang="cs-CZ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7"/>
              </a:rPr>
              <a:t> http://gramotnosti.pro/blog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Pokud ve svých pracovních skupinách pracujete s tématem digitálního vzdělávání, upozorňujeme na naši spolupráci s </a:t>
            </a:r>
            <a:r>
              <a:rPr lang="cs-CZ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DigiKoalicí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, na </a:t>
            </a:r>
            <a:r>
              <a:rPr lang="cs-CZ" sz="11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8"/>
              </a:rPr>
              <a:t> </a:t>
            </a:r>
            <a:r>
              <a:rPr lang="cs-CZ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8"/>
              </a:rPr>
              <a:t>https://www.facebook.com/DigiKoaliceSkolam/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</a:rPr>
              <a:t> najdete každé pondělí inspirace pro aktivity a akce na poli digitální gramotnosti a informatického myšlení pro praxi škol. Diskutovat o gramotnostech v praxi škol s námi můžete i ve FB skupině</a:t>
            </a:r>
            <a:r>
              <a:rPr lang="cs-CZ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9"/>
              </a:rPr>
              <a:t> https://www.facebook.com/groups/171340270208588/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51CF7E-A09E-4E62-9320-F63D6A879CF7}"/>
              </a:ext>
            </a:extLst>
          </p:cNvPr>
          <p:cNvSpPr txBox="1"/>
          <p:nvPr/>
        </p:nvSpPr>
        <p:spPr>
          <a:xfrm>
            <a:off x="1063690" y="886408"/>
            <a:ext cx="402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PPUČ-elektronická podpora práce učitelů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3259FF-9B28-4DDE-8646-C4C64412FD9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38" y="376241"/>
            <a:ext cx="2135023" cy="7997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DADD6BB-955B-466F-B800-420B957E035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80" y="5633276"/>
            <a:ext cx="4726745" cy="7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9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8C521-9677-41C7-890C-DFD34100A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71" y="1461647"/>
            <a:ext cx="2271413" cy="841628"/>
          </a:xfrm>
        </p:spPr>
        <p:txBody>
          <a:bodyPr anchor="t">
            <a:noAutofit/>
          </a:bodyPr>
          <a:lstStyle/>
          <a:p>
            <a:pPr algn="l"/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Co se potkává v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</a:rPr>
              <a:t>MAPu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948743" y="354494"/>
            <a:ext cx="10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89DE3D-1DDB-4BB6-817F-9E14349F876B}"/>
              </a:ext>
            </a:extLst>
          </p:cNvPr>
          <p:cNvSpPr/>
          <p:nvPr/>
        </p:nvSpPr>
        <p:spPr>
          <a:xfrm>
            <a:off x="5240073" y="14616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29" name="Ovál 1">
            <a:extLst>
              <a:ext uri="{FF2B5EF4-FFF2-40B4-BE49-F238E27FC236}">
                <a16:creationId xmlns:a16="http://schemas.microsoft.com/office/drawing/2014/main" id="{AA594280-2D15-4956-92B4-E39C3A980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050" y="2407411"/>
            <a:ext cx="1594939" cy="1218228"/>
          </a:xfrm>
          <a:prstGeom prst="ellipse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ál 2">
            <a:extLst>
              <a:ext uri="{FF2B5EF4-FFF2-40B4-BE49-F238E27FC236}">
                <a16:creationId xmlns:a16="http://schemas.microsoft.com/office/drawing/2014/main" id="{CFE77EA9-025A-4BA4-8644-A9840207B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575" y="4031341"/>
            <a:ext cx="1295302" cy="11266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Výzvy (IROP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ál 3">
            <a:extLst>
              <a:ext uri="{FF2B5EF4-FFF2-40B4-BE49-F238E27FC236}">
                <a16:creationId xmlns:a16="http://schemas.microsoft.com/office/drawing/2014/main" id="{4B360D9A-28A0-4C3C-973F-F92A5243F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638" y="2440851"/>
            <a:ext cx="1139242" cy="9642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šablony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ál 4">
            <a:extLst>
              <a:ext uri="{FF2B5EF4-FFF2-40B4-BE49-F238E27FC236}">
                <a16:creationId xmlns:a16="http://schemas.microsoft.com/office/drawing/2014/main" id="{D053D0F6-4A74-430C-B650-6819E10E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784" y="3603123"/>
            <a:ext cx="1214151" cy="10028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 systémové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ál 5">
            <a:extLst>
              <a:ext uri="{FF2B5EF4-FFF2-40B4-BE49-F238E27FC236}">
                <a16:creationId xmlns:a16="http://schemas.microsoft.com/office/drawing/2014/main" id="{C96AE5F1-A64B-4954-A594-4964357DB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825" y="2877744"/>
            <a:ext cx="1228197" cy="11025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Nástroje financování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ál 6">
            <a:extLst>
              <a:ext uri="{FF2B5EF4-FFF2-40B4-BE49-F238E27FC236}">
                <a16:creationId xmlns:a16="http://schemas.microsoft.com/office/drawing/2014/main" id="{5371B62A-D547-442C-8280-E3727E7C1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363" y="1125660"/>
            <a:ext cx="1490379" cy="99483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Využitá infrastruktura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ál 7">
            <a:extLst>
              <a:ext uri="{FF2B5EF4-FFF2-40B4-BE49-F238E27FC236}">
                <a16:creationId xmlns:a16="http://schemas.microsoft.com/office/drawing/2014/main" id="{DA7AF5BE-5CAE-43BE-89AF-6B4CBF73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863" y="1086382"/>
            <a:ext cx="1153286" cy="97233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Rovné příležitosti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ál 8">
            <a:extLst>
              <a:ext uri="{FF2B5EF4-FFF2-40B4-BE49-F238E27FC236}">
                <a16:creationId xmlns:a16="http://schemas.microsoft.com/office/drawing/2014/main" id="{66BC2B81-DD46-4D46-98EC-20BF9A614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5435" y="1322782"/>
            <a:ext cx="1139242" cy="96429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Sdílení kapacit (i expertů)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ál 9">
            <a:extLst>
              <a:ext uri="{FF2B5EF4-FFF2-40B4-BE49-F238E27FC236}">
                <a16:creationId xmlns:a16="http://schemas.microsoft.com/office/drawing/2014/main" id="{605598EB-4D05-4364-9EAE-8CF940936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850" y="4555754"/>
            <a:ext cx="1828320" cy="1350431"/>
          </a:xfrm>
          <a:prstGeom prst="ellipse">
            <a:avLst/>
          </a:prstGeom>
          <a:solidFill>
            <a:srgbClr val="4472C4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Výzvy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OPZ , OPVVV,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OPŽP aj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ál 10">
            <a:extLst>
              <a:ext uri="{FF2B5EF4-FFF2-40B4-BE49-F238E27FC236}">
                <a16:creationId xmlns:a16="http://schemas.microsoft.com/office/drawing/2014/main" id="{461E0751-5FC1-4A14-8704-ABF3E5E5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546" y="2062678"/>
            <a:ext cx="3280392" cy="2600751"/>
          </a:xfrm>
          <a:prstGeom prst="ellipse">
            <a:avLst/>
          </a:prstGeom>
          <a:solidFill>
            <a:srgbClr val="FFC000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Funkční partnerství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Obce, MAS, NNO, podnikatelé, rodiče, školy, soc. služby, ORP,SO, experti + přenos MSMT, NSMAS, SMO,SMS, SKAV, ASZ, EDUIN…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ovná se 38">
            <a:extLst>
              <a:ext uri="{FF2B5EF4-FFF2-40B4-BE49-F238E27FC236}">
                <a16:creationId xmlns:a16="http://schemas.microsoft.com/office/drawing/2014/main" id="{3954046A-32BD-4B29-A91E-BA65483BF811}"/>
              </a:ext>
            </a:extLst>
          </p:cNvPr>
          <p:cNvSpPr/>
          <p:nvPr/>
        </p:nvSpPr>
        <p:spPr>
          <a:xfrm>
            <a:off x="6895960" y="2575656"/>
            <a:ext cx="898909" cy="9257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3E6508C1-D355-4D8F-8CF7-58427A532043}"/>
              </a:ext>
            </a:extLst>
          </p:cNvPr>
          <p:cNvCxnSpPr>
            <a:cxnSpLocks/>
          </p:cNvCxnSpPr>
          <p:nvPr/>
        </p:nvCxnSpPr>
        <p:spPr>
          <a:xfrm flipV="1">
            <a:off x="8952191" y="2660515"/>
            <a:ext cx="4307" cy="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A8A273FB-F6C3-4DE8-914B-DCEADD18AF92}"/>
              </a:ext>
            </a:extLst>
          </p:cNvPr>
          <p:cNvCxnSpPr>
            <a:cxnSpLocks/>
          </p:cNvCxnSpPr>
          <p:nvPr/>
        </p:nvCxnSpPr>
        <p:spPr>
          <a:xfrm flipV="1">
            <a:off x="9736990" y="2575656"/>
            <a:ext cx="1416" cy="3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009CFFC8-7AF7-4CCF-BB9D-B3908F91558B}"/>
              </a:ext>
            </a:extLst>
          </p:cNvPr>
          <p:cNvCxnSpPr>
            <a:cxnSpLocks/>
            <a:endCxn id="36" idx="3"/>
          </p:cNvCxnSpPr>
          <p:nvPr/>
        </p:nvCxnSpPr>
        <p:spPr>
          <a:xfrm flipV="1">
            <a:off x="9736990" y="2145860"/>
            <a:ext cx="785283" cy="617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383982E5-2AE8-4474-8A35-5E2E61A09369}"/>
              </a:ext>
            </a:extLst>
          </p:cNvPr>
          <p:cNvCxnSpPr>
            <a:cxnSpLocks/>
          </p:cNvCxnSpPr>
          <p:nvPr/>
        </p:nvCxnSpPr>
        <p:spPr>
          <a:xfrm flipV="1">
            <a:off x="8731357" y="2884231"/>
            <a:ext cx="11186" cy="5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98B13FAE-0F55-48E7-86AF-5DF9F6AF1384}"/>
              </a:ext>
            </a:extLst>
          </p:cNvPr>
          <p:cNvCxnSpPr>
            <a:cxnSpLocks/>
            <a:endCxn id="31" idx="6"/>
          </p:cNvCxnSpPr>
          <p:nvPr/>
        </p:nvCxnSpPr>
        <p:spPr>
          <a:xfrm flipH="1">
            <a:off x="4857880" y="2922999"/>
            <a:ext cx="1090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21F603A8-4F9F-43CA-98EE-810B4B0B3E10}"/>
              </a:ext>
            </a:extLst>
          </p:cNvPr>
          <p:cNvCxnSpPr>
            <a:cxnSpLocks/>
          </p:cNvCxnSpPr>
          <p:nvPr/>
        </p:nvCxnSpPr>
        <p:spPr>
          <a:xfrm flipH="1">
            <a:off x="5963407" y="3586564"/>
            <a:ext cx="185844" cy="434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FE3AAC96-87D6-48A8-85A0-F61D3821D659}"/>
              </a:ext>
            </a:extLst>
          </p:cNvPr>
          <p:cNvCxnSpPr>
            <a:cxnSpLocks/>
            <a:stCxn id="29" idx="3"/>
          </p:cNvCxnSpPr>
          <p:nvPr/>
        </p:nvCxnSpPr>
        <p:spPr>
          <a:xfrm flipH="1">
            <a:off x="4085099" y="3447234"/>
            <a:ext cx="1853524" cy="596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EF7A997D-0614-4A98-8FA9-3E9DBC88D737}"/>
              </a:ext>
            </a:extLst>
          </p:cNvPr>
          <p:cNvCxnSpPr>
            <a:cxnSpLocks/>
          </p:cNvCxnSpPr>
          <p:nvPr/>
        </p:nvCxnSpPr>
        <p:spPr>
          <a:xfrm>
            <a:off x="6824152" y="3459971"/>
            <a:ext cx="495203" cy="1113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50">
            <a:extLst>
              <a:ext uri="{FF2B5EF4-FFF2-40B4-BE49-F238E27FC236}">
                <a16:creationId xmlns:a16="http://schemas.microsoft.com/office/drawing/2014/main" id="{D8EB210D-E40C-4C7A-AD9E-DFB77E65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598" y="701018"/>
            <a:ext cx="11985448" cy="4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74" name="Přímá spojnice se šipkou 73">
            <a:extLst>
              <a:ext uri="{FF2B5EF4-FFF2-40B4-BE49-F238E27FC236}">
                <a16:creationId xmlns:a16="http://schemas.microsoft.com/office/drawing/2014/main" id="{0BB87A5B-D202-426A-A444-9D84A595BEE7}"/>
              </a:ext>
            </a:extLst>
          </p:cNvPr>
          <p:cNvCxnSpPr>
            <a:cxnSpLocks/>
          </p:cNvCxnSpPr>
          <p:nvPr/>
        </p:nvCxnSpPr>
        <p:spPr>
          <a:xfrm>
            <a:off x="10355435" y="3575891"/>
            <a:ext cx="740933" cy="49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B1A40E5A-C7B2-483C-B737-E1C2EEA435AB}"/>
              </a:ext>
            </a:extLst>
          </p:cNvPr>
          <p:cNvCxnSpPr/>
          <p:nvPr/>
        </p:nvCxnSpPr>
        <p:spPr>
          <a:xfrm flipH="1" flipV="1">
            <a:off x="8434569" y="1965439"/>
            <a:ext cx="383370" cy="717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F65CC388-8495-4E52-84AE-D61241DE6FAF}"/>
              </a:ext>
            </a:extLst>
          </p:cNvPr>
          <p:cNvCxnSpPr>
            <a:cxnSpLocks/>
          </p:cNvCxnSpPr>
          <p:nvPr/>
        </p:nvCxnSpPr>
        <p:spPr>
          <a:xfrm flipV="1">
            <a:off x="9294238" y="2011149"/>
            <a:ext cx="243956" cy="83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ál 4">
            <a:extLst>
              <a:ext uri="{FF2B5EF4-FFF2-40B4-BE49-F238E27FC236}">
                <a16:creationId xmlns:a16="http://schemas.microsoft.com/office/drawing/2014/main" id="{0390D4A0-0181-4C18-AE86-95E1DDF0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219" y="3005517"/>
            <a:ext cx="1214151" cy="10028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1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I-KAP, ŠIKK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Ovál 4">
            <a:extLst>
              <a:ext uri="{FF2B5EF4-FFF2-40B4-BE49-F238E27FC236}">
                <a16:creationId xmlns:a16="http://schemas.microsoft.com/office/drawing/2014/main" id="{879A4A47-E402-4655-ADCE-3246D5D9C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932" y="3605795"/>
            <a:ext cx="1214151" cy="10028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1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SYPO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Ovál 4">
            <a:extLst>
              <a:ext uri="{FF2B5EF4-FFF2-40B4-BE49-F238E27FC236}">
                <a16:creationId xmlns:a16="http://schemas.microsoft.com/office/drawing/2014/main" id="{BCA3E800-0930-44A5-AE2D-F976AD844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817" y="4268433"/>
            <a:ext cx="1214151" cy="10028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1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PPUČ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Ovál 4">
            <a:extLst>
              <a:ext uri="{FF2B5EF4-FFF2-40B4-BE49-F238E27FC236}">
                <a16:creationId xmlns:a16="http://schemas.microsoft.com/office/drawing/2014/main" id="{20E1CF62-0286-447A-8B98-E52D67CA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556" y="4491686"/>
            <a:ext cx="1214151" cy="10028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1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SRP, APIV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3" name="Obrázek 52">
            <a:extLst>
              <a:ext uri="{FF2B5EF4-FFF2-40B4-BE49-F238E27FC236}">
                <a16:creationId xmlns:a16="http://schemas.microsoft.com/office/drawing/2014/main" id="{01A61ECD-A499-4AB4-BCB4-D72F8DD0B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68" y="318312"/>
            <a:ext cx="2135023" cy="799741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413A0EC0-FEFC-4883-A877-FAF2CC9C9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50" y="5960972"/>
            <a:ext cx="4726745" cy="779268"/>
          </a:xfrm>
          <a:prstGeom prst="rect">
            <a:avLst/>
          </a:prstGeom>
        </p:spPr>
      </p:pic>
      <p:sp>
        <p:nvSpPr>
          <p:cNvPr id="55" name="Ovál 3">
            <a:extLst>
              <a:ext uri="{FF2B5EF4-FFF2-40B4-BE49-F238E27FC236}">
                <a16:creationId xmlns:a16="http://schemas.microsoft.com/office/drawing/2014/main" id="{9EA0CEEE-F907-4E1D-A2F7-3867CAF84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7226" y="1621111"/>
            <a:ext cx="1139242" cy="964296"/>
          </a:xfrm>
          <a:prstGeom prst="ellipse">
            <a:avLst/>
          </a:prstGeom>
          <a:solidFill>
            <a:srgbClr val="92D050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1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Roční akční plán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xteriér, tráva, příroda, hora&#10;&#10;Popis byl vytvořen automaticky">
            <a:extLst>
              <a:ext uri="{FF2B5EF4-FFF2-40B4-BE49-F238E27FC236}">
                <a16:creationId xmlns:a16="http://schemas.microsoft.com/office/drawing/2014/main" id="{812170A5-A748-406B-AA13-111583DB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8" y="1864880"/>
            <a:ext cx="4480578" cy="2554720"/>
          </a:xfrm>
          <a:prstGeom prst="rect">
            <a:avLst/>
          </a:prstGeom>
        </p:spPr>
      </p:pic>
      <p:pic>
        <p:nvPicPr>
          <p:cNvPr id="12" name="Obrázek 11" descr="Obsah obrázku zbraň&#10;&#10;Popis vygenerován s velmi vysokou mírou spolehlivosti">
            <a:extLst>
              <a:ext uri="{FF2B5EF4-FFF2-40B4-BE49-F238E27FC236}">
                <a16:creationId xmlns:a16="http://schemas.microsoft.com/office/drawing/2014/main" id="{7D646107-E449-4622-9DD9-2EA204E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4993120"/>
            <a:ext cx="1257143" cy="12698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38ECCCD-ADB0-4B25-97DC-7063BDE0BB02}"/>
              </a:ext>
            </a:extLst>
          </p:cNvPr>
          <p:cNvSpPr txBox="1"/>
          <p:nvPr/>
        </p:nvSpPr>
        <p:spPr>
          <a:xfrm>
            <a:off x="4948742" y="354494"/>
            <a:ext cx="638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8FC5A1-5AA6-4569-B947-533521FC4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82" y="5932872"/>
            <a:ext cx="4726745" cy="7792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747B2E-6B19-4216-B1AB-62CBC46E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80" y="428556"/>
            <a:ext cx="2135023" cy="79974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6FB6F7A-826A-47B5-9A7D-2176E872A79C}"/>
              </a:ext>
            </a:extLst>
          </p:cNvPr>
          <p:cNvSpPr/>
          <p:nvPr/>
        </p:nvSpPr>
        <p:spPr>
          <a:xfrm>
            <a:off x="5366085" y="1371986"/>
            <a:ext cx="6567104" cy="4456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Šablony II –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2 zprávy o realizaci +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ZZoR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 8. měsících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povinnost přikládat kalkulačku stáhnete zde: 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https://www.masskch.cz/pro-skoly/sablony-ii/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Povinnost prokazování publicity (plakát ve velikosti A3,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logo na webových stránkách)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Odkaz na vytvoření plakátu: 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https://publicita.dotaceeu.cz/gen/krok1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 ESF – indikátor 60000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je stanovena hodnota indikátoru 60000 např. na 2 osoby, je nutné pro tyto dvě podpořené osoby založit kartu účastníka v IS ESF.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Odkaz na IS ESF: 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https://esf2014.esfcr.cz/publicportal/DefaultPage.aspx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505</Words>
  <Application>Microsoft Office PowerPoint</Application>
  <PresentationFormat>Širokoúhlá obrazovka</PresentationFormat>
  <Paragraphs>116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Garamond</vt:lpstr>
      <vt:lpstr>Symbol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se potkává v MAPu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Feyfarová</dc:creator>
  <cp:lastModifiedBy>Eva Feyfarová</cp:lastModifiedBy>
  <cp:revision>7</cp:revision>
  <dcterms:created xsi:type="dcterms:W3CDTF">2019-10-05T14:09:01Z</dcterms:created>
  <dcterms:modified xsi:type="dcterms:W3CDTF">2019-10-11T07:21:08Z</dcterms:modified>
</cp:coreProperties>
</file>