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59" r:id="rId6"/>
    <p:sldId id="289" r:id="rId7"/>
    <p:sldId id="291" r:id="rId8"/>
    <p:sldId id="261" r:id="rId9"/>
    <p:sldId id="296" r:id="rId10"/>
    <p:sldId id="333" r:id="rId11"/>
    <p:sldId id="326" r:id="rId12"/>
    <p:sldId id="327" r:id="rId13"/>
    <p:sldId id="331" r:id="rId14"/>
    <p:sldId id="330" r:id="rId15"/>
    <p:sldId id="345" r:id="rId16"/>
    <p:sldId id="343" r:id="rId17"/>
    <p:sldId id="273" r:id="rId18"/>
    <p:sldId id="315" r:id="rId19"/>
    <p:sldId id="344" r:id="rId20"/>
    <p:sldId id="332" r:id="rId21"/>
    <p:sldId id="322" r:id="rId22"/>
    <p:sldId id="274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E4F5"/>
    <a:srgbClr val="61B4E4"/>
    <a:srgbClr val="A5D0ED"/>
    <a:srgbClr val="6D6E70"/>
    <a:srgbClr val="B7D9F1"/>
    <a:srgbClr val="DDF0FB"/>
    <a:srgbClr val="B7E3F7"/>
    <a:srgbClr val="4EBCED"/>
    <a:srgbClr val="4FB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6910" autoAdjust="0"/>
  </p:normalViewPr>
  <p:slideViewPr>
    <p:cSldViewPr snapToGrid="0">
      <p:cViewPr varScale="1">
        <p:scale>
          <a:sx n="98" d="100"/>
          <a:sy n="98" d="100"/>
        </p:scale>
        <p:origin x="9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76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037C55-4B9E-4FC6-8187-CEF1726B6E4C}" type="doc">
      <dgm:prSet loTypeId="urn:microsoft.com/office/officeart/2005/8/layout/cycle4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4168D87C-A027-4A48-901B-B41EB11A9A03}">
      <dgm:prSet phldrT="[Text]" custT="1"/>
      <dgm:spPr/>
      <dgm:t>
        <a:bodyPr/>
        <a:lstStyle/>
        <a:p>
          <a:r>
            <a:rPr lang="cs-CZ" sz="2000">
              <a:solidFill>
                <a:schemeClr val="tx1"/>
              </a:solidFill>
            </a:rPr>
            <a:t>Vnitřní konektivita</a:t>
          </a:r>
          <a:endParaRPr lang="cs-CZ" sz="2000" dirty="0">
            <a:solidFill>
              <a:schemeClr val="tx1"/>
            </a:solidFill>
          </a:endParaRPr>
        </a:p>
      </dgm:t>
    </dgm:pt>
    <dgm:pt modelId="{119783E0-19F4-4D85-B2A7-D79912D2900E}" type="parTrans" cxnId="{69FEBCFC-1D58-45E2-87B0-0D5A1766885B}">
      <dgm:prSet/>
      <dgm:spPr/>
      <dgm:t>
        <a:bodyPr/>
        <a:lstStyle/>
        <a:p>
          <a:endParaRPr lang="cs-CZ" sz="2400">
            <a:solidFill>
              <a:schemeClr val="tx1"/>
            </a:solidFill>
          </a:endParaRPr>
        </a:p>
      </dgm:t>
    </dgm:pt>
    <dgm:pt modelId="{C653E0EE-483B-4592-A46B-0012DF33DF82}" type="sibTrans" cxnId="{69FEBCFC-1D58-45E2-87B0-0D5A1766885B}">
      <dgm:prSet/>
      <dgm:spPr/>
      <dgm:t>
        <a:bodyPr/>
        <a:lstStyle/>
        <a:p>
          <a:endParaRPr lang="cs-CZ" sz="2400">
            <a:solidFill>
              <a:schemeClr val="tx1"/>
            </a:solidFill>
          </a:endParaRPr>
        </a:p>
      </dgm:t>
    </dgm:pt>
    <dgm:pt modelId="{AAD75284-D0D6-4F0A-8D6C-03F41B74F46C}">
      <dgm:prSet phldrT="[Text]" custT="1"/>
      <dgm:spPr/>
      <dgm:t>
        <a:bodyPr/>
        <a:lstStyle/>
        <a:p>
          <a:r>
            <a:rPr lang="cs-CZ" sz="2000" dirty="0">
              <a:solidFill>
                <a:schemeClr val="tx1"/>
              </a:solidFill>
            </a:rPr>
            <a:t>Vnější konektivita</a:t>
          </a:r>
        </a:p>
      </dgm:t>
    </dgm:pt>
    <dgm:pt modelId="{337204F4-E65D-415F-993F-8369AEEC609A}" type="parTrans" cxnId="{F4CF0E54-963F-47AC-BEEE-3DAB5FD102C8}">
      <dgm:prSet/>
      <dgm:spPr/>
      <dgm:t>
        <a:bodyPr/>
        <a:lstStyle/>
        <a:p>
          <a:endParaRPr lang="cs-CZ" sz="2400">
            <a:solidFill>
              <a:schemeClr val="tx1"/>
            </a:solidFill>
          </a:endParaRPr>
        </a:p>
      </dgm:t>
    </dgm:pt>
    <dgm:pt modelId="{8B4B4D78-4263-43D8-93D0-06CA65ABFFFB}" type="sibTrans" cxnId="{F4CF0E54-963F-47AC-BEEE-3DAB5FD102C8}">
      <dgm:prSet/>
      <dgm:spPr/>
      <dgm:t>
        <a:bodyPr/>
        <a:lstStyle/>
        <a:p>
          <a:endParaRPr lang="cs-CZ" sz="2400">
            <a:solidFill>
              <a:schemeClr val="tx1"/>
            </a:solidFill>
          </a:endParaRPr>
        </a:p>
      </dgm:t>
    </dgm:pt>
    <dgm:pt modelId="{C9D21C26-AD96-4DE9-9303-21D6454E7D2E}">
      <dgm:prSet phldrT="[Text]" custT="1"/>
      <dgm:spPr/>
      <dgm:t>
        <a:bodyPr/>
        <a:lstStyle/>
        <a:p>
          <a:r>
            <a:rPr lang="cs-CZ" sz="2000">
              <a:solidFill>
                <a:schemeClr val="tx1"/>
              </a:solidFill>
            </a:rPr>
            <a:t>Vybavení školy a uživatelů</a:t>
          </a:r>
          <a:endParaRPr lang="cs-CZ" sz="2000" dirty="0">
            <a:solidFill>
              <a:schemeClr val="tx1"/>
            </a:solidFill>
          </a:endParaRPr>
        </a:p>
      </dgm:t>
    </dgm:pt>
    <dgm:pt modelId="{75ED8BDF-4F54-4321-8D23-4208BCA13D66}" type="parTrans" cxnId="{10D23459-33AA-41C5-A054-E6F36E147A8E}">
      <dgm:prSet/>
      <dgm:spPr/>
      <dgm:t>
        <a:bodyPr/>
        <a:lstStyle/>
        <a:p>
          <a:endParaRPr lang="cs-CZ" sz="2400">
            <a:solidFill>
              <a:schemeClr val="tx1"/>
            </a:solidFill>
          </a:endParaRPr>
        </a:p>
      </dgm:t>
    </dgm:pt>
    <dgm:pt modelId="{C5E3C6B3-DED9-40F3-911E-22BF9A604B54}" type="sibTrans" cxnId="{10D23459-33AA-41C5-A054-E6F36E147A8E}">
      <dgm:prSet/>
      <dgm:spPr/>
      <dgm:t>
        <a:bodyPr/>
        <a:lstStyle/>
        <a:p>
          <a:endParaRPr lang="cs-CZ" sz="2400">
            <a:solidFill>
              <a:schemeClr val="tx1"/>
            </a:solidFill>
          </a:endParaRPr>
        </a:p>
      </dgm:t>
    </dgm:pt>
    <dgm:pt modelId="{C9C11B27-09F6-4B76-9921-F56C20C1064B}">
      <dgm:prSet phldrT="[Text]" custT="1"/>
      <dgm:spPr/>
      <dgm:t>
        <a:bodyPr/>
        <a:lstStyle/>
        <a:p>
          <a:r>
            <a:rPr lang="cs-CZ" sz="2000">
              <a:solidFill>
                <a:schemeClr val="tx1"/>
              </a:solidFill>
            </a:rPr>
            <a:t>Lidské zdroje, správa</a:t>
          </a:r>
          <a:endParaRPr lang="cs-CZ" sz="2000" dirty="0">
            <a:solidFill>
              <a:schemeClr val="tx1"/>
            </a:solidFill>
          </a:endParaRPr>
        </a:p>
      </dgm:t>
    </dgm:pt>
    <dgm:pt modelId="{96FBDC1C-744A-4153-9D22-A9D7488B642C}" type="parTrans" cxnId="{665EF255-5D65-47DD-9B1A-AEE2D104F7BD}">
      <dgm:prSet/>
      <dgm:spPr/>
      <dgm:t>
        <a:bodyPr/>
        <a:lstStyle/>
        <a:p>
          <a:endParaRPr lang="cs-CZ" sz="2400">
            <a:solidFill>
              <a:schemeClr val="tx1"/>
            </a:solidFill>
          </a:endParaRPr>
        </a:p>
      </dgm:t>
    </dgm:pt>
    <dgm:pt modelId="{75486FCA-45EE-4252-AE34-DC682262DA5D}" type="sibTrans" cxnId="{665EF255-5D65-47DD-9B1A-AEE2D104F7BD}">
      <dgm:prSet/>
      <dgm:spPr/>
      <dgm:t>
        <a:bodyPr/>
        <a:lstStyle/>
        <a:p>
          <a:endParaRPr lang="cs-CZ" sz="2400">
            <a:solidFill>
              <a:schemeClr val="tx1"/>
            </a:solidFill>
          </a:endParaRPr>
        </a:p>
      </dgm:t>
    </dgm:pt>
    <dgm:pt modelId="{2BB8F57C-6CBB-4135-919D-0C3238BEBD91}" type="pres">
      <dgm:prSet presAssocID="{A8037C55-4B9E-4FC6-8187-CEF1726B6E4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81547646-17DC-4337-A74A-2586DC0063F4}" type="pres">
      <dgm:prSet presAssocID="{A8037C55-4B9E-4FC6-8187-CEF1726B6E4C}" presName="children" presStyleCnt="0"/>
      <dgm:spPr/>
    </dgm:pt>
    <dgm:pt modelId="{591F00A2-4889-4C19-9069-8CA0973107BC}" type="pres">
      <dgm:prSet presAssocID="{A8037C55-4B9E-4FC6-8187-CEF1726B6E4C}" presName="childPlaceholder" presStyleCnt="0"/>
      <dgm:spPr/>
    </dgm:pt>
    <dgm:pt modelId="{EFC01399-A896-4675-84A2-078BD4BCE2B9}" type="pres">
      <dgm:prSet presAssocID="{A8037C55-4B9E-4FC6-8187-CEF1726B6E4C}" presName="circle" presStyleCnt="0"/>
      <dgm:spPr/>
    </dgm:pt>
    <dgm:pt modelId="{59E7CF57-4BB2-462A-94B6-AFE7781560DE}" type="pres">
      <dgm:prSet presAssocID="{A8037C55-4B9E-4FC6-8187-CEF1726B6E4C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A67E1900-8231-4617-BB43-137DE9B9F8AC}" type="pres">
      <dgm:prSet presAssocID="{A8037C55-4B9E-4FC6-8187-CEF1726B6E4C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9D8B158D-3173-481F-896F-DBD3F22D1AB3}" type="pres">
      <dgm:prSet presAssocID="{A8037C55-4B9E-4FC6-8187-CEF1726B6E4C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7C9F744A-D449-49A1-B019-99FA822EA316}" type="pres">
      <dgm:prSet presAssocID="{A8037C55-4B9E-4FC6-8187-CEF1726B6E4C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B3A482D4-8472-48A9-80AD-E10F0D47CBC3}" type="pres">
      <dgm:prSet presAssocID="{A8037C55-4B9E-4FC6-8187-CEF1726B6E4C}" presName="quadrantPlaceholder" presStyleCnt="0"/>
      <dgm:spPr/>
    </dgm:pt>
    <dgm:pt modelId="{D843E037-8551-4D08-AE4A-11E1BACB51EE}" type="pres">
      <dgm:prSet presAssocID="{A8037C55-4B9E-4FC6-8187-CEF1726B6E4C}" presName="center1" presStyleLbl="fgShp" presStyleIdx="0" presStyleCnt="2"/>
      <dgm:spPr/>
    </dgm:pt>
    <dgm:pt modelId="{EC95BF02-D891-41AB-A45C-762E97A5DF5C}" type="pres">
      <dgm:prSet presAssocID="{A8037C55-4B9E-4FC6-8187-CEF1726B6E4C}" presName="center2" presStyleLbl="fgShp" presStyleIdx="1" presStyleCnt="2"/>
      <dgm:spPr/>
    </dgm:pt>
  </dgm:ptLst>
  <dgm:cxnLst>
    <dgm:cxn modelId="{0B9DFF0F-36E9-4293-887E-5739E84EB1DE}" type="presOf" srcId="{C9C11B27-09F6-4B76-9921-F56C20C1064B}" destId="{9D8B158D-3173-481F-896F-DBD3F22D1AB3}" srcOrd="0" destOrd="0" presId="urn:microsoft.com/office/officeart/2005/8/layout/cycle4"/>
    <dgm:cxn modelId="{1DBE6F4F-D3E3-486C-B16C-4E9AB1751CCE}" type="presOf" srcId="{AAD75284-D0D6-4F0A-8D6C-03F41B74F46C}" destId="{A67E1900-8231-4617-BB43-137DE9B9F8AC}" srcOrd="0" destOrd="0" presId="urn:microsoft.com/office/officeart/2005/8/layout/cycle4"/>
    <dgm:cxn modelId="{F4CF0E54-963F-47AC-BEEE-3DAB5FD102C8}" srcId="{A8037C55-4B9E-4FC6-8187-CEF1726B6E4C}" destId="{AAD75284-D0D6-4F0A-8D6C-03F41B74F46C}" srcOrd="1" destOrd="0" parTransId="{337204F4-E65D-415F-993F-8369AEEC609A}" sibTransId="{8B4B4D78-4263-43D8-93D0-06CA65ABFFFB}"/>
    <dgm:cxn modelId="{665EF255-5D65-47DD-9B1A-AEE2D104F7BD}" srcId="{A8037C55-4B9E-4FC6-8187-CEF1726B6E4C}" destId="{C9C11B27-09F6-4B76-9921-F56C20C1064B}" srcOrd="2" destOrd="0" parTransId="{96FBDC1C-744A-4153-9D22-A9D7488B642C}" sibTransId="{75486FCA-45EE-4252-AE34-DC682262DA5D}"/>
    <dgm:cxn modelId="{10D23459-33AA-41C5-A054-E6F36E147A8E}" srcId="{A8037C55-4B9E-4FC6-8187-CEF1726B6E4C}" destId="{C9D21C26-AD96-4DE9-9303-21D6454E7D2E}" srcOrd="3" destOrd="0" parTransId="{75ED8BDF-4F54-4321-8D23-4208BCA13D66}" sibTransId="{C5E3C6B3-DED9-40F3-911E-22BF9A604B54}"/>
    <dgm:cxn modelId="{0169B89D-B539-4E43-8F51-47602507F2CF}" type="presOf" srcId="{A8037C55-4B9E-4FC6-8187-CEF1726B6E4C}" destId="{2BB8F57C-6CBB-4135-919D-0C3238BEBD91}" srcOrd="0" destOrd="0" presId="urn:microsoft.com/office/officeart/2005/8/layout/cycle4"/>
    <dgm:cxn modelId="{DDEF7BB7-76F5-4C60-9D73-A49D065E2617}" type="presOf" srcId="{4168D87C-A027-4A48-901B-B41EB11A9A03}" destId="{59E7CF57-4BB2-462A-94B6-AFE7781560DE}" srcOrd="0" destOrd="0" presId="urn:microsoft.com/office/officeart/2005/8/layout/cycle4"/>
    <dgm:cxn modelId="{B2C213BA-6EF4-457F-BF01-D8C1491D18EC}" type="presOf" srcId="{C9D21C26-AD96-4DE9-9303-21D6454E7D2E}" destId="{7C9F744A-D449-49A1-B019-99FA822EA316}" srcOrd="0" destOrd="0" presId="urn:microsoft.com/office/officeart/2005/8/layout/cycle4"/>
    <dgm:cxn modelId="{69FEBCFC-1D58-45E2-87B0-0D5A1766885B}" srcId="{A8037C55-4B9E-4FC6-8187-CEF1726B6E4C}" destId="{4168D87C-A027-4A48-901B-B41EB11A9A03}" srcOrd="0" destOrd="0" parTransId="{119783E0-19F4-4D85-B2A7-D79912D2900E}" sibTransId="{C653E0EE-483B-4592-A46B-0012DF33DF82}"/>
    <dgm:cxn modelId="{08B0889A-7B1B-46AA-8C9D-3CC8D2196E94}" type="presParOf" srcId="{2BB8F57C-6CBB-4135-919D-0C3238BEBD91}" destId="{81547646-17DC-4337-A74A-2586DC0063F4}" srcOrd="0" destOrd="0" presId="urn:microsoft.com/office/officeart/2005/8/layout/cycle4"/>
    <dgm:cxn modelId="{90547A01-E3DA-495D-A10F-A82DCF6C7613}" type="presParOf" srcId="{81547646-17DC-4337-A74A-2586DC0063F4}" destId="{591F00A2-4889-4C19-9069-8CA0973107BC}" srcOrd="0" destOrd="0" presId="urn:microsoft.com/office/officeart/2005/8/layout/cycle4"/>
    <dgm:cxn modelId="{3D56AFEC-B949-443F-AC76-C1E1942F680D}" type="presParOf" srcId="{2BB8F57C-6CBB-4135-919D-0C3238BEBD91}" destId="{EFC01399-A896-4675-84A2-078BD4BCE2B9}" srcOrd="1" destOrd="0" presId="urn:microsoft.com/office/officeart/2005/8/layout/cycle4"/>
    <dgm:cxn modelId="{AC142FC3-76B6-436D-8BD8-A0C77B62BCBE}" type="presParOf" srcId="{EFC01399-A896-4675-84A2-078BD4BCE2B9}" destId="{59E7CF57-4BB2-462A-94B6-AFE7781560DE}" srcOrd="0" destOrd="0" presId="urn:microsoft.com/office/officeart/2005/8/layout/cycle4"/>
    <dgm:cxn modelId="{23A47E7B-9F46-48ED-9334-134B9CA825D9}" type="presParOf" srcId="{EFC01399-A896-4675-84A2-078BD4BCE2B9}" destId="{A67E1900-8231-4617-BB43-137DE9B9F8AC}" srcOrd="1" destOrd="0" presId="urn:microsoft.com/office/officeart/2005/8/layout/cycle4"/>
    <dgm:cxn modelId="{B4E29751-25EC-4A9C-B89C-63864D777BFA}" type="presParOf" srcId="{EFC01399-A896-4675-84A2-078BD4BCE2B9}" destId="{9D8B158D-3173-481F-896F-DBD3F22D1AB3}" srcOrd="2" destOrd="0" presId="urn:microsoft.com/office/officeart/2005/8/layout/cycle4"/>
    <dgm:cxn modelId="{E795C5BF-4FD7-4F60-9017-BF6D22C42F65}" type="presParOf" srcId="{EFC01399-A896-4675-84A2-078BD4BCE2B9}" destId="{7C9F744A-D449-49A1-B019-99FA822EA316}" srcOrd="3" destOrd="0" presId="urn:microsoft.com/office/officeart/2005/8/layout/cycle4"/>
    <dgm:cxn modelId="{66D2862C-A626-4B22-BE50-C3D4BB774B37}" type="presParOf" srcId="{EFC01399-A896-4675-84A2-078BD4BCE2B9}" destId="{B3A482D4-8472-48A9-80AD-E10F0D47CBC3}" srcOrd="4" destOrd="0" presId="urn:microsoft.com/office/officeart/2005/8/layout/cycle4"/>
    <dgm:cxn modelId="{8EA4D8D0-34F6-4251-AFEC-BC661F73D8D3}" type="presParOf" srcId="{2BB8F57C-6CBB-4135-919D-0C3238BEBD91}" destId="{D843E037-8551-4D08-AE4A-11E1BACB51EE}" srcOrd="2" destOrd="0" presId="urn:microsoft.com/office/officeart/2005/8/layout/cycle4"/>
    <dgm:cxn modelId="{6DD2F429-A8DF-4187-9A22-81A011C61094}" type="presParOf" srcId="{2BB8F57C-6CBB-4135-919D-0C3238BEBD91}" destId="{EC95BF02-D891-41AB-A45C-762E97A5DF5C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FFA05C-EFCB-484A-BE54-B33DA5B0B237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59CE71B-2B57-4482-BF1B-A551BD5D365C}">
      <dgm:prSet phldrT="[Text]"/>
      <dgm:spPr>
        <a:solidFill>
          <a:schemeClr val="accent6"/>
        </a:solidFill>
      </dgm:spPr>
      <dgm:t>
        <a:bodyPr/>
        <a:lstStyle/>
        <a:p>
          <a:r>
            <a:rPr lang="cs-CZ">
              <a:solidFill>
                <a:schemeClr val="tx1"/>
              </a:solidFill>
            </a:rPr>
            <a:t>Vzdělávání učitelů i vedení škol</a:t>
          </a:r>
          <a:endParaRPr lang="cs-CZ" dirty="0">
            <a:solidFill>
              <a:schemeClr val="tx1"/>
            </a:solidFill>
          </a:endParaRPr>
        </a:p>
      </dgm:t>
    </dgm:pt>
    <dgm:pt modelId="{E2C5EA25-B056-4C2C-A5D2-ED3A9EA54548}" type="parTrans" cxnId="{A0D25B0A-A642-43A7-8163-E8F45F9277A8}">
      <dgm:prSet/>
      <dgm:spPr/>
      <dgm:t>
        <a:bodyPr/>
        <a:lstStyle/>
        <a:p>
          <a:endParaRPr lang="cs-CZ"/>
        </a:p>
      </dgm:t>
    </dgm:pt>
    <dgm:pt modelId="{68B16BAA-9483-485D-A098-9090A2DBCD4A}" type="sibTrans" cxnId="{A0D25B0A-A642-43A7-8163-E8F45F9277A8}">
      <dgm:prSet/>
      <dgm:spPr/>
      <dgm:t>
        <a:bodyPr/>
        <a:lstStyle/>
        <a:p>
          <a:endParaRPr lang="cs-CZ"/>
        </a:p>
      </dgm:t>
    </dgm:pt>
    <dgm:pt modelId="{06FB47A9-0507-46CB-90C9-D6FFA3F02AFC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Rozvoj informatického myšlení</a:t>
          </a:r>
        </a:p>
      </dgm:t>
    </dgm:pt>
    <dgm:pt modelId="{53C7A8E4-5A07-4590-9870-E4C2BAC4B391}" type="parTrans" cxnId="{5A4B1445-27B2-44FE-94A9-755AF36DBFB5}">
      <dgm:prSet/>
      <dgm:spPr/>
      <dgm:t>
        <a:bodyPr/>
        <a:lstStyle/>
        <a:p>
          <a:endParaRPr lang="cs-CZ"/>
        </a:p>
      </dgm:t>
    </dgm:pt>
    <dgm:pt modelId="{6B419F76-3589-4A25-ACCC-A080D08E81E7}" type="sibTrans" cxnId="{5A4B1445-27B2-44FE-94A9-755AF36DBFB5}">
      <dgm:prSet/>
      <dgm:spPr/>
      <dgm:t>
        <a:bodyPr/>
        <a:lstStyle/>
        <a:p>
          <a:endParaRPr lang="cs-CZ"/>
        </a:p>
      </dgm:t>
    </dgm:pt>
    <dgm:pt modelId="{28EBCFAD-E7BD-41B2-B0E0-224E1D1EA91F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cs-CZ">
              <a:solidFill>
                <a:schemeClr val="tx1"/>
              </a:solidFill>
            </a:rPr>
            <a:t>Rozvoj digitální gramotnosti</a:t>
          </a:r>
          <a:endParaRPr lang="cs-CZ" dirty="0">
            <a:solidFill>
              <a:schemeClr val="tx1"/>
            </a:solidFill>
          </a:endParaRPr>
        </a:p>
      </dgm:t>
    </dgm:pt>
    <dgm:pt modelId="{6EBEE3E8-A3CF-483A-B3CA-1C0EB2B3CD01}" type="parTrans" cxnId="{554F7977-1A96-418D-AEE7-47F9EBA9EEC5}">
      <dgm:prSet/>
      <dgm:spPr/>
      <dgm:t>
        <a:bodyPr/>
        <a:lstStyle/>
        <a:p>
          <a:endParaRPr lang="cs-CZ"/>
        </a:p>
      </dgm:t>
    </dgm:pt>
    <dgm:pt modelId="{4010DC50-CB1B-45D0-9A78-EA6B0287638D}" type="sibTrans" cxnId="{554F7977-1A96-418D-AEE7-47F9EBA9EEC5}">
      <dgm:prSet/>
      <dgm:spPr/>
      <dgm:t>
        <a:bodyPr/>
        <a:lstStyle/>
        <a:p>
          <a:endParaRPr lang="cs-CZ"/>
        </a:p>
      </dgm:t>
    </dgm:pt>
    <dgm:pt modelId="{569A7528-6051-4807-8E6E-E88DBFD3CBE0}">
      <dgm:prSet phldrT="[Text]"/>
      <dgm:spPr/>
      <dgm:t>
        <a:bodyPr/>
        <a:lstStyle/>
        <a:p>
          <a:r>
            <a:rPr lang="cs-CZ">
              <a:solidFill>
                <a:schemeClr val="tx1"/>
              </a:solidFill>
            </a:rPr>
            <a:t>IT vybavení</a:t>
          </a:r>
          <a:endParaRPr lang="cs-CZ" dirty="0">
            <a:solidFill>
              <a:schemeClr val="tx1"/>
            </a:solidFill>
          </a:endParaRPr>
        </a:p>
      </dgm:t>
    </dgm:pt>
    <dgm:pt modelId="{0E7D23DE-1786-48AB-8DCA-B8574602AEC4}" type="parTrans" cxnId="{5BB9240E-0984-410F-BCB1-84ACFC9076B6}">
      <dgm:prSet/>
      <dgm:spPr/>
      <dgm:t>
        <a:bodyPr/>
        <a:lstStyle/>
        <a:p>
          <a:endParaRPr lang="cs-CZ"/>
        </a:p>
      </dgm:t>
    </dgm:pt>
    <dgm:pt modelId="{37C51BA8-0C76-4D3E-BABA-F43302142702}" type="sibTrans" cxnId="{5BB9240E-0984-410F-BCB1-84ACFC9076B6}">
      <dgm:prSet/>
      <dgm:spPr/>
      <dgm:t>
        <a:bodyPr/>
        <a:lstStyle/>
        <a:p>
          <a:endParaRPr lang="cs-CZ"/>
        </a:p>
      </dgm:t>
    </dgm:pt>
    <dgm:pt modelId="{6B1CE55E-F64D-4B54-9C30-F0A5C9EF45AA}">
      <dgm:prSet phldrT="[Text]"/>
      <dgm:spPr/>
      <dgm:t>
        <a:bodyPr/>
        <a:lstStyle/>
        <a:p>
          <a:r>
            <a:rPr lang="cs-CZ">
              <a:solidFill>
                <a:schemeClr val="tx1"/>
              </a:solidFill>
            </a:rPr>
            <a:t>Mobilní digitální </a:t>
          </a:r>
          <a:r>
            <a:rPr lang="cs-CZ" b="1" u="sng">
              <a:solidFill>
                <a:schemeClr val="tx1"/>
              </a:solidFill>
            </a:rPr>
            <a:t>technologie pro znevýhodněné žáky</a:t>
          </a:r>
          <a:endParaRPr lang="cs-CZ" b="1" u="sng" dirty="0">
            <a:solidFill>
              <a:schemeClr val="tx1"/>
            </a:solidFill>
          </a:endParaRPr>
        </a:p>
      </dgm:t>
    </dgm:pt>
    <dgm:pt modelId="{7D422CAA-7A3A-40E3-80FD-DA8C65F3DE88}" type="parTrans" cxnId="{2F34A595-F67F-46CC-9653-32C90AE8CB85}">
      <dgm:prSet/>
      <dgm:spPr/>
      <dgm:t>
        <a:bodyPr/>
        <a:lstStyle/>
        <a:p>
          <a:endParaRPr lang="cs-CZ"/>
        </a:p>
      </dgm:t>
    </dgm:pt>
    <dgm:pt modelId="{B251EF95-113F-4418-98F4-6DABB8676EE8}" type="sibTrans" cxnId="{2F34A595-F67F-46CC-9653-32C90AE8CB85}">
      <dgm:prSet/>
      <dgm:spPr/>
      <dgm:t>
        <a:bodyPr/>
        <a:lstStyle/>
        <a:p>
          <a:endParaRPr lang="cs-CZ"/>
        </a:p>
      </dgm:t>
    </dgm:pt>
    <dgm:pt modelId="{3673DA47-3D93-4123-89AB-BBA5D47C62B1}">
      <dgm:prSet phldrT="[Text]" custT="1"/>
      <dgm:spPr/>
      <dgm:t>
        <a:bodyPr/>
        <a:lstStyle/>
        <a:p>
          <a:r>
            <a:rPr lang="cs-CZ" sz="2400" b="1" u="sng" dirty="0">
              <a:solidFill>
                <a:schemeClr val="tx1"/>
              </a:solidFill>
            </a:rPr>
            <a:t>Pokročilé vybavení </a:t>
          </a:r>
          <a:r>
            <a:rPr lang="cs-CZ" sz="2400" dirty="0">
              <a:solidFill>
                <a:schemeClr val="tx1"/>
              </a:solidFill>
            </a:rPr>
            <a:t>3D tiskárny, robotické pomůcky apod.</a:t>
          </a:r>
        </a:p>
      </dgm:t>
    </dgm:pt>
    <dgm:pt modelId="{73E9BC25-EB30-4558-9AA1-7E594C58BCDD}" type="parTrans" cxnId="{C6291699-7E9B-4807-99D0-F041986A9EB3}">
      <dgm:prSet/>
      <dgm:spPr/>
      <dgm:t>
        <a:bodyPr/>
        <a:lstStyle/>
        <a:p>
          <a:endParaRPr lang="cs-CZ"/>
        </a:p>
      </dgm:t>
    </dgm:pt>
    <dgm:pt modelId="{0121F47D-5903-4AAC-8D7A-1A2CC1D61000}" type="sibTrans" cxnId="{C6291699-7E9B-4807-99D0-F041986A9EB3}">
      <dgm:prSet/>
      <dgm:spPr/>
      <dgm:t>
        <a:bodyPr/>
        <a:lstStyle/>
        <a:p>
          <a:endParaRPr lang="cs-CZ"/>
        </a:p>
      </dgm:t>
    </dgm:pt>
    <dgm:pt modelId="{46C3B6CD-9F28-4088-AFEC-1BDEBC0228D1}">
      <dgm:prSet phldrT="[Text]" custT="1"/>
      <dgm:spPr>
        <a:solidFill>
          <a:schemeClr val="bg2"/>
        </a:solidFill>
      </dgm:spPr>
      <dgm:t>
        <a:bodyPr/>
        <a:lstStyle/>
        <a:p>
          <a:r>
            <a:rPr lang="cs-CZ" sz="4000" kern="1200" cap="small" baseline="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rPr>
            <a:t>Investice</a:t>
          </a:r>
          <a:r>
            <a:rPr lang="cs-CZ" sz="2400" b="1" u="none" kern="1200" dirty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cs-CZ" sz="4000" kern="1200" cap="small" baseline="0" dirty="0">
              <a:solidFill>
                <a:srgbClr val="5B9BD5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do digitalizace škol od 2022 </a:t>
          </a:r>
        </a:p>
      </dgm:t>
    </dgm:pt>
    <dgm:pt modelId="{93C45B27-7584-41A4-BF78-293C4E8BBC97}" type="parTrans" cxnId="{C7179F35-916F-4BE5-AD40-F95D451B235F}">
      <dgm:prSet/>
      <dgm:spPr/>
      <dgm:t>
        <a:bodyPr/>
        <a:lstStyle/>
        <a:p>
          <a:endParaRPr lang="cs-CZ"/>
        </a:p>
      </dgm:t>
    </dgm:pt>
    <dgm:pt modelId="{980DB2A8-0488-43E3-BDF3-2FF81E66E7CE}" type="sibTrans" cxnId="{C7179F35-916F-4BE5-AD40-F95D451B235F}">
      <dgm:prSet/>
      <dgm:spPr/>
      <dgm:t>
        <a:bodyPr/>
        <a:lstStyle/>
        <a:p>
          <a:endParaRPr lang="cs-CZ"/>
        </a:p>
      </dgm:t>
    </dgm:pt>
    <dgm:pt modelId="{271903CB-535B-402F-9EE8-6F8EC2879EA3}" type="pres">
      <dgm:prSet presAssocID="{9FFFA05C-EFCB-484A-BE54-B33DA5B0B23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180595C-8D45-464E-8227-1B1A2BFAC6A7}" type="pres">
      <dgm:prSet presAssocID="{46C3B6CD-9F28-4088-AFEC-1BDEBC0228D1}" presName="vertOne" presStyleCnt="0"/>
      <dgm:spPr/>
    </dgm:pt>
    <dgm:pt modelId="{F00B6C60-8643-47C1-A998-2E336D532A56}" type="pres">
      <dgm:prSet presAssocID="{46C3B6CD-9F28-4088-AFEC-1BDEBC0228D1}" presName="txOne" presStyleLbl="node0" presStyleIdx="0" presStyleCnt="1" custScaleY="39895" custLinFactNeighborX="-1050" custLinFactNeighborY="-8910">
        <dgm:presLayoutVars>
          <dgm:chPref val="3"/>
        </dgm:presLayoutVars>
      </dgm:prSet>
      <dgm:spPr/>
    </dgm:pt>
    <dgm:pt modelId="{A276F81C-5236-4F79-BCF5-8803A6F8F29A}" type="pres">
      <dgm:prSet presAssocID="{46C3B6CD-9F28-4088-AFEC-1BDEBC0228D1}" presName="parTransOne" presStyleCnt="0"/>
      <dgm:spPr/>
    </dgm:pt>
    <dgm:pt modelId="{D622EB61-9141-482A-BA54-6245E2DA699B}" type="pres">
      <dgm:prSet presAssocID="{46C3B6CD-9F28-4088-AFEC-1BDEBC0228D1}" presName="horzOne" presStyleCnt="0"/>
      <dgm:spPr/>
    </dgm:pt>
    <dgm:pt modelId="{9D00574D-45EE-4302-9209-E7C1E4582403}" type="pres">
      <dgm:prSet presAssocID="{059CE71B-2B57-4482-BF1B-A551BD5D365C}" presName="vertTwo" presStyleCnt="0"/>
      <dgm:spPr/>
    </dgm:pt>
    <dgm:pt modelId="{281FF78B-11F4-448D-9358-9014A54E9DE5}" type="pres">
      <dgm:prSet presAssocID="{059CE71B-2B57-4482-BF1B-A551BD5D365C}" presName="txTwo" presStyleLbl="node2" presStyleIdx="0" presStyleCnt="2" custScaleY="21550" custLinFactNeighborX="1093" custLinFactNeighborY="-83578">
        <dgm:presLayoutVars>
          <dgm:chPref val="3"/>
        </dgm:presLayoutVars>
      </dgm:prSet>
      <dgm:spPr/>
    </dgm:pt>
    <dgm:pt modelId="{B2F38FB3-4B1B-4338-AB45-F9A13FDA8935}" type="pres">
      <dgm:prSet presAssocID="{059CE71B-2B57-4482-BF1B-A551BD5D365C}" presName="parTransTwo" presStyleCnt="0"/>
      <dgm:spPr/>
    </dgm:pt>
    <dgm:pt modelId="{CC3CD278-BE2B-4491-9C03-26DFD1F4C769}" type="pres">
      <dgm:prSet presAssocID="{059CE71B-2B57-4482-BF1B-A551BD5D365C}" presName="horzTwo" presStyleCnt="0"/>
      <dgm:spPr/>
    </dgm:pt>
    <dgm:pt modelId="{6845BF12-32C0-4D4D-9184-3E5D13BA8462}" type="pres">
      <dgm:prSet presAssocID="{06FB47A9-0507-46CB-90C9-D6FFA3F02AFC}" presName="vertThree" presStyleCnt="0"/>
      <dgm:spPr/>
    </dgm:pt>
    <dgm:pt modelId="{50F411E1-E069-4205-A148-434DC133C7D7}" type="pres">
      <dgm:prSet presAssocID="{06FB47A9-0507-46CB-90C9-D6FFA3F02AFC}" presName="txThree" presStyleLbl="node3" presStyleIdx="0" presStyleCnt="4" custScaleY="75993" custLinFactNeighborX="-562" custLinFactNeighborY="-16994">
        <dgm:presLayoutVars>
          <dgm:chPref val="3"/>
        </dgm:presLayoutVars>
      </dgm:prSet>
      <dgm:spPr/>
    </dgm:pt>
    <dgm:pt modelId="{72AC3A1E-BCD7-43A3-88AE-E0F0B9693E5E}" type="pres">
      <dgm:prSet presAssocID="{06FB47A9-0507-46CB-90C9-D6FFA3F02AFC}" presName="horzThree" presStyleCnt="0"/>
      <dgm:spPr/>
    </dgm:pt>
    <dgm:pt modelId="{59D45C40-752B-4EC5-9ECE-03B3C3F2BB94}" type="pres">
      <dgm:prSet presAssocID="{6B419F76-3589-4A25-ACCC-A080D08E81E7}" presName="sibSpaceThree" presStyleCnt="0"/>
      <dgm:spPr/>
    </dgm:pt>
    <dgm:pt modelId="{8BA04923-EC19-4C5E-8202-BC63263EA0BF}" type="pres">
      <dgm:prSet presAssocID="{28EBCFAD-E7BD-41B2-B0E0-224E1D1EA91F}" presName="vertThree" presStyleCnt="0"/>
      <dgm:spPr/>
    </dgm:pt>
    <dgm:pt modelId="{7288137D-7D54-4D6F-89B8-6B139B19D9B2}" type="pres">
      <dgm:prSet presAssocID="{28EBCFAD-E7BD-41B2-B0E0-224E1D1EA91F}" presName="txThree" presStyleLbl="node3" presStyleIdx="1" presStyleCnt="4" custScaleY="76160" custLinFactNeighborX="473" custLinFactNeighborY="-16083">
        <dgm:presLayoutVars>
          <dgm:chPref val="3"/>
        </dgm:presLayoutVars>
      </dgm:prSet>
      <dgm:spPr/>
    </dgm:pt>
    <dgm:pt modelId="{E0040399-676F-4E1E-A3EE-AABACE55FB47}" type="pres">
      <dgm:prSet presAssocID="{28EBCFAD-E7BD-41B2-B0E0-224E1D1EA91F}" presName="horzThree" presStyleCnt="0"/>
      <dgm:spPr/>
    </dgm:pt>
    <dgm:pt modelId="{9868DE69-DCF7-4B7F-83E1-07685AF7111B}" type="pres">
      <dgm:prSet presAssocID="{68B16BAA-9483-485D-A098-9090A2DBCD4A}" presName="sibSpaceTwo" presStyleCnt="0"/>
      <dgm:spPr/>
    </dgm:pt>
    <dgm:pt modelId="{FD15BD4B-EA91-473D-90EC-1CBF4614845C}" type="pres">
      <dgm:prSet presAssocID="{569A7528-6051-4807-8E6E-E88DBFD3CBE0}" presName="vertTwo" presStyleCnt="0"/>
      <dgm:spPr/>
    </dgm:pt>
    <dgm:pt modelId="{04F6D098-E377-430A-A0FD-0BF10BA53FBF}" type="pres">
      <dgm:prSet presAssocID="{569A7528-6051-4807-8E6E-E88DBFD3CBE0}" presName="txTwo" presStyleLbl="node2" presStyleIdx="1" presStyleCnt="2" custScaleY="22004" custLinFactNeighborX="264" custLinFactNeighborY="-85140">
        <dgm:presLayoutVars>
          <dgm:chPref val="3"/>
        </dgm:presLayoutVars>
      </dgm:prSet>
      <dgm:spPr/>
    </dgm:pt>
    <dgm:pt modelId="{FB571DF1-C8B4-4D12-931E-9D20CAB3A3A8}" type="pres">
      <dgm:prSet presAssocID="{569A7528-6051-4807-8E6E-E88DBFD3CBE0}" presName="parTransTwo" presStyleCnt="0"/>
      <dgm:spPr/>
    </dgm:pt>
    <dgm:pt modelId="{E1A60D08-4FF7-4163-9F13-2EBAA13A0167}" type="pres">
      <dgm:prSet presAssocID="{569A7528-6051-4807-8E6E-E88DBFD3CBE0}" presName="horzTwo" presStyleCnt="0"/>
      <dgm:spPr/>
    </dgm:pt>
    <dgm:pt modelId="{469435F9-82B3-4F2A-8574-D2218C2961DC}" type="pres">
      <dgm:prSet presAssocID="{6B1CE55E-F64D-4B54-9C30-F0A5C9EF45AA}" presName="vertThree" presStyleCnt="0"/>
      <dgm:spPr/>
    </dgm:pt>
    <dgm:pt modelId="{EF309219-FAEB-4717-882B-692AFA7A3440}" type="pres">
      <dgm:prSet presAssocID="{6B1CE55E-F64D-4B54-9C30-F0A5C9EF45AA}" presName="txThree" presStyleLbl="node3" presStyleIdx="2" presStyleCnt="4" custScaleY="76477" custLinFactNeighborX="1222" custLinFactNeighborY="-19944">
        <dgm:presLayoutVars>
          <dgm:chPref val="3"/>
        </dgm:presLayoutVars>
      </dgm:prSet>
      <dgm:spPr/>
    </dgm:pt>
    <dgm:pt modelId="{63A0B984-9D2E-4385-AF89-7719FDFB2884}" type="pres">
      <dgm:prSet presAssocID="{6B1CE55E-F64D-4B54-9C30-F0A5C9EF45AA}" presName="horzThree" presStyleCnt="0"/>
      <dgm:spPr/>
    </dgm:pt>
    <dgm:pt modelId="{04EAE7FD-B87E-43A3-A87A-725A8FCBD714}" type="pres">
      <dgm:prSet presAssocID="{B251EF95-113F-4418-98F4-6DABB8676EE8}" presName="sibSpaceThree" presStyleCnt="0"/>
      <dgm:spPr/>
    </dgm:pt>
    <dgm:pt modelId="{5341E3B9-9CC0-4F62-B45C-A6E679695DDF}" type="pres">
      <dgm:prSet presAssocID="{3673DA47-3D93-4123-89AB-BBA5D47C62B1}" presName="vertThree" presStyleCnt="0"/>
      <dgm:spPr/>
    </dgm:pt>
    <dgm:pt modelId="{BF63E048-3128-47B5-B024-1A81A9397FA1}" type="pres">
      <dgm:prSet presAssocID="{3673DA47-3D93-4123-89AB-BBA5D47C62B1}" presName="txThree" presStyleLbl="node3" presStyleIdx="3" presStyleCnt="4" custScaleY="77331" custLinFactNeighborX="539" custLinFactNeighborY="-19944">
        <dgm:presLayoutVars>
          <dgm:chPref val="3"/>
        </dgm:presLayoutVars>
      </dgm:prSet>
      <dgm:spPr/>
    </dgm:pt>
    <dgm:pt modelId="{2EC68914-7868-4981-8591-B01972C799D2}" type="pres">
      <dgm:prSet presAssocID="{3673DA47-3D93-4123-89AB-BBA5D47C62B1}" presName="horzThree" presStyleCnt="0"/>
      <dgm:spPr/>
    </dgm:pt>
  </dgm:ptLst>
  <dgm:cxnLst>
    <dgm:cxn modelId="{A0D25B0A-A642-43A7-8163-E8F45F9277A8}" srcId="{46C3B6CD-9F28-4088-AFEC-1BDEBC0228D1}" destId="{059CE71B-2B57-4482-BF1B-A551BD5D365C}" srcOrd="0" destOrd="0" parTransId="{E2C5EA25-B056-4C2C-A5D2-ED3A9EA54548}" sibTransId="{68B16BAA-9483-485D-A098-9090A2DBCD4A}"/>
    <dgm:cxn modelId="{5BB9240E-0984-410F-BCB1-84ACFC9076B6}" srcId="{46C3B6CD-9F28-4088-AFEC-1BDEBC0228D1}" destId="{569A7528-6051-4807-8E6E-E88DBFD3CBE0}" srcOrd="1" destOrd="0" parTransId="{0E7D23DE-1786-48AB-8DCA-B8574602AEC4}" sibTransId="{37C51BA8-0C76-4D3E-BABA-F43302142702}"/>
    <dgm:cxn modelId="{C7179F35-916F-4BE5-AD40-F95D451B235F}" srcId="{9FFFA05C-EFCB-484A-BE54-B33DA5B0B237}" destId="{46C3B6CD-9F28-4088-AFEC-1BDEBC0228D1}" srcOrd="0" destOrd="0" parTransId="{93C45B27-7584-41A4-BF78-293C4E8BBC97}" sibTransId="{980DB2A8-0488-43E3-BDF3-2FF81E66E7CE}"/>
    <dgm:cxn modelId="{5A4B1445-27B2-44FE-94A9-755AF36DBFB5}" srcId="{059CE71B-2B57-4482-BF1B-A551BD5D365C}" destId="{06FB47A9-0507-46CB-90C9-D6FFA3F02AFC}" srcOrd="0" destOrd="0" parTransId="{53C7A8E4-5A07-4590-9870-E4C2BAC4B391}" sibTransId="{6B419F76-3589-4A25-ACCC-A080D08E81E7}"/>
    <dgm:cxn modelId="{F15CDB73-037C-4EC2-9BCF-02A900209182}" type="presOf" srcId="{3673DA47-3D93-4123-89AB-BBA5D47C62B1}" destId="{BF63E048-3128-47B5-B024-1A81A9397FA1}" srcOrd="0" destOrd="0" presId="urn:microsoft.com/office/officeart/2005/8/layout/hierarchy4"/>
    <dgm:cxn modelId="{554F7977-1A96-418D-AEE7-47F9EBA9EEC5}" srcId="{059CE71B-2B57-4482-BF1B-A551BD5D365C}" destId="{28EBCFAD-E7BD-41B2-B0E0-224E1D1EA91F}" srcOrd="1" destOrd="0" parTransId="{6EBEE3E8-A3CF-483A-B3CA-1C0EB2B3CD01}" sibTransId="{4010DC50-CB1B-45D0-9A78-EA6B0287638D}"/>
    <dgm:cxn modelId="{7C6A845A-25A2-4FEE-9565-5771B59DDDC8}" type="presOf" srcId="{569A7528-6051-4807-8E6E-E88DBFD3CBE0}" destId="{04F6D098-E377-430A-A0FD-0BF10BA53FBF}" srcOrd="0" destOrd="0" presId="urn:microsoft.com/office/officeart/2005/8/layout/hierarchy4"/>
    <dgm:cxn modelId="{F730F991-B615-410D-8B7E-17CC2B8CEE7C}" type="presOf" srcId="{46C3B6CD-9F28-4088-AFEC-1BDEBC0228D1}" destId="{F00B6C60-8643-47C1-A998-2E336D532A56}" srcOrd="0" destOrd="0" presId="urn:microsoft.com/office/officeart/2005/8/layout/hierarchy4"/>
    <dgm:cxn modelId="{2F34A595-F67F-46CC-9653-32C90AE8CB85}" srcId="{569A7528-6051-4807-8E6E-E88DBFD3CBE0}" destId="{6B1CE55E-F64D-4B54-9C30-F0A5C9EF45AA}" srcOrd="0" destOrd="0" parTransId="{7D422CAA-7A3A-40E3-80FD-DA8C65F3DE88}" sibTransId="{B251EF95-113F-4418-98F4-6DABB8676EE8}"/>
    <dgm:cxn modelId="{C6291699-7E9B-4807-99D0-F041986A9EB3}" srcId="{569A7528-6051-4807-8E6E-E88DBFD3CBE0}" destId="{3673DA47-3D93-4123-89AB-BBA5D47C62B1}" srcOrd="1" destOrd="0" parTransId="{73E9BC25-EB30-4558-9AA1-7E594C58BCDD}" sibTransId="{0121F47D-5903-4AAC-8D7A-1A2CC1D61000}"/>
    <dgm:cxn modelId="{79114DB3-BEA1-48AB-98E0-4E849BF81A54}" type="presOf" srcId="{06FB47A9-0507-46CB-90C9-D6FFA3F02AFC}" destId="{50F411E1-E069-4205-A148-434DC133C7D7}" srcOrd="0" destOrd="0" presId="urn:microsoft.com/office/officeart/2005/8/layout/hierarchy4"/>
    <dgm:cxn modelId="{23E337BD-31D2-4D79-865B-7582A81D73AD}" type="presOf" srcId="{28EBCFAD-E7BD-41B2-B0E0-224E1D1EA91F}" destId="{7288137D-7D54-4D6F-89B8-6B139B19D9B2}" srcOrd="0" destOrd="0" presId="urn:microsoft.com/office/officeart/2005/8/layout/hierarchy4"/>
    <dgm:cxn modelId="{EFA3ECE3-3687-438E-A6E4-0ED18DFFEA11}" type="presOf" srcId="{9FFFA05C-EFCB-484A-BE54-B33DA5B0B237}" destId="{271903CB-535B-402F-9EE8-6F8EC2879EA3}" srcOrd="0" destOrd="0" presId="urn:microsoft.com/office/officeart/2005/8/layout/hierarchy4"/>
    <dgm:cxn modelId="{68AE21F8-807B-4AE7-979E-0E55E76CBA7F}" type="presOf" srcId="{059CE71B-2B57-4482-BF1B-A551BD5D365C}" destId="{281FF78B-11F4-448D-9358-9014A54E9DE5}" srcOrd="0" destOrd="0" presId="urn:microsoft.com/office/officeart/2005/8/layout/hierarchy4"/>
    <dgm:cxn modelId="{74EC8EFC-D2FD-425A-97A8-1F43984D57F0}" type="presOf" srcId="{6B1CE55E-F64D-4B54-9C30-F0A5C9EF45AA}" destId="{EF309219-FAEB-4717-882B-692AFA7A3440}" srcOrd="0" destOrd="0" presId="urn:microsoft.com/office/officeart/2005/8/layout/hierarchy4"/>
    <dgm:cxn modelId="{B3954812-3216-46CB-8CCD-5AE76BB26673}" type="presParOf" srcId="{271903CB-535B-402F-9EE8-6F8EC2879EA3}" destId="{4180595C-8D45-464E-8227-1B1A2BFAC6A7}" srcOrd="0" destOrd="0" presId="urn:microsoft.com/office/officeart/2005/8/layout/hierarchy4"/>
    <dgm:cxn modelId="{A8C4E518-FBFD-4D98-9039-35A3865AC4CE}" type="presParOf" srcId="{4180595C-8D45-464E-8227-1B1A2BFAC6A7}" destId="{F00B6C60-8643-47C1-A998-2E336D532A56}" srcOrd="0" destOrd="0" presId="urn:microsoft.com/office/officeart/2005/8/layout/hierarchy4"/>
    <dgm:cxn modelId="{27C5315F-5E0B-47A9-BD22-DB9BC478D52D}" type="presParOf" srcId="{4180595C-8D45-464E-8227-1B1A2BFAC6A7}" destId="{A276F81C-5236-4F79-BCF5-8803A6F8F29A}" srcOrd="1" destOrd="0" presId="urn:microsoft.com/office/officeart/2005/8/layout/hierarchy4"/>
    <dgm:cxn modelId="{6DA586B5-6D3B-4981-A422-1F80958F54D5}" type="presParOf" srcId="{4180595C-8D45-464E-8227-1B1A2BFAC6A7}" destId="{D622EB61-9141-482A-BA54-6245E2DA699B}" srcOrd="2" destOrd="0" presId="urn:microsoft.com/office/officeart/2005/8/layout/hierarchy4"/>
    <dgm:cxn modelId="{1E6EFB09-9296-4F91-9799-6F1D7A6C6863}" type="presParOf" srcId="{D622EB61-9141-482A-BA54-6245E2DA699B}" destId="{9D00574D-45EE-4302-9209-E7C1E4582403}" srcOrd="0" destOrd="0" presId="urn:microsoft.com/office/officeart/2005/8/layout/hierarchy4"/>
    <dgm:cxn modelId="{C69661F1-7EEC-43FF-A501-382E2F143826}" type="presParOf" srcId="{9D00574D-45EE-4302-9209-E7C1E4582403}" destId="{281FF78B-11F4-448D-9358-9014A54E9DE5}" srcOrd="0" destOrd="0" presId="urn:microsoft.com/office/officeart/2005/8/layout/hierarchy4"/>
    <dgm:cxn modelId="{58B224F1-67E4-4E40-AFD7-FE46312E2411}" type="presParOf" srcId="{9D00574D-45EE-4302-9209-E7C1E4582403}" destId="{B2F38FB3-4B1B-4338-AB45-F9A13FDA8935}" srcOrd="1" destOrd="0" presId="urn:microsoft.com/office/officeart/2005/8/layout/hierarchy4"/>
    <dgm:cxn modelId="{66F7D9F5-3434-422A-AED6-A63F8141DF3D}" type="presParOf" srcId="{9D00574D-45EE-4302-9209-E7C1E4582403}" destId="{CC3CD278-BE2B-4491-9C03-26DFD1F4C769}" srcOrd="2" destOrd="0" presId="urn:microsoft.com/office/officeart/2005/8/layout/hierarchy4"/>
    <dgm:cxn modelId="{A7EAF9AB-33E9-4B64-A960-00788186C934}" type="presParOf" srcId="{CC3CD278-BE2B-4491-9C03-26DFD1F4C769}" destId="{6845BF12-32C0-4D4D-9184-3E5D13BA8462}" srcOrd="0" destOrd="0" presId="urn:microsoft.com/office/officeart/2005/8/layout/hierarchy4"/>
    <dgm:cxn modelId="{17E6A04A-2F43-4260-8ED3-206CE7695FFB}" type="presParOf" srcId="{6845BF12-32C0-4D4D-9184-3E5D13BA8462}" destId="{50F411E1-E069-4205-A148-434DC133C7D7}" srcOrd="0" destOrd="0" presId="urn:microsoft.com/office/officeart/2005/8/layout/hierarchy4"/>
    <dgm:cxn modelId="{78B51AE1-1868-4C91-9C8C-A075C6F57E3A}" type="presParOf" srcId="{6845BF12-32C0-4D4D-9184-3E5D13BA8462}" destId="{72AC3A1E-BCD7-43A3-88AE-E0F0B9693E5E}" srcOrd="1" destOrd="0" presId="urn:microsoft.com/office/officeart/2005/8/layout/hierarchy4"/>
    <dgm:cxn modelId="{B98C558E-407C-4E51-9D1A-5C3A8AFB0786}" type="presParOf" srcId="{CC3CD278-BE2B-4491-9C03-26DFD1F4C769}" destId="{59D45C40-752B-4EC5-9ECE-03B3C3F2BB94}" srcOrd="1" destOrd="0" presId="urn:microsoft.com/office/officeart/2005/8/layout/hierarchy4"/>
    <dgm:cxn modelId="{2EC4CECD-70F4-4DF5-9D7E-9B01FCF06B2A}" type="presParOf" srcId="{CC3CD278-BE2B-4491-9C03-26DFD1F4C769}" destId="{8BA04923-EC19-4C5E-8202-BC63263EA0BF}" srcOrd="2" destOrd="0" presId="urn:microsoft.com/office/officeart/2005/8/layout/hierarchy4"/>
    <dgm:cxn modelId="{2D1D9723-16AA-45EB-8691-A4171543ACE7}" type="presParOf" srcId="{8BA04923-EC19-4C5E-8202-BC63263EA0BF}" destId="{7288137D-7D54-4D6F-89B8-6B139B19D9B2}" srcOrd="0" destOrd="0" presId="urn:microsoft.com/office/officeart/2005/8/layout/hierarchy4"/>
    <dgm:cxn modelId="{C4E5043A-3A77-498F-8307-78728D6E7924}" type="presParOf" srcId="{8BA04923-EC19-4C5E-8202-BC63263EA0BF}" destId="{E0040399-676F-4E1E-A3EE-AABACE55FB47}" srcOrd="1" destOrd="0" presId="urn:microsoft.com/office/officeart/2005/8/layout/hierarchy4"/>
    <dgm:cxn modelId="{F571AC50-6C91-4045-A045-49A880AB1440}" type="presParOf" srcId="{D622EB61-9141-482A-BA54-6245E2DA699B}" destId="{9868DE69-DCF7-4B7F-83E1-07685AF7111B}" srcOrd="1" destOrd="0" presId="urn:microsoft.com/office/officeart/2005/8/layout/hierarchy4"/>
    <dgm:cxn modelId="{E1BA2A7E-F019-4929-98E3-239A5C9DD4A2}" type="presParOf" srcId="{D622EB61-9141-482A-BA54-6245E2DA699B}" destId="{FD15BD4B-EA91-473D-90EC-1CBF4614845C}" srcOrd="2" destOrd="0" presId="urn:microsoft.com/office/officeart/2005/8/layout/hierarchy4"/>
    <dgm:cxn modelId="{762C3739-6C11-49B8-BBEC-429699CA36B7}" type="presParOf" srcId="{FD15BD4B-EA91-473D-90EC-1CBF4614845C}" destId="{04F6D098-E377-430A-A0FD-0BF10BA53FBF}" srcOrd="0" destOrd="0" presId="urn:microsoft.com/office/officeart/2005/8/layout/hierarchy4"/>
    <dgm:cxn modelId="{40BDC106-09C7-48B5-A876-7AF42E8D6998}" type="presParOf" srcId="{FD15BD4B-EA91-473D-90EC-1CBF4614845C}" destId="{FB571DF1-C8B4-4D12-931E-9D20CAB3A3A8}" srcOrd="1" destOrd="0" presId="urn:microsoft.com/office/officeart/2005/8/layout/hierarchy4"/>
    <dgm:cxn modelId="{077C0E72-F25E-4E98-BEC2-0789CE4834ED}" type="presParOf" srcId="{FD15BD4B-EA91-473D-90EC-1CBF4614845C}" destId="{E1A60D08-4FF7-4163-9F13-2EBAA13A0167}" srcOrd="2" destOrd="0" presId="urn:microsoft.com/office/officeart/2005/8/layout/hierarchy4"/>
    <dgm:cxn modelId="{3BA5519A-6995-4835-81AF-AC79475BB26D}" type="presParOf" srcId="{E1A60D08-4FF7-4163-9F13-2EBAA13A0167}" destId="{469435F9-82B3-4F2A-8574-D2218C2961DC}" srcOrd="0" destOrd="0" presId="urn:microsoft.com/office/officeart/2005/8/layout/hierarchy4"/>
    <dgm:cxn modelId="{267316EB-47CF-42BA-B4F7-2ACB981FEAB4}" type="presParOf" srcId="{469435F9-82B3-4F2A-8574-D2218C2961DC}" destId="{EF309219-FAEB-4717-882B-692AFA7A3440}" srcOrd="0" destOrd="0" presId="urn:microsoft.com/office/officeart/2005/8/layout/hierarchy4"/>
    <dgm:cxn modelId="{8751F66B-EB43-4095-A6D1-2FD23FF23F37}" type="presParOf" srcId="{469435F9-82B3-4F2A-8574-D2218C2961DC}" destId="{63A0B984-9D2E-4385-AF89-7719FDFB2884}" srcOrd="1" destOrd="0" presId="urn:microsoft.com/office/officeart/2005/8/layout/hierarchy4"/>
    <dgm:cxn modelId="{0CFB0758-EBBB-49D0-8096-D6E971F9490E}" type="presParOf" srcId="{E1A60D08-4FF7-4163-9F13-2EBAA13A0167}" destId="{04EAE7FD-B87E-43A3-A87A-725A8FCBD714}" srcOrd="1" destOrd="0" presId="urn:microsoft.com/office/officeart/2005/8/layout/hierarchy4"/>
    <dgm:cxn modelId="{634B44AB-8E5B-4419-AC0C-57CFF561C810}" type="presParOf" srcId="{E1A60D08-4FF7-4163-9F13-2EBAA13A0167}" destId="{5341E3B9-9CC0-4F62-B45C-A6E679695DDF}" srcOrd="2" destOrd="0" presId="urn:microsoft.com/office/officeart/2005/8/layout/hierarchy4"/>
    <dgm:cxn modelId="{218A95AC-E002-4987-ACED-7CBF278EE72E}" type="presParOf" srcId="{5341E3B9-9CC0-4F62-B45C-A6E679695DDF}" destId="{BF63E048-3128-47B5-B024-1A81A9397FA1}" srcOrd="0" destOrd="0" presId="urn:microsoft.com/office/officeart/2005/8/layout/hierarchy4"/>
    <dgm:cxn modelId="{63DAE2D8-993B-48B1-90A6-2A0C3E12E86A}" type="presParOf" srcId="{5341E3B9-9CC0-4F62-B45C-A6E679695DDF}" destId="{2EC68914-7868-4981-8591-B01972C799D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E7CF57-4BB2-462A-94B6-AFE7781560DE}">
      <dsp:nvSpPr>
        <dsp:cNvPr id="0" name=""/>
        <dsp:cNvSpPr/>
      </dsp:nvSpPr>
      <dsp:spPr>
        <a:xfrm>
          <a:off x="4286367" y="279063"/>
          <a:ext cx="2119902" cy="2119902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>
              <a:solidFill>
                <a:schemeClr val="tx1"/>
              </a:solidFill>
            </a:rPr>
            <a:t>Vnitřní konektivita</a:t>
          </a:r>
          <a:endParaRPr lang="cs-CZ" sz="2000" kern="1200" dirty="0">
            <a:solidFill>
              <a:schemeClr val="tx1"/>
            </a:solidFill>
          </a:endParaRPr>
        </a:p>
      </dsp:txBody>
      <dsp:txXfrm>
        <a:off x="4907272" y="899968"/>
        <a:ext cx="1498997" cy="1498997"/>
      </dsp:txXfrm>
    </dsp:sp>
    <dsp:sp modelId="{A67E1900-8231-4617-BB43-137DE9B9F8AC}">
      <dsp:nvSpPr>
        <dsp:cNvPr id="0" name=""/>
        <dsp:cNvSpPr/>
      </dsp:nvSpPr>
      <dsp:spPr>
        <a:xfrm rot="5400000">
          <a:off x="6504186" y="279063"/>
          <a:ext cx="2119902" cy="2119902"/>
        </a:xfrm>
        <a:prstGeom prst="pieWedge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Vnější konektivita</a:t>
          </a:r>
        </a:p>
      </dsp:txBody>
      <dsp:txXfrm rot="-5400000">
        <a:off x="6504186" y="899968"/>
        <a:ext cx="1498997" cy="1498997"/>
      </dsp:txXfrm>
    </dsp:sp>
    <dsp:sp modelId="{9D8B158D-3173-481F-896F-DBD3F22D1AB3}">
      <dsp:nvSpPr>
        <dsp:cNvPr id="0" name=""/>
        <dsp:cNvSpPr/>
      </dsp:nvSpPr>
      <dsp:spPr>
        <a:xfrm rot="10800000">
          <a:off x="6504186" y="2496882"/>
          <a:ext cx="2119902" cy="2119902"/>
        </a:xfrm>
        <a:prstGeom prst="pieWedge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>
              <a:solidFill>
                <a:schemeClr val="tx1"/>
              </a:solidFill>
            </a:rPr>
            <a:t>Lidské zdroje, správa</a:t>
          </a:r>
          <a:endParaRPr lang="cs-CZ" sz="2000" kern="1200" dirty="0">
            <a:solidFill>
              <a:schemeClr val="tx1"/>
            </a:solidFill>
          </a:endParaRPr>
        </a:p>
      </dsp:txBody>
      <dsp:txXfrm rot="10800000">
        <a:off x="6504186" y="2496882"/>
        <a:ext cx="1498997" cy="1498997"/>
      </dsp:txXfrm>
    </dsp:sp>
    <dsp:sp modelId="{7C9F744A-D449-49A1-B019-99FA822EA316}">
      <dsp:nvSpPr>
        <dsp:cNvPr id="0" name=""/>
        <dsp:cNvSpPr/>
      </dsp:nvSpPr>
      <dsp:spPr>
        <a:xfrm rot="16200000">
          <a:off x="4286367" y="2496882"/>
          <a:ext cx="2119902" cy="2119902"/>
        </a:xfrm>
        <a:prstGeom prst="pieWedg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>
              <a:solidFill>
                <a:schemeClr val="tx1"/>
              </a:solidFill>
            </a:rPr>
            <a:t>Vybavení školy a uživatelů</a:t>
          </a:r>
          <a:endParaRPr lang="cs-CZ" sz="2000" kern="1200" dirty="0">
            <a:solidFill>
              <a:schemeClr val="tx1"/>
            </a:solidFill>
          </a:endParaRPr>
        </a:p>
      </dsp:txBody>
      <dsp:txXfrm rot="5400000">
        <a:off x="4907272" y="2496882"/>
        <a:ext cx="1498997" cy="1498997"/>
      </dsp:txXfrm>
    </dsp:sp>
    <dsp:sp modelId="{D843E037-8551-4D08-AE4A-11E1BACB51EE}">
      <dsp:nvSpPr>
        <dsp:cNvPr id="0" name=""/>
        <dsp:cNvSpPr/>
      </dsp:nvSpPr>
      <dsp:spPr>
        <a:xfrm>
          <a:off x="6089263" y="2007298"/>
          <a:ext cx="731929" cy="636460"/>
        </a:xfrm>
        <a:prstGeom prst="circular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95BF02-D891-41AB-A45C-762E97A5DF5C}">
      <dsp:nvSpPr>
        <dsp:cNvPr id="0" name=""/>
        <dsp:cNvSpPr/>
      </dsp:nvSpPr>
      <dsp:spPr>
        <a:xfrm rot="10800000">
          <a:off x="6089263" y="2252090"/>
          <a:ext cx="731929" cy="636460"/>
        </a:xfrm>
        <a:prstGeom prst="circular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0B6C60-8643-47C1-A998-2E336D532A56}">
      <dsp:nvSpPr>
        <dsp:cNvPr id="0" name=""/>
        <dsp:cNvSpPr/>
      </dsp:nvSpPr>
      <dsp:spPr>
        <a:xfrm>
          <a:off x="0" y="0"/>
          <a:ext cx="11280378" cy="1175279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cap="small" baseline="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rPr>
            <a:t>Investice</a:t>
          </a:r>
          <a:r>
            <a:rPr lang="cs-CZ" sz="2400" b="1" u="none" kern="1200" dirty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cs-CZ" sz="4000" kern="1200" cap="small" baseline="0" dirty="0">
              <a:solidFill>
                <a:srgbClr val="5B9BD5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do digitalizace škol od 2022 </a:t>
          </a:r>
        </a:p>
      </dsp:txBody>
      <dsp:txXfrm>
        <a:off x="34423" y="34423"/>
        <a:ext cx="11211532" cy="1106433"/>
      </dsp:txXfrm>
    </dsp:sp>
    <dsp:sp modelId="{281FF78B-11F4-448D-9358-9014A54E9DE5}">
      <dsp:nvSpPr>
        <dsp:cNvPr id="0" name=""/>
        <dsp:cNvSpPr/>
      </dsp:nvSpPr>
      <dsp:spPr>
        <a:xfrm>
          <a:off x="75464" y="1241783"/>
          <a:ext cx="5515730" cy="634848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>
              <a:solidFill>
                <a:schemeClr val="tx1"/>
              </a:solidFill>
            </a:rPr>
            <a:t>Vzdělávání učitelů i vedení škol</a:t>
          </a:r>
          <a:endParaRPr lang="cs-CZ" sz="2700" kern="1200" dirty="0">
            <a:solidFill>
              <a:schemeClr val="tx1"/>
            </a:solidFill>
          </a:endParaRPr>
        </a:p>
      </dsp:txBody>
      <dsp:txXfrm>
        <a:off x="94058" y="1260377"/>
        <a:ext cx="5478542" cy="597660"/>
      </dsp:txXfrm>
    </dsp:sp>
    <dsp:sp modelId="{50F411E1-E069-4205-A148-434DC133C7D7}">
      <dsp:nvSpPr>
        <dsp:cNvPr id="0" name=""/>
        <dsp:cNvSpPr/>
      </dsp:nvSpPr>
      <dsp:spPr>
        <a:xfrm>
          <a:off x="0" y="2077525"/>
          <a:ext cx="2701141" cy="2238701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>
              <a:solidFill>
                <a:schemeClr val="tx1"/>
              </a:solidFill>
            </a:rPr>
            <a:t>Rozvoj informatického myšlení</a:t>
          </a:r>
        </a:p>
      </dsp:txBody>
      <dsp:txXfrm>
        <a:off x="65569" y="2143094"/>
        <a:ext cx="2570003" cy="2107563"/>
      </dsp:txXfrm>
    </dsp:sp>
    <dsp:sp modelId="{7288137D-7D54-4D6F-89B8-6B139B19D9B2}">
      <dsp:nvSpPr>
        <dsp:cNvPr id="0" name=""/>
        <dsp:cNvSpPr/>
      </dsp:nvSpPr>
      <dsp:spPr>
        <a:xfrm>
          <a:off x="2842543" y="2104363"/>
          <a:ext cx="2701141" cy="2243621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>
              <a:solidFill>
                <a:schemeClr val="tx1"/>
              </a:solidFill>
            </a:rPr>
            <a:t>Rozvoj digitální gramotnosti</a:t>
          </a:r>
          <a:endParaRPr lang="cs-CZ" sz="2700" kern="1200" dirty="0">
            <a:solidFill>
              <a:schemeClr val="tx1"/>
            </a:solidFill>
          </a:endParaRPr>
        </a:p>
      </dsp:txBody>
      <dsp:txXfrm>
        <a:off x="2908256" y="2170076"/>
        <a:ext cx="2569715" cy="2112195"/>
      </dsp:txXfrm>
    </dsp:sp>
    <dsp:sp modelId="{04F6D098-E377-430A-A0FD-0BF10BA53FBF}">
      <dsp:nvSpPr>
        <dsp:cNvPr id="0" name=""/>
        <dsp:cNvSpPr/>
      </dsp:nvSpPr>
      <dsp:spPr>
        <a:xfrm>
          <a:off x="5772365" y="1235814"/>
          <a:ext cx="5515730" cy="648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>
              <a:solidFill>
                <a:schemeClr val="tx1"/>
              </a:solidFill>
            </a:rPr>
            <a:t>IT vybavení</a:t>
          </a:r>
          <a:endParaRPr lang="cs-CZ" sz="2700" kern="1200" dirty="0">
            <a:solidFill>
              <a:schemeClr val="tx1"/>
            </a:solidFill>
          </a:endParaRPr>
        </a:p>
      </dsp:txBody>
      <dsp:txXfrm>
        <a:off x="5791351" y="1254800"/>
        <a:ext cx="5477758" cy="610250"/>
      </dsp:txXfrm>
    </dsp:sp>
    <dsp:sp modelId="{EF309219-FAEB-4717-882B-692AFA7A3440}">
      <dsp:nvSpPr>
        <dsp:cNvPr id="0" name=""/>
        <dsp:cNvSpPr/>
      </dsp:nvSpPr>
      <dsp:spPr>
        <a:xfrm>
          <a:off x="5790812" y="2003995"/>
          <a:ext cx="2701141" cy="22529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>
              <a:solidFill>
                <a:schemeClr val="tx1"/>
              </a:solidFill>
            </a:rPr>
            <a:t>Mobilní digitální </a:t>
          </a:r>
          <a:r>
            <a:rPr lang="cs-CZ" sz="2700" b="1" u="sng" kern="1200">
              <a:solidFill>
                <a:schemeClr val="tx1"/>
              </a:solidFill>
            </a:rPr>
            <a:t>technologie pro znevýhodněné žáky</a:t>
          </a:r>
          <a:endParaRPr lang="cs-CZ" sz="2700" b="1" u="sng" kern="1200" dirty="0">
            <a:solidFill>
              <a:schemeClr val="tx1"/>
            </a:solidFill>
          </a:endParaRPr>
        </a:p>
      </dsp:txBody>
      <dsp:txXfrm>
        <a:off x="5856799" y="2069982"/>
        <a:ext cx="2569167" cy="2120986"/>
      </dsp:txXfrm>
    </dsp:sp>
    <dsp:sp modelId="{BF63E048-3128-47B5-B024-1A81A9397FA1}">
      <dsp:nvSpPr>
        <dsp:cNvPr id="0" name=""/>
        <dsp:cNvSpPr/>
      </dsp:nvSpPr>
      <dsp:spPr>
        <a:xfrm>
          <a:off x="8586952" y="2003995"/>
          <a:ext cx="2701141" cy="22781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u="sng" kern="1200" dirty="0">
              <a:solidFill>
                <a:schemeClr val="tx1"/>
              </a:solidFill>
            </a:rPr>
            <a:t>Pokročilé vybavení </a:t>
          </a:r>
          <a:r>
            <a:rPr lang="cs-CZ" sz="2400" kern="1200" dirty="0">
              <a:solidFill>
                <a:schemeClr val="tx1"/>
              </a:solidFill>
            </a:rPr>
            <a:t>3D tiskárny, robotické pomůcky apod.</a:t>
          </a:r>
        </a:p>
      </dsp:txBody>
      <dsp:txXfrm>
        <a:off x="8653676" y="2070719"/>
        <a:ext cx="2567693" cy="2144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A53FF-3101-44F3-BCD4-06ED391B2EB2}" type="datetimeFigureOut">
              <a:rPr lang="cs-CZ" smtClean="0"/>
              <a:t>12.11.2021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84C86-82BC-4B0F-BBDD-01232E4411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29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D619C-CB90-4180-963B-584F056919EA}" type="datetimeFigureOut">
              <a:rPr lang="cs-CZ" smtClean="0"/>
              <a:t>12.11.2021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3B6A5-D995-4DBB-85A5-7F21221B65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4921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3B6A5-D995-4DBB-85A5-7F21221B655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712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3B6A5-D995-4DBB-85A5-7F21221B655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82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3B6A5-D995-4DBB-85A5-7F21221B655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6462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3B6A5-D995-4DBB-85A5-7F21221B655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7427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3B6A5-D995-4DBB-85A5-7F21221B655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3976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3B6A5-D995-4DBB-85A5-7F21221B655E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3211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3B6A5-D995-4DBB-85A5-7F21221B655E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2138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hyperlink" Target="http://www.msmt.cz/" TargetMode="External"/><Relationship Id="rId2" Type="http://schemas.openxmlformats.org/officeDocument/2006/relationships/hyperlink" Target="https://www.facebook.com/msmtcr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msmtcr/" TargetMode="External"/><Relationship Id="rId11" Type="http://schemas.openxmlformats.org/officeDocument/2006/relationships/hyperlink" Target="http://www.edu.cz/" TargetMode="External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hyperlink" Target="https://twitter.com/msmtcr" TargetMode="External"/><Relationship Id="rId9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81025" y="598488"/>
            <a:ext cx="8658225" cy="1344612"/>
          </a:xfrm>
        </p:spPr>
        <p:txBody>
          <a:bodyPr anchor="t">
            <a:normAutofit/>
          </a:bodyPr>
          <a:lstStyle>
            <a:lvl1pPr algn="l">
              <a:defRPr sz="5400" b="1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81025" y="2116138"/>
            <a:ext cx="8562975" cy="1103312"/>
          </a:xfrm>
        </p:spPr>
        <p:txBody>
          <a:bodyPr>
            <a:normAutofit/>
          </a:bodyPr>
          <a:lstStyle>
            <a:lvl1pPr marL="0" indent="0" algn="l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909975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E310-0430-4CC6-B88C-1A0E191AE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4512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389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Nadpis 1"/>
          <p:cNvSpPr>
            <a:spLocks noGrp="1"/>
          </p:cNvSpPr>
          <p:nvPr>
            <p:ph type="title" hasCustomPrompt="1"/>
          </p:nvPr>
        </p:nvSpPr>
        <p:spPr>
          <a:xfrm>
            <a:off x="791903" y="573033"/>
            <a:ext cx="10755932" cy="831054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r>
              <a:rPr lang="pl-PL" dirty="0"/>
              <a:t>Děkuji za pozornost</a:t>
            </a:r>
            <a:endParaRPr lang="cs-CZ" dirty="0"/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44CE07ED-AF2E-43C1-AD90-17D60F22E48E}"/>
              </a:ext>
            </a:extLst>
          </p:cNvPr>
          <p:cNvGrpSpPr/>
          <p:nvPr userDrawn="1"/>
        </p:nvGrpSpPr>
        <p:grpSpPr>
          <a:xfrm>
            <a:off x="8874040" y="5275154"/>
            <a:ext cx="1518928" cy="403241"/>
            <a:chOff x="8680142" y="3660957"/>
            <a:chExt cx="1518928" cy="403241"/>
          </a:xfrm>
        </p:grpSpPr>
        <p:pic>
          <p:nvPicPr>
            <p:cNvPr id="27" name="Obrázek 26">
              <a:hlinkClick r:id="rId2" tooltip="https://www.facebook.com/msmtcr/" highlightClick="1"/>
              <a:hlinkHover r:id="rId2"/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0142" y="3660957"/>
              <a:ext cx="386981" cy="388123"/>
            </a:xfrm>
            <a:prstGeom prst="rect">
              <a:avLst/>
            </a:prstGeom>
          </p:spPr>
        </p:pic>
        <p:pic>
          <p:nvPicPr>
            <p:cNvPr id="28" name="Obrázek 27">
              <a:hlinkClick r:id="rId4" tooltip="https://twitter.com/msmtcr"/>
              <a:hlinkHover r:id="rId4" highlightClick="1"/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85494" y="3676524"/>
              <a:ext cx="369009" cy="369009"/>
            </a:xfrm>
            <a:prstGeom prst="rect">
              <a:avLst/>
            </a:prstGeom>
          </p:spPr>
        </p:pic>
        <p:pic>
          <p:nvPicPr>
            <p:cNvPr id="29" name="Obrázek 28">
              <a:hlinkClick r:id="rId6" tooltip="https://www.instagram.com/msmtcr/" highlightClick="1"/>
              <a:hlinkHover r:id="rId6"/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95829" y="3660957"/>
              <a:ext cx="403241" cy="403241"/>
            </a:xfrm>
            <a:prstGeom prst="rect">
              <a:avLst/>
            </a:prstGeom>
          </p:spPr>
        </p:pic>
      </p:grpSp>
      <p:grpSp>
        <p:nvGrpSpPr>
          <p:cNvPr id="2" name="Skupina 1">
            <a:extLst>
              <a:ext uri="{FF2B5EF4-FFF2-40B4-BE49-F238E27FC236}">
                <a16:creationId xmlns:a16="http://schemas.microsoft.com/office/drawing/2014/main" id="{E74BDE16-8D98-4967-8EC5-0A31288240D9}"/>
              </a:ext>
            </a:extLst>
          </p:cNvPr>
          <p:cNvGrpSpPr/>
          <p:nvPr userDrawn="1"/>
        </p:nvGrpSpPr>
        <p:grpSpPr>
          <a:xfrm>
            <a:off x="728548" y="3676791"/>
            <a:ext cx="685894" cy="2130458"/>
            <a:chOff x="791903" y="4309672"/>
            <a:chExt cx="496233" cy="1570493"/>
          </a:xfrm>
        </p:grpSpPr>
        <p:pic>
          <p:nvPicPr>
            <p:cNvPr id="32" name="Obrázek 31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903" y="4309672"/>
              <a:ext cx="496233" cy="413689"/>
            </a:xfrm>
            <a:prstGeom prst="rect">
              <a:avLst/>
            </a:prstGeom>
          </p:spPr>
        </p:pic>
        <p:pic>
          <p:nvPicPr>
            <p:cNvPr id="33" name="Obrázek 32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230" y="4863317"/>
              <a:ext cx="338515" cy="381886"/>
            </a:xfrm>
            <a:prstGeom prst="rect">
              <a:avLst/>
            </a:prstGeom>
          </p:spPr>
        </p:pic>
        <p:pic>
          <p:nvPicPr>
            <p:cNvPr id="34" name="Obrázek 33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555" y="5487925"/>
              <a:ext cx="392542" cy="392240"/>
            </a:xfrm>
            <a:prstGeom prst="rect">
              <a:avLst/>
            </a:prstGeom>
          </p:spPr>
        </p:pic>
      </p:grpSp>
      <p:sp>
        <p:nvSpPr>
          <p:cNvPr id="12" name="Nadpis 1">
            <a:extLst>
              <a:ext uri="{FF2B5EF4-FFF2-40B4-BE49-F238E27FC236}">
                <a16:creationId xmlns:a16="http://schemas.microsoft.com/office/drawing/2014/main" id="{5A1F1234-2471-44F4-B0FB-4B053D88A0AC}"/>
              </a:ext>
            </a:extLst>
          </p:cNvPr>
          <p:cNvSpPr txBox="1">
            <a:spLocks/>
          </p:cNvSpPr>
          <p:nvPr userDrawn="1"/>
        </p:nvSpPr>
        <p:spPr>
          <a:xfrm>
            <a:off x="6395478" y="5206183"/>
            <a:ext cx="4813990" cy="5611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small" baseline="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8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24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sledujte a sdílejte </a:t>
            </a:r>
            <a:endParaRPr lang="cs-CZ" sz="2400" baseline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867A58D2-E0DF-4BBD-BEA2-DC1DA16D976F}"/>
              </a:ext>
            </a:extLst>
          </p:cNvPr>
          <p:cNvSpPr txBox="1">
            <a:spLocks/>
          </p:cNvSpPr>
          <p:nvPr userDrawn="1"/>
        </p:nvSpPr>
        <p:spPr>
          <a:xfrm>
            <a:off x="1435848" y="4465466"/>
            <a:ext cx="9919260" cy="5611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small" baseline="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sz="2400" baseline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4CA88F2-2A2E-4007-B857-5EC0187ECA09}"/>
              </a:ext>
            </a:extLst>
          </p:cNvPr>
          <p:cNvSpPr txBox="1">
            <a:spLocks/>
          </p:cNvSpPr>
          <p:nvPr userDrawn="1"/>
        </p:nvSpPr>
        <p:spPr>
          <a:xfrm>
            <a:off x="1435848" y="5246537"/>
            <a:ext cx="9919260" cy="5611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small" baseline="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Web: </a:t>
            </a:r>
            <a:r>
              <a:rPr lang="pl-PL" sz="2400" baseline="0" dirty="0">
                <a:solidFill>
                  <a:schemeClr val="tx1">
                    <a:lumMod val="65000"/>
                    <a:lumOff val="35000"/>
                  </a:schemeClr>
                </a:solidFill>
                <a:hlinkClick r:id="rId11"/>
              </a:rPr>
              <a:t>www.edu.cz</a:t>
            </a:r>
            <a:r>
              <a:rPr lang="pl-PL" sz="24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 </a:t>
            </a:r>
            <a:r>
              <a:rPr lang="pl-PL" sz="2400" baseline="0" dirty="0">
                <a:solidFill>
                  <a:schemeClr val="tx1">
                    <a:lumMod val="65000"/>
                    <a:lumOff val="35000"/>
                  </a:schemeClr>
                </a:solidFill>
                <a:hlinkClick r:id="rId12"/>
              </a:rPr>
              <a:t>www.msmt.cz</a:t>
            </a:r>
            <a:r>
              <a:rPr lang="pl-PL" sz="240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endParaRPr lang="cs-CZ" sz="2400" baseline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B5157C07-894B-4147-BFF2-6A398B813E74}"/>
              </a:ext>
            </a:extLst>
          </p:cNvPr>
          <p:cNvSpPr txBox="1">
            <a:spLocks/>
          </p:cNvSpPr>
          <p:nvPr userDrawn="1"/>
        </p:nvSpPr>
        <p:spPr>
          <a:xfrm>
            <a:off x="1435848" y="3676791"/>
            <a:ext cx="9919260" cy="5611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small" baseline="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sz="2800" baseline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03BA7B0-0594-4522-B9C3-1E2E7499788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693" y="1400143"/>
            <a:ext cx="3136398" cy="194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49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4" y="500063"/>
            <a:ext cx="11288107" cy="85248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04825" y="1425575"/>
            <a:ext cx="11288106" cy="4351338"/>
          </a:xfrm>
        </p:spPr>
        <p:txBody>
          <a:bodyPr/>
          <a:lstStyle>
            <a:lvl1pPr>
              <a:defRPr sz="3200" cap="none" baseline="0"/>
            </a:lvl1pPr>
            <a:lvl2pPr>
              <a:defRPr sz="3200"/>
            </a:lvl2pPr>
            <a:lvl3pPr>
              <a:defRPr sz="2800"/>
            </a:lvl3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D6E70"/>
                </a:solidFill>
              </a:defRPr>
            </a:lvl1pPr>
          </a:lstStyle>
          <a:p>
            <a:fld id="{6F40E310-0430-4CC6-B88C-1A0E191AE42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8878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04824" y="451423"/>
            <a:ext cx="11306961" cy="4351338"/>
          </a:xfrm>
        </p:spPr>
        <p:txBody>
          <a:bodyPr/>
          <a:lstStyle>
            <a:lvl1pPr>
              <a:defRPr sz="4400">
                <a:solidFill>
                  <a:srgbClr val="0070C0"/>
                </a:solidFill>
              </a:defRPr>
            </a:lvl1pPr>
            <a:lvl2pPr>
              <a:defRPr sz="3200"/>
            </a:lvl2pPr>
            <a:lvl3pPr>
              <a:defRPr sz="2800"/>
            </a:lvl3pPr>
          </a:lstStyle>
          <a:p>
            <a:pPr lvl="0"/>
            <a:r>
              <a:rPr lang="cs-CZ" dirty="0"/>
              <a:t>Kliknutím lze upravit styly předlohy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E310-0430-4CC6-B88C-1A0E191AE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234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04825" y="500063"/>
            <a:ext cx="9497014" cy="4351338"/>
          </a:xfrm>
        </p:spPr>
        <p:txBody>
          <a:bodyPr/>
          <a:lstStyle>
            <a:lvl1pPr>
              <a:defRPr sz="4400">
                <a:solidFill>
                  <a:srgbClr val="0070C0"/>
                </a:solidFill>
              </a:defRPr>
            </a:lvl1pPr>
            <a:lvl2pPr>
              <a:defRPr sz="3200" baseline="0"/>
            </a:lvl2pPr>
            <a:lvl3pPr>
              <a:defRPr sz="2800" baseline="0"/>
            </a:lvl3pPr>
          </a:lstStyle>
          <a:p>
            <a:pPr lvl="0"/>
            <a:r>
              <a:rPr lang="cs-CZ" dirty="0"/>
              <a:t>Kliknutím lze upravit styly předlohy textu. 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E310-0430-4CC6-B88C-1A0E191AE428}" type="slidenum">
              <a:rPr lang="cs-CZ" smtClean="0"/>
              <a:t>‹#›</a:t>
            </a:fld>
            <a:endParaRPr lang="cs-CZ"/>
          </a:p>
        </p:txBody>
      </p:sp>
      <p:pic>
        <p:nvPicPr>
          <p:cNvPr id="4" name="Picture 4" descr="Pomoc Ruce Šplhání - Fotografie zdarma na Pixabay">
            <a:extLst>
              <a:ext uri="{FF2B5EF4-FFF2-40B4-BE49-F238E27FC236}">
                <a16:creationId xmlns:a16="http://schemas.microsoft.com/office/drawing/2014/main" id="{B4C4AF82-CF7D-4E00-A587-817F437AB57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3" r="14665"/>
          <a:stretch/>
        </p:blipFill>
        <p:spPr bwMode="auto">
          <a:xfrm>
            <a:off x="10139742" y="2503101"/>
            <a:ext cx="1627895" cy="162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obsah 2"/>
          <p:cNvSpPr>
            <a:spLocks noGrp="1"/>
          </p:cNvSpPr>
          <p:nvPr>
            <p:ph idx="13"/>
          </p:nvPr>
        </p:nvSpPr>
        <p:spPr>
          <a:xfrm>
            <a:off x="10139741" y="614861"/>
            <a:ext cx="1627895" cy="1584875"/>
          </a:xfrm>
          <a:solidFill>
            <a:srgbClr val="61B4E4"/>
          </a:solidFill>
        </p:spPr>
        <p:txBody>
          <a:bodyPr anchor="ctr">
            <a:noAutofit/>
          </a:bodyPr>
          <a:lstStyle>
            <a:lvl1pPr algn="ctr">
              <a:defRPr sz="6600">
                <a:solidFill>
                  <a:srgbClr val="B7D9F1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34680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04825" y="500063"/>
            <a:ext cx="9475754" cy="4351338"/>
          </a:xfrm>
        </p:spPr>
        <p:txBody>
          <a:bodyPr/>
          <a:lstStyle>
            <a:lvl1pPr>
              <a:defRPr sz="4400">
                <a:solidFill>
                  <a:srgbClr val="0070C0"/>
                </a:solidFill>
              </a:defRPr>
            </a:lvl1pPr>
            <a:lvl2pPr>
              <a:defRPr sz="3200" baseline="0"/>
            </a:lvl2pPr>
            <a:lvl3pPr>
              <a:defRPr sz="2800" baseline="0"/>
            </a:lvl3pPr>
          </a:lstStyle>
          <a:p>
            <a:pPr lvl="0"/>
            <a:r>
              <a:rPr lang="cs-CZ" dirty="0"/>
              <a:t>Kliknutím lze upravit styly předlohy textu. 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E310-0430-4CC6-B88C-1A0E191AE428}" type="slidenum">
              <a:rPr lang="cs-CZ" smtClean="0"/>
              <a:t>‹#›</a:t>
            </a:fld>
            <a:endParaRPr lang="cs-CZ"/>
          </a:p>
        </p:txBody>
      </p:sp>
      <p:pic>
        <p:nvPicPr>
          <p:cNvPr id="5" name="Picture 4" descr="https://news.griffith.edu.au/wp-content/uploads/2018/09/Teacher18.jpg">
            <a:extLst>
              <a:ext uri="{FF2B5EF4-FFF2-40B4-BE49-F238E27FC236}">
                <a16:creationId xmlns:a16="http://schemas.microsoft.com/office/drawing/2014/main" id="{CB5F91F0-414A-4ABC-8494-C213F998252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0" t="26222" r="44669" b="15942"/>
          <a:stretch/>
        </p:blipFill>
        <p:spPr bwMode="auto">
          <a:xfrm>
            <a:off x="10139743" y="2503101"/>
            <a:ext cx="1627895" cy="162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Jak vybudovat druhý stupeň v alternativní škole - Slušná firma">
            <a:extLst>
              <a:ext uri="{FF2B5EF4-FFF2-40B4-BE49-F238E27FC236}">
                <a16:creationId xmlns:a16="http://schemas.microsoft.com/office/drawing/2014/main" id="{52A7D04F-82DF-4412-AF8E-1B8C6F1773B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4" t="1986" r="25917" b="1846"/>
          <a:stretch/>
        </p:blipFill>
        <p:spPr bwMode="auto">
          <a:xfrm>
            <a:off x="10139742" y="4355555"/>
            <a:ext cx="1627895" cy="163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 userDrawn="1"/>
        </p:nvSpPr>
        <p:spPr>
          <a:xfrm>
            <a:off x="10139742" y="588559"/>
            <a:ext cx="1627895" cy="1629020"/>
          </a:xfrm>
          <a:prstGeom prst="rect">
            <a:avLst/>
          </a:prstGeom>
          <a:solidFill>
            <a:srgbClr val="61B4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10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solidFill>
            <a:srgbClr val="61B4E4"/>
          </a:solidFill>
        </p:spPr>
        <p:txBody>
          <a:bodyPr lIns="360000" tIns="360000" anchor="t"/>
          <a:lstStyle>
            <a:lvl1pPr marL="0">
              <a:spcBef>
                <a:spcPts val="500"/>
              </a:spcBef>
              <a:spcAft>
                <a:spcPts val="500"/>
              </a:spcAft>
              <a:defRPr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E310-0430-4CC6-B88C-1A0E191AE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5129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Nadpis a obsah">
    <p:bg>
      <p:bgPr>
        <a:solidFill>
          <a:srgbClr val="61B4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35413" y="1930096"/>
            <a:ext cx="10515600" cy="852488"/>
          </a:xfrm>
        </p:spPr>
        <p:txBody>
          <a:bodyPr/>
          <a:lstStyle>
            <a:lvl1pPr>
              <a:defRPr sz="5400" b="1" i="0" baseline="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293774" y="2804890"/>
            <a:ext cx="10243229" cy="3712642"/>
          </a:xfrm>
          <a:noFill/>
        </p:spPr>
        <p:txBody>
          <a:bodyPr lIns="0" tIns="0" rIns="0" bIns="0" anchor="t">
            <a:normAutofit/>
          </a:bodyPr>
          <a:lstStyle>
            <a:lvl1pPr marL="0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lang="cs-CZ" sz="3200" i="1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374302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35413" y="1930096"/>
            <a:ext cx="10515600" cy="852488"/>
          </a:xfrm>
        </p:spPr>
        <p:txBody>
          <a:bodyPr/>
          <a:lstStyle>
            <a:lvl1pPr>
              <a:defRPr sz="5400" b="1" i="0" baseline="0">
                <a:solidFill>
                  <a:srgbClr val="0070C0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3774" y="2804890"/>
            <a:ext cx="10243229" cy="3712642"/>
          </a:xfrm>
          <a:noFill/>
        </p:spPr>
        <p:txBody>
          <a:bodyPr lIns="0" tIns="0" rIns="0" bIns="0" anchor="t">
            <a:normAutofit/>
          </a:bodyPr>
          <a:lstStyle>
            <a:lvl1pPr marL="0">
              <a:spcBef>
                <a:spcPts val="500"/>
              </a:spcBef>
              <a:spcAft>
                <a:spcPts val="500"/>
              </a:spcAft>
              <a:defRPr sz="3200" i="1">
                <a:solidFill>
                  <a:srgbClr val="6D6E70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689" y="413993"/>
            <a:ext cx="1303508" cy="97266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452" y="413993"/>
            <a:ext cx="1311745" cy="978815"/>
          </a:xfrm>
          <a:prstGeom prst="rect">
            <a:avLst/>
          </a:prstGeom>
        </p:spPr>
      </p:pic>
      <p:sp>
        <p:nvSpPr>
          <p:cNvPr id="6" name="Obdélník 5"/>
          <p:cNvSpPr/>
          <p:nvPr userDrawn="1"/>
        </p:nvSpPr>
        <p:spPr>
          <a:xfrm>
            <a:off x="0" y="6789910"/>
            <a:ext cx="12192000" cy="87549"/>
          </a:xfrm>
          <a:prstGeom prst="rect">
            <a:avLst/>
          </a:prstGeom>
          <a:solidFill>
            <a:srgbClr val="61B4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8862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baseline="0">
                <a:solidFill>
                  <a:srgbClr val="0070C0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E310-0430-4CC6-B88C-1A0E191AE428}" type="slidenum">
              <a:rPr lang="cs-CZ" smtClean="0"/>
              <a:t>‹#›</a:t>
            </a:fld>
            <a:endParaRPr lang="cs-CZ"/>
          </a:p>
        </p:txBody>
      </p:sp>
      <p:sp>
        <p:nvSpPr>
          <p:cNvPr id="7" name="Zástupný symbol pro obrázek 2"/>
          <p:cNvSpPr>
            <a:spLocks noGrp="1"/>
          </p:cNvSpPr>
          <p:nvPr>
            <p:ph type="pic" idx="13"/>
          </p:nvPr>
        </p:nvSpPr>
        <p:spPr>
          <a:xfrm>
            <a:off x="504824" y="1425576"/>
            <a:ext cx="11051635" cy="44402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0623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04825" y="500063"/>
            <a:ext cx="10515600" cy="8524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4825" y="14255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448800" y="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6D6E70"/>
                </a:solidFill>
              </a:defRPr>
            </a:lvl1pPr>
          </a:lstStyle>
          <a:p>
            <a:fld id="{51FD8E2B-A25D-4D75-A0CB-B49288C1B47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032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54" r:id="rId10"/>
    <p:sldLayoutId id="2147483655" r:id="rId11"/>
    <p:sldLayoutId id="2147483667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small" baseline="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600"/>
        </a:spcAft>
        <a:buFontTx/>
        <a:buNone/>
        <a:defRPr sz="3200" kern="1200" cap="none" baseline="0">
          <a:solidFill>
            <a:srgbClr val="6D6E70"/>
          </a:solidFill>
          <a:latin typeface="+mn-lt"/>
          <a:ea typeface="+mn-ea"/>
          <a:cs typeface="+mn-cs"/>
        </a:defRPr>
      </a:lvl1pPr>
      <a:lvl2pPr marL="792000" indent="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61B4E4"/>
        </a:buClr>
        <a:buFont typeface="Wingdings" panose="05000000000000000000" pitchFamily="2" charset="2"/>
        <a:buChar char=""/>
        <a:defRPr sz="3200" kern="1200" baseline="0">
          <a:solidFill>
            <a:srgbClr val="6D6E70"/>
          </a:solidFill>
          <a:latin typeface="+mn-lt"/>
          <a:ea typeface="+mn-ea"/>
          <a:cs typeface="+mn-cs"/>
        </a:defRPr>
      </a:lvl2pPr>
      <a:lvl3pPr marL="1260000" indent="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7D9F1"/>
        </a:buClr>
        <a:buFont typeface="Wingdings" panose="05000000000000000000" pitchFamily="2" charset="2"/>
        <a:buChar char=""/>
        <a:defRPr sz="2800" kern="1200" baseline="0">
          <a:solidFill>
            <a:srgbClr val="6D6E7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://www.edu.cz/" TargetMode="External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igikoalice.cz/" TargetMode="External"/><Relationship Id="rId5" Type="http://schemas.openxmlformats.org/officeDocument/2006/relationships/image" Target="../media/image23.png"/><Relationship Id="rId10" Type="http://schemas.openxmlformats.org/officeDocument/2006/relationships/image" Target="../media/image27.svg"/><Relationship Id="rId4" Type="http://schemas.openxmlformats.org/officeDocument/2006/relationships/hyperlink" Target="http://www.revize.edu.cz/" TargetMode="External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commission/presscorner/detail/sk/IP_18_102" TargetMode="External"/><Relationship Id="rId2" Type="http://schemas.openxmlformats.org/officeDocument/2006/relationships/hyperlink" Target="http://www3.weforum.org/docs/WEF_Future_of_Jobs.pdf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docs.google.com/presentation/d/1B3qFe2HiiVZcbqjcHcn7bDyAjyqVeS7A3aTDo8oc6N8/edit#slide=id.g65b3a2f86c_0_368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81460" y="555007"/>
            <a:ext cx="9358650" cy="1344612"/>
          </a:xfrm>
        </p:spPr>
        <p:txBody>
          <a:bodyPr>
            <a:noAutofit/>
          </a:bodyPr>
          <a:lstStyle/>
          <a:p>
            <a:br>
              <a:rPr lang="cs-CZ" dirty="0"/>
            </a:br>
            <a:r>
              <a:rPr lang="cs-CZ" sz="6000" dirty="0"/>
              <a:t>Rozvoj digitálního vzdělávání</a:t>
            </a:r>
            <a:br>
              <a:rPr lang="cs-CZ" sz="4800" dirty="0"/>
            </a:br>
            <a:r>
              <a:rPr lang="cs-CZ" sz="4800" dirty="0"/>
              <a:t>Národní plán obnovy</a:t>
            </a:r>
            <a:br>
              <a:rPr lang="cs-CZ" sz="4800" b="1" dirty="0">
                <a:solidFill>
                  <a:srgbClr val="0070C0"/>
                </a:solidFill>
              </a:rPr>
            </a:br>
            <a:endParaRPr lang="cs-CZ" sz="4800" b="1" dirty="0">
              <a:solidFill>
                <a:srgbClr val="0070C0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33A9351-7905-4014-A029-5B61C313715B}"/>
              </a:ext>
            </a:extLst>
          </p:cNvPr>
          <p:cNvSpPr txBox="1"/>
          <p:nvPr/>
        </p:nvSpPr>
        <p:spPr>
          <a:xfrm>
            <a:off x="695739" y="5933661"/>
            <a:ext cx="314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Lucie Gregůrková</a:t>
            </a:r>
            <a:r>
              <a:rPr lang="cs-CZ" dirty="0"/>
              <a:t>, MŠMT</a:t>
            </a:r>
          </a:p>
        </p:txBody>
      </p:sp>
    </p:spTree>
    <p:extLst>
      <p:ext uri="{BB962C8B-B14F-4D97-AF65-F5344CB8AC3E}">
        <p14:creationId xmlns:p14="http://schemas.microsoft.com/office/powerpoint/2010/main" val="3449118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C2EE34-1706-422C-A23A-8FC6C39F9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II. Implementace revidovaného kurikula a rámce </a:t>
            </a:r>
            <a:r>
              <a:rPr lang="cs-CZ" dirty="0" err="1"/>
              <a:t>DigCompEdu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9768DE-3397-4CCD-9272-C7BC92EB2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48" y="2213733"/>
            <a:ext cx="11288106" cy="2176671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pt-BR" b="1" dirty="0"/>
              <a:t>Vzdělávání a podpora škol</a:t>
            </a:r>
            <a:endParaRPr lang="cs-CZ" b="1" dirty="0"/>
          </a:p>
          <a:p>
            <a:pPr marL="1249200" lvl="1" indent="-457200"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b="1" dirty="0"/>
              <a:t> </a:t>
            </a:r>
            <a:r>
              <a:rPr lang="cs-CZ" dirty="0"/>
              <a:t>v oblasti rozvoje informatického myšleno a digitální gramotnosti</a:t>
            </a:r>
          </a:p>
          <a:p>
            <a:pPr marL="1249200" lvl="1" indent="-457200">
              <a:buClr>
                <a:srgbClr val="4EBCED"/>
              </a:buClr>
              <a:buFont typeface="Wingdings" panose="05000000000000000000" pitchFamily="2" charset="2"/>
              <a:buChar char="§"/>
            </a:pPr>
            <a:endParaRPr lang="cs-CZ" dirty="0"/>
          </a:p>
          <a:p>
            <a:pPr marL="457200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b="1" dirty="0"/>
              <a:t>Digitální ekosystém pro školy </a:t>
            </a:r>
          </a:p>
          <a:p>
            <a:pPr marL="1249200" lvl="1" indent="-457200">
              <a:lnSpc>
                <a:spcPct val="120000"/>
              </a:lnSpc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dirty="0"/>
              <a:t>propojení různých produktů a systémů s cílem doručit učitelům a ředitelům potřebný obsah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59C162C-2C6F-442D-9CF1-71F73D593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E310-0430-4CC6-B88C-1A0E191AE428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0585427-1018-47C4-B5F7-CB1B1C45E316}"/>
              </a:ext>
            </a:extLst>
          </p:cNvPr>
          <p:cNvSpPr txBox="1"/>
          <p:nvPr/>
        </p:nvSpPr>
        <p:spPr>
          <a:xfrm>
            <a:off x="8539050" y="1352551"/>
            <a:ext cx="3253881" cy="369332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562 mil. Kč, 2022: 102 mil. Kč</a:t>
            </a:r>
          </a:p>
        </p:txBody>
      </p:sp>
    </p:spTree>
    <p:extLst>
      <p:ext uri="{BB962C8B-B14F-4D97-AF65-F5344CB8AC3E}">
        <p14:creationId xmlns:p14="http://schemas.microsoft.com/office/powerpoint/2010/main" val="1242533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23F1F7-33AC-48BB-AA12-FA1058338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4" y="467012"/>
            <a:ext cx="11288107" cy="852488"/>
          </a:xfrm>
        </p:spPr>
        <p:txBody>
          <a:bodyPr>
            <a:normAutofit fontScale="90000"/>
          </a:bodyPr>
          <a:lstStyle/>
          <a:p>
            <a:r>
              <a:rPr lang="cs-CZ" dirty="0"/>
              <a:t>III. Vybavení škol digitálními technologiemi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0E7D25-FA9E-4A7A-AE8F-5BC42F887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E310-0430-4CC6-B88C-1A0E191AE428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03DE163-6BD9-45BA-B418-F12AB15A3CA5}"/>
              </a:ext>
            </a:extLst>
          </p:cNvPr>
          <p:cNvSpPr txBox="1"/>
          <p:nvPr/>
        </p:nvSpPr>
        <p:spPr>
          <a:xfrm>
            <a:off x="6231836" y="1392099"/>
            <a:ext cx="5561096" cy="369332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Alokace: 4,3 mld. Kč (bez DPH), 2022: cca 1,3 mld. Kč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3C2A7D6B-B653-458B-B3E5-6EBF1C43F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48" y="2213733"/>
            <a:ext cx="11288106" cy="3729867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b="1" dirty="0"/>
              <a:t>Fond prevence digitální propasti</a:t>
            </a:r>
          </a:p>
          <a:p>
            <a:pPr marL="1249200" lvl="1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dirty="0"/>
              <a:t>Fin. prostředky pro školy na vytvoření fondu (ad hoc normativ pro veřejné, výzva pro neveřejné školy)</a:t>
            </a:r>
          </a:p>
          <a:p>
            <a:pPr marL="1249200" lvl="1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dirty="0"/>
              <a:t>Školy vytvoří fond/mobiliář s notebooky a budou je půjčovat potřebným žákům</a:t>
            </a:r>
          </a:p>
          <a:p>
            <a:pPr marL="1249200" lvl="1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dirty="0"/>
              <a:t>Krátkodobé nebo dlouhodobé vypůjčování</a:t>
            </a:r>
          </a:p>
          <a:p>
            <a:pPr marL="1249200" lvl="1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dirty="0"/>
              <a:t>Bez dokazování sociálního statutu rodiny</a:t>
            </a:r>
          </a:p>
          <a:p>
            <a:pPr marL="1249200" lvl="1" indent="-457200"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b="1" dirty="0"/>
              <a:t>2022,2023,2024</a:t>
            </a:r>
          </a:p>
          <a:p>
            <a:pPr marL="457200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b="1" dirty="0"/>
              <a:t>IT vybavení pro novou informatiku a rozvoj digitální gramotnosti</a:t>
            </a:r>
          </a:p>
          <a:p>
            <a:pPr marL="1249200" lvl="1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dirty="0"/>
              <a:t>Fin. prostředky pomocí ad hoc normativu (veřejné školy) nebo výzvy (neveřejné školy)</a:t>
            </a:r>
          </a:p>
          <a:p>
            <a:pPr marL="1249200" lvl="1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dirty="0"/>
              <a:t>HW i SW</a:t>
            </a:r>
          </a:p>
          <a:p>
            <a:pPr marL="1249200" lvl="1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dirty="0"/>
              <a:t>Robotické pomůcky, 3D tiskárny a jiné pokročilé zařízení</a:t>
            </a:r>
          </a:p>
          <a:p>
            <a:pPr marL="1249200" lvl="1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b="1" dirty="0"/>
              <a:t>2022,2023, příp. 2024</a:t>
            </a:r>
          </a:p>
          <a:p>
            <a:pPr marL="1249200" lvl="1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b="1" dirty="0"/>
              <a:t>2022: ZŠ, nižší G, G, </a:t>
            </a:r>
            <a:r>
              <a:rPr lang="cs-CZ" dirty="0"/>
              <a:t>které budou vyučovat podle nového RVP</a:t>
            </a:r>
          </a:p>
          <a:p>
            <a:pPr marL="1249200" lvl="1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b="1" dirty="0"/>
              <a:t>2023: SŠ a ostatní ZŠ, nižší G a G</a:t>
            </a:r>
          </a:p>
        </p:txBody>
      </p:sp>
    </p:spTree>
    <p:extLst>
      <p:ext uri="{BB962C8B-B14F-4D97-AF65-F5344CB8AC3E}">
        <p14:creationId xmlns:p14="http://schemas.microsoft.com/office/powerpoint/2010/main" val="2931045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23F1F7-33AC-48BB-AA12-FA1058338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4" y="467012"/>
            <a:ext cx="11288107" cy="852488"/>
          </a:xfrm>
        </p:spPr>
        <p:txBody>
          <a:bodyPr>
            <a:normAutofit fontScale="90000"/>
          </a:bodyPr>
          <a:lstStyle/>
          <a:p>
            <a:r>
              <a:rPr lang="cs-CZ" dirty="0"/>
              <a:t>III. Vybavení škol digitálními technologiemi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0E7D25-FA9E-4A7A-AE8F-5BC42F887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E310-0430-4CC6-B88C-1A0E191AE428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03DE163-6BD9-45BA-B418-F12AB15A3CA5}"/>
              </a:ext>
            </a:extLst>
          </p:cNvPr>
          <p:cNvSpPr txBox="1"/>
          <p:nvPr/>
        </p:nvSpPr>
        <p:spPr>
          <a:xfrm>
            <a:off x="6231836" y="1392099"/>
            <a:ext cx="5561096" cy="369332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Alokace: 4,3 mld. Kč (bez DPH), 2022: cca 1,3 mld. Kč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3C2A7D6B-B653-458B-B3E5-6EBF1C43F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48" y="2213733"/>
            <a:ext cx="11288106" cy="3729867"/>
          </a:xfrm>
        </p:spPr>
        <p:txBody>
          <a:bodyPr>
            <a:normAutofit/>
          </a:bodyPr>
          <a:lstStyle/>
          <a:p>
            <a:pPr marL="457200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b="1" dirty="0"/>
              <a:t>Síť IT guru</a:t>
            </a:r>
          </a:p>
          <a:p>
            <a:pPr marL="1249200" lvl="1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dirty="0"/>
              <a:t>nastavení IT správy a vnitřní sítě školy</a:t>
            </a:r>
          </a:p>
          <a:p>
            <a:pPr marL="1249200" lvl="1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dirty="0"/>
              <a:t>pomoc škole s nákupem vybavení pro novou informatiku</a:t>
            </a:r>
          </a:p>
          <a:p>
            <a:pPr marL="1249200" lvl="1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dirty="0"/>
              <a:t>pomoc s dialogem se zřizovatelem s cílem navýšit jeho investice do digitalizace škol</a:t>
            </a:r>
          </a:p>
          <a:p>
            <a:pPr marL="1249200" lvl="1" indent="-457200">
              <a:spcAft>
                <a:spcPts val="0"/>
              </a:spcAft>
              <a:buClr>
                <a:srgbClr val="4EBCED"/>
              </a:buClr>
              <a:buFont typeface="Wingdings" panose="05000000000000000000" pitchFamily="2" charset="2"/>
              <a:buChar char="§"/>
            </a:pPr>
            <a:r>
              <a:rPr lang="cs-CZ" dirty="0"/>
              <a:t>14-20 pracovníků na ČR, zaměření na malé školy</a:t>
            </a:r>
          </a:p>
        </p:txBody>
      </p:sp>
    </p:spTree>
    <p:extLst>
      <p:ext uri="{BB962C8B-B14F-4D97-AF65-F5344CB8AC3E}">
        <p14:creationId xmlns:p14="http://schemas.microsoft.com/office/powerpoint/2010/main" val="527623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84EAED-C7F9-43B5-B330-2BE95DA2C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9550"/>
          </a:xfrm>
        </p:spPr>
        <p:txBody>
          <a:bodyPr>
            <a:normAutofit/>
          </a:bodyPr>
          <a:lstStyle/>
          <a:p>
            <a:r>
              <a:rPr lang="cs-CZ" dirty="0"/>
              <a:t>Shrnutí – alokace 2022</a:t>
            </a:r>
          </a:p>
        </p:txBody>
      </p:sp>
      <p:graphicFrame>
        <p:nvGraphicFramePr>
          <p:cNvPr id="16" name="Tabulka 15">
            <a:extLst>
              <a:ext uri="{FF2B5EF4-FFF2-40B4-BE49-F238E27FC236}">
                <a16:creationId xmlns:a16="http://schemas.microsoft.com/office/drawing/2014/main" id="{3517CA66-1A66-46AB-A1D9-3B544B28BF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631396"/>
              </p:ext>
            </p:extLst>
          </p:nvPr>
        </p:nvGraphicFramePr>
        <p:xfrm>
          <a:off x="925285" y="1802459"/>
          <a:ext cx="10091582" cy="25492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8622">
                  <a:extLst>
                    <a:ext uri="{9D8B030D-6E8A-4147-A177-3AD203B41FA5}">
                      <a16:colId xmlns:a16="http://schemas.microsoft.com/office/drawing/2014/main" val="2298215788"/>
                    </a:ext>
                  </a:extLst>
                </a:gridCol>
                <a:gridCol w="5230392">
                  <a:extLst>
                    <a:ext uri="{9D8B030D-6E8A-4147-A177-3AD203B41FA5}">
                      <a16:colId xmlns:a16="http://schemas.microsoft.com/office/drawing/2014/main" val="2717772860"/>
                    </a:ext>
                  </a:extLst>
                </a:gridCol>
                <a:gridCol w="4442568">
                  <a:extLst>
                    <a:ext uri="{9D8B030D-6E8A-4147-A177-3AD203B41FA5}">
                      <a16:colId xmlns:a16="http://schemas.microsoft.com/office/drawing/2014/main" val="272339268"/>
                    </a:ext>
                  </a:extLst>
                </a:gridCol>
              </a:tblGrid>
              <a:tr h="462266"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Reforma kurikula a posílení IT vzdělávání</a:t>
                      </a:r>
                      <a:endParaRPr lang="cs-CZ" sz="18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 Kč – hrazeno ze SR</a:t>
                      </a:r>
                      <a:endParaRPr lang="cs-CZ" sz="18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14719037"/>
                  </a:ext>
                </a:extLst>
              </a:tr>
              <a:tr h="700140">
                <a:tc gridSpan="2">
                  <a:txBody>
                    <a:bodyPr/>
                    <a:lstStyle/>
                    <a:p>
                      <a:pPr algn="l" fontAlgn="b">
                        <a:buClr>
                          <a:srgbClr val="000000"/>
                        </a:buClr>
                        <a:buSzPts val="1100"/>
                        <a:buFont typeface="Calibri" panose="020F0502020204030204" pitchFamily="34" charset="0"/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Implementace revidovaného kurikula a rámce </a:t>
                      </a:r>
                      <a:r>
                        <a:rPr lang="cs-CZ" sz="18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DigCompEdu+IT</a:t>
                      </a:r>
                      <a:r>
                        <a:rPr lang="cs-CZ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 guru a centrální podpora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102 mil. Kč</a:t>
                      </a:r>
                      <a:endParaRPr lang="cs-CZ" sz="18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23717975"/>
                  </a:ext>
                </a:extLst>
              </a:tr>
              <a:tr h="462266"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Vybavení škol digitálními technologiemi</a:t>
                      </a:r>
                      <a:endParaRPr lang="cs-CZ" sz="18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Cca 1,3 mld. Kč (bez DPH)</a:t>
                      </a:r>
                      <a:endParaRPr lang="pl-PL" sz="18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1603285"/>
                  </a:ext>
                </a:extLst>
              </a:tr>
              <a:tr h="462266"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Fond mobilních digitálních technologií ve školách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u="none" strike="noStrike" dirty="0">
                          <a:effectLst/>
                        </a:rPr>
                        <a:t>Cca 500 mil. Kč (bez DPH)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86317223"/>
                  </a:ext>
                </a:extLst>
              </a:tr>
              <a:tr h="462266"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Digitální technologie pro školy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u="none" strike="noStrike" dirty="0">
                          <a:effectLst/>
                        </a:rPr>
                        <a:t>Cca 800 mil. Kč (bez DPH)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5725214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9BFA7617-58B7-44CD-BF90-0DEB14F19968}"/>
              </a:ext>
            </a:extLst>
          </p:cNvPr>
          <p:cNvSpPr txBox="1"/>
          <p:nvPr/>
        </p:nvSpPr>
        <p:spPr>
          <a:xfrm rot="21227859">
            <a:off x="5220501" y="917143"/>
            <a:ext cx="445903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Celkem: 1,4 mld. Kč</a:t>
            </a:r>
          </a:p>
        </p:txBody>
      </p:sp>
    </p:spTree>
    <p:extLst>
      <p:ext uri="{BB962C8B-B14F-4D97-AF65-F5344CB8AC3E}">
        <p14:creationId xmlns:p14="http://schemas.microsoft.com/office/powerpoint/2010/main" val="3555571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84EAED-C7F9-43B5-B330-2BE95DA2C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9550"/>
          </a:xfrm>
        </p:spPr>
        <p:txBody>
          <a:bodyPr>
            <a:normAutofit/>
          </a:bodyPr>
          <a:lstStyle/>
          <a:p>
            <a:r>
              <a:rPr lang="cs-CZ" dirty="0"/>
              <a:t>Shrnutí - alokace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A8F91E0-33FD-4124-ACD2-AC03E0485D39}"/>
              </a:ext>
            </a:extLst>
          </p:cNvPr>
          <p:cNvSpPr txBox="1"/>
          <p:nvPr/>
        </p:nvSpPr>
        <p:spPr>
          <a:xfrm rot="21227859">
            <a:off x="5222261" y="949625"/>
            <a:ext cx="3857738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Celkem: 5 mld. Kč</a:t>
            </a:r>
          </a:p>
        </p:txBody>
      </p:sp>
      <p:graphicFrame>
        <p:nvGraphicFramePr>
          <p:cNvPr id="16" name="Tabulka 15">
            <a:extLst>
              <a:ext uri="{FF2B5EF4-FFF2-40B4-BE49-F238E27FC236}">
                <a16:creationId xmlns:a16="http://schemas.microsoft.com/office/drawing/2014/main" id="{3517CA66-1A66-46AB-A1D9-3B544B28BF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751423"/>
              </p:ext>
            </p:extLst>
          </p:nvPr>
        </p:nvGraphicFramePr>
        <p:xfrm>
          <a:off x="925285" y="1802460"/>
          <a:ext cx="8546705" cy="44194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537">
                  <a:extLst>
                    <a:ext uri="{9D8B030D-6E8A-4147-A177-3AD203B41FA5}">
                      <a16:colId xmlns:a16="http://schemas.microsoft.com/office/drawing/2014/main" val="2298215788"/>
                    </a:ext>
                  </a:extLst>
                </a:gridCol>
                <a:gridCol w="4429694">
                  <a:extLst>
                    <a:ext uri="{9D8B030D-6E8A-4147-A177-3AD203B41FA5}">
                      <a16:colId xmlns:a16="http://schemas.microsoft.com/office/drawing/2014/main" val="2717772860"/>
                    </a:ext>
                  </a:extLst>
                </a:gridCol>
                <a:gridCol w="3762474">
                  <a:extLst>
                    <a:ext uri="{9D8B030D-6E8A-4147-A177-3AD203B41FA5}">
                      <a16:colId xmlns:a16="http://schemas.microsoft.com/office/drawing/2014/main" val="272339268"/>
                    </a:ext>
                  </a:extLst>
                </a:gridCol>
              </a:tblGrid>
              <a:tr h="332676"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Reforma kurikula a posílení IT vzdělávání</a:t>
                      </a:r>
                      <a:endParaRPr lang="cs-CZ" sz="16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 Kč – hrazeno ze SR</a:t>
                      </a:r>
                      <a:endParaRPr lang="cs-CZ" sz="16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14719037"/>
                  </a:ext>
                </a:extLst>
              </a:tr>
              <a:tr h="503866">
                <a:tc gridSpan="2">
                  <a:txBody>
                    <a:bodyPr/>
                    <a:lstStyle/>
                    <a:p>
                      <a:pPr algn="l" fontAlgn="b">
                        <a:buClr>
                          <a:srgbClr val="000000"/>
                        </a:buClr>
                        <a:buSzPts val="1100"/>
                        <a:buFont typeface="Calibri" panose="020F0502020204030204" pitchFamily="34" charset="0"/>
                        <a:buNone/>
                      </a:pP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Implementace revidovaného kurikula a rámce </a:t>
                      </a:r>
                      <a:r>
                        <a:rPr lang="cs-CZ" sz="16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DigCompEdu</a:t>
                      </a:r>
                      <a:endParaRPr lang="cs-CZ" sz="16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562 mil. Kč</a:t>
                      </a:r>
                      <a:endParaRPr lang="cs-CZ" sz="16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23717975"/>
                  </a:ext>
                </a:extLst>
              </a:tr>
              <a:tr h="503866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Vzdělávání a podpora škol (implementace ICT revize RVP)- ZŠ+G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308,5 mil. Kč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2620887"/>
                  </a:ext>
                </a:extLst>
              </a:tr>
              <a:tr h="332676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Vzdělávání a podpora škol (podpora IM a DG) SŠ-G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36 mil. Kč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8969657"/>
                  </a:ext>
                </a:extLst>
              </a:tr>
              <a:tr h="750299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Finanční podpora škol na vzdělávání v oblasti IM a DG - vzdělávání a podpora škol – finanční podpora pro ZŠ, SŠ, K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206 mil. Kč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3625505"/>
                  </a:ext>
                </a:extLst>
              </a:tr>
              <a:tr h="332676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Vytvoření digitálního ekosystému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12 mil Kč.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50079921"/>
                  </a:ext>
                </a:extLst>
              </a:tr>
              <a:tr h="332676"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Vybavení škol digitálními technologiemi</a:t>
                      </a:r>
                      <a:endParaRPr lang="cs-CZ" sz="16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4,3 mld. Kč (bez DPH)</a:t>
                      </a:r>
                      <a:endParaRPr lang="pl-PL" sz="16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1603285"/>
                  </a:ext>
                </a:extLst>
              </a:tr>
              <a:tr h="332676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Fond mobilních digitálních technologií ve školách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1,6 mld. Kč (bez DPH)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86317223"/>
                  </a:ext>
                </a:extLst>
              </a:tr>
              <a:tr h="332676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Digitální technologie pro školy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 dirty="0">
                          <a:effectLst/>
                        </a:rPr>
                        <a:t>1,7 mld. Kč (bez DPH)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5725214"/>
                  </a:ext>
                </a:extLst>
              </a:tr>
              <a:tr h="332676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Síť IT guru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23 mil. Kč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3302047"/>
                  </a:ext>
                </a:extLst>
              </a:tr>
              <a:tr h="332676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Centrální metodická podpora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5,9 mil. Kč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0326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140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E09FE1-A9C6-493E-A6E9-98445EA33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SLEDUJTE</a:t>
            </a:r>
            <a:endParaRPr lang="cs-CZ" sz="54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2485E5C-7DB4-4C02-A1C0-FA82ADC95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E310-0430-4CC6-B88C-1A0E191AE428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99FB2E1-3C75-42D0-8B0A-132EF363A7C5}"/>
              </a:ext>
            </a:extLst>
          </p:cNvPr>
          <p:cNvSpPr txBox="1"/>
          <p:nvPr/>
        </p:nvSpPr>
        <p:spPr>
          <a:xfrm>
            <a:off x="-916532" y="1400026"/>
            <a:ext cx="1166337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1" indent="457200" defTabSz="922338">
              <a:lnSpc>
                <a:spcPct val="90000"/>
              </a:lnSpc>
              <a:spcAft>
                <a:spcPts val="1200"/>
              </a:spcAft>
              <a:buClr>
                <a:srgbClr val="61B4E4"/>
              </a:buClr>
              <a:buFont typeface="Wingdings" panose="05000000000000000000" pitchFamily="2" charset="2"/>
              <a:buChar char=""/>
            </a:pPr>
            <a:r>
              <a:rPr lang="cs-CZ" sz="2000" dirty="0">
                <a:solidFill>
                  <a:srgbClr val="4EBCED"/>
                </a:solidFill>
                <a:hlinkClick r:id="rId3"/>
              </a:rPr>
              <a:t>WWW.EDU.CZ</a:t>
            </a:r>
            <a:endParaRPr lang="cs-CZ" sz="2000" dirty="0">
              <a:solidFill>
                <a:srgbClr val="4EBCED"/>
              </a:solidFill>
            </a:endParaRPr>
          </a:p>
          <a:p>
            <a:pPr marL="1200150" lvl="1" indent="457200" defTabSz="922338">
              <a:lnSpc>
                <a:spcPct val="90000"/>
              </a:lnSpc>
              <a:spcAft>
                <a:spcPts val="1200"/>
              </a:spcAft>
              <a:buClr>
                <a:srgbClr val="61B4E4"/>
              </a:buClr>
              <a:buFont typeface="Wingdings" panose="05000000000000000000" pitchFamily="2" charset="2"/>
              <a:buChar char=""/>
            </a:pPr>
            <a:r>
              <a:rPr lang="cs-CZ" sz="2000" dirty="0">
                <a:solidFill>
                  <a:srgbClr val="4EBCED"/>
                </a:solidFill>
                <a:hlinkClick r:id="rId4"/>
              </a:rPr>
              <a:t>WWW.REVIZE.EDU.CZ</a:t>
            </a:r>
            <a:endParaRPr lang="cs-CZ" sz="2000" dirty="0">
              <a:solidFill>
                <a:srgbClr val="4EBCED"/>
              </a:solidFill>
            </a:endParaRPr>
          </a:p>
          <a:p>
            <a:pPr marL="1200150" lvl="1" indent="457200" defTabSz="922338">
              <a:lnSpc>
                <a:spcPct val="90000"/>
              </a:lnSpc>
              <a:spcAft>
                <a:spcPts val="1200"/>
              </a:spcAft>
              <a:buClr>
                <a:srgbClr val="61B4E4"/>
              </a:buClr>
              <a:buFont typeface="Wingdings" panose="05000000000000000000" pitchFamily="2" charset="2"/>
              <a:buChar char=""/>
            </a:pPr>
            <a:r>
              <a:rPr lang="cs-CZ" sz="2000" dirty="0">
                <a:solidFill>
                  <a:srgbClr val="4EBCED"/>
                </a:solidFill>
              </a:rPr>
              <a:t>MŠMT</a:t>
            </a:r>
          </a:p>
          <a:p>
            <a:pPr marL="1200150" lvl="1" indent="457200" defTabSz="922338">
              <a:lnSpc>
                <a:spcPct val="90000"/>
              </a:lnSpc>
              <a:spcAft>
                <a:spcPts val="1200"/>
              </a:spcAft>
              <a:buClr>
                <a:srgbClr val="61B4E4"/>
              </a:buClr>
              <a:buFont typeface="Wingdings" panose="05000000000000000000" pitchFamily="2" charset="2"/>
              <a:buChar char=""/>
            </a:pPr>
            <a:r>
              <a:rPr lang="cs-CZ" sz="2000" dirty="0">
                <a:solidFill>
                  <a:srgbClr val="4EBCED"/>
                </a:solidFill>
              </a:rPr>
              <a:t>Strategie 2030+</a:t>
            </a:r>
          </a:p>
          <a:p>
            <a:pPr marL="1200150" lvl="1" indent="457200" defTabSz="922338">
              <a:lnSpc>
                <a:spcPct val="90000"/>
              </a:lnSpc>
              <a:spcAft>
                <a:spcPts val="1200"/>
              </a:spcAft>
              <a:buClr>
                <a:srgbClr val="61B4E4"/>
              </a:buClr>
              <a:buFont typeface="Wingdings" panose="05000000000000000000" pitchFamily="2" charset="2"/>
              <a:buChar char=""/>
            </a:pPr>
            <a:r>
              <a:rPr lang="cs-CZ" sz="2000" dirty="0">
                <a:solidFill>
                  <a:srgbClr val="4EBCED"/>
                </a:solidFill>
              </a:rPr>
              <a:t>Národní pedagogický institut</a:t>
            </a:r>
          </a:p>
          <a:p>
            <a:pPr marL="1200150" lvl="1" indent="457200" defTabSz="922338">
              <a:lnSpc>
                <a:spcPct val="90000"/>
              </a:lnSpc>
              <a:spcAft>
                <a:spcPts val="1200"/>
              </a:spcAft>
              <a:buClr>
                <a:srgbClr val="61B4E4"/>
              </a:buClr>
              <a:buFont typeface="Wingdings" panose="05000000000000000000" pitchFamily="2" charset="2"/>
              <a:buChar char=""/>
            </a:pPr>
            <a:r>
              <a:rPr lang="cs-CZ" sz="2000" dirty="0" err="1">
                <a:solidFill>
                  <a:srgbClr val="4EBCED"/>
                </a:solidFill>
              </a:rPr>
              <a:t>DigiKoalice</a:t>
            </a:r>
            <a:endParaRPr lang="cs-CZ" sz="2000" dirty="0">
              <a:solidFill>
                <a:srgbClr val="4EBCED"/>
              </a:solidFill>
            </a:endParaRPr>
          </a:p>
          <a:p>
            <a:pPr marL="1657350" lvl="2" indent="457200" defTabSz="922338">
              <a:lnSpc>
                <a:spcPct val="90000"/>
              </a:lnSpc>
              <a:spcAft>
                <a:spcPts val="1200"/>
              </a:spcAft>
              <a:buClr>
                <a:srgbClr val="61B4E4"/>
              </a:buClr>
              <a:buFont typeface="Wingdings" panose="05000000000000000000" pitchFamily="2" charset="2"/>
              <a:buChar char=""/>
            </a:pP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0397ECF1-3C93-4061-B19D-18B836F21019}"/>
              </a:ext>
            </a:extLst>
          </p:cNvPr>
          <p:cNvGrpSpPr/>
          <p:nvPr/>
        </p:nvGrpSpPr>
        <p:grpSpPr>
          <a:xfrm>
            <a:off x="1974069" y="3636924"/>
            <a:ext cx="3882182" cy="2779297"/>
            <a:chOff x="1416649" y="3166088"/>
            <a:chExt cx="3882182" cy="2779297"/>
          </a:xfrm>
        </p:grpSpPr>
        <p:grpSp>
          <p:nvGrpSpPr>
            <p:cNvPr id="7" name="Skupina 6">
              <a:extLst>
                <a:ext uri="{FF2B5EF4-FFF2-40B4-BE49-F238E27FC236}">
                  <a16:creationId xmlns:a16="http://schemas.microsoft.com/office/drawing/2014/main" id="{4BD53144-9E6A-4B11-899B-67B97F5D0944}"/>
                </a:ext>
              </a:extLst>
            </p:cNvPr>
            <p:cNvGrpSpPr/>
            <p:nvPr/>
          </p:nvGrpSpPr>
          <p:grpSpPr>
            <a:xfrm>
              <a:off x="1416649" y="3166088"/>
              <a:ext cx="3882182" cy="2779297"/>
              <a:chOff x="7827873" y="3797672"/>
              <a:chExt cx="3882182" cy="2779297"/>
            </a:xfrm>
          </p:grpSpPr>
          <p:sp>
            <p:nvSpPr>
              <p:cNvPr id="8" name="Zástupný obsah 2">
                <a:extLst>
                  <a:ext uri="{FF2B5EF4-FFF2-40B4-BE49-F238E27FC236}">
                    <a16:creationId xmlns:a16="http://schemas.microsoft.com/office/drawing/2014/main" id="{27616B3B-447A-45C8-A511-E4A524E20E4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57401" y="3826085"/>
                <a:ext cx="3752654" cy="2750884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endParaRPr lang="en-GB" sz="1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Arial" panose="020B0604020202020204" pitchFamily="34" charset="0"/>
                </a:endParaRPr>
              </a:p>
              <a:p>
                <a:endParaRPr lang="en-GB" sz="1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pic>
            <p:nvPicPr>
              <p:cNvPr id="9" name="Obrázek 8">
                <a:extLst>
                  <a:ext uri="{FF2B5EF4-FFF2-40B4-BE49-F238E27FC236}">
                    <a16:creationId xmlns:a16="http://schemas.microsoft.com/office/drawing/2014/main" id="{F565FB5B-0ACA-4F96-9C9A-3BBEB4FAA5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39460" y="4197747"/>
                <a:ext cx="377903" cy="310995"/>
              </a:xfrm>
              <a:prstGeom prst="rect">
                <a:avLst/>
              </a:prstGeom>
            </p:spPr>
          </p:pic>
          <p:sp>
            <p:nvSpPr>
              <p:cNvPr id="10" name="Zástupný obsah 2">
                <a:extLst>
                  <a:ext uri="{FF2B5EF4-FFF2-40B4-BE49-F238E27FC236}">
                    <a16:creationId xmlns:a16="http://schemas.microsoft.com/office/drawing/2014/main" id="{8DFFC948-5020-4F50-A684-71ED739E07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21609" y="3826084"/>
                <a:ext cx="3422310" cy="2750883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cs-CZ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@DigiKoaliceSkolam</a:t>
                </a:r>
              </a:p>
              <a:p>
                <a:pPr marL="0" indent="0">
                  <a:buNone/>
                </a:pPr>
                <a:r>
                  <a:rPr lang="cs-CZ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@DigiKoalice</a:t>
                </a:r>
              </a:p>
              <a:p>
                <a:pPr marL="0" indent="0">
                  <a:buNone/>
                </a:pPr>
                <a:r>
                  <a:rPr lang="cs-CZ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@DigiKoalice</a:t>
                </a:r>
              </a:p>
              <a:p>
                <a:pPr marL="0" indent="0">
                  <a:buNone/>
                </a:pPr>
                <a:r>
                  <a:rPr lang="cs-CZ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cs typeface="Arial" panose="020B0604020202020204" pitchFamily="34" charset="0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www.digikoalice.cz</a:t>
                </a:r>
                <a:endParaRPr lang="cs-CZ" sz="1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cs-CZ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digikoalice@npi.cz</a:t>
                </a:r>
                <a:endParaRPr lang="en-GB" sz="1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GB" sz="1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Arial" panose="020B0604020202020204" pitchFamily="34" charset="0"/>
                </a:endParaRPr>
              </a:p>
              <a:p>
                <a:endParaRPr lang="en-GB" sz="1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pic>
            <p:nvPicPr>
              <p:cNvPr id="11" name="Obrázek 10">
                <a:extLst>
                  <a:ext uri="{FF2B5EF4-FFF2-40B4-BE49-F238E27FC236}">
                    <a16:creationId xmlns:a16="http://schemas.microsoft.com/office/drawing/2014/main" id="{88892BA7-10A0-4524-BB66-B4CF21A6C8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19446" y="3797672"/>
                <a:ext cx="182732" cy="310996"/>
              </a:xfrm>
              <a:prstGeom prst="rect">
                <a:avLst/>
              </a:prstGeom>
            </p:spPr>
          </p:pic>
          <p:pic>
            <p:nvPicPr>
              <p:cNvPr id="12" name="Obrázek 11">
                <a:extLst>
                  <a:ext uri="{FF2B5EF4-FFF2-40B4-BE49-F238E27FC236}">
                    <a16:creationId xmlns:a16="http://schemas.microsoft.com/office/drawing/2014/main" id="{1052F0B4-B4DB-4F8F-B3DA-CE205F78D1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67064" y="4599288"/>
                <a:ext cx="322694" cy="310995"/>
              </a:xfrm>
              <a:prstGeom prst="rect">
                <a:avLst/>
              </a:prstGeom>
            </p:spPr>
          </p:pic>
          <p:pic>
            <p:nvPicPr>
              <p:cNvPr id="14" name="Grafický objekt 13" descr="E-mail obrys">
                <a:extLst>
                  <a:ext uri="{FF2B5EF4-FFF2-40B4-BE49-F238E27FC236}">
                    <a16:creationId xmlns:a16="http://schemas.microsoft.com/office/drawing/2014/main" id="{D755558A-8CA8-4C4E-BC77-3A68765968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827873" y="5292554"/>
                <a:ext cx="350939" cy="350939"/>
              </a:xfrm>
              <a:prstGeom prst="rect">
                <a:avLst/>
              </a:prstGeom>
            </p:spPr>
          </p:pic>
        </p:grpSp>
        <p:grpSp>
          <p:nvGrpSpPr>
            <p:cNvPr id="3" name="Grafický objekt 12" descr="Internet obrys">
              <a:extLst>
                <a:ext uri="{FF2B5EF4-FFF2-40B4-BE49-F238E27FC236}">
                  <a16:creationId xmlns:a16="http://schemas.microsoft.com/office/drawing/2014/main" id="{A8C88DFB-E6C0-4D0B-92EC-F1A1C9ACCD3F}"/>
                </a:ext>
              </a:extLst>
            </p:cNvPr>
            <p:cNvGrpSpPr/>
            <p:nvPr/>
          </p:nvGrpSpPr>
          <p:grpSpPr>
            <a:xfrm>
              <a:off x="1428236" y="4402475"/>
              <a:ext cx="339352" cy="204321"/>
              <a:chOff x="7871626" y="5071739"/>
              <a:chExt cx="339352" cy="204321"/>
            </a:xfrm>
          </p:grpSpPr>
          <p:sp>
            <p:nvSpPr>
              <p:cNvPr id="15" name="Volný tvar: obrazec 14">
                <a:extLst>
                  <a:ext uri="{FF2B5EF4-FFF2-40B4-BE49-F238E27FC236}">
                    <a16:creationId xmlns:a16="http://schemas.microsoft.com/office/drawing/2014/main" id="{FC9BA40C-8D89-4A19-8B92-93330BBD6914}"/>
                  </a:ext>
                </a:extLst>
              </p:cNvPr>
              <p:cNvSpPr/>
              <p:nvPr/>
            </p:nvSpPr>
            <p:spPr>
              <a:xfrm>
                <a:off x="7933661" y="5089990"/>
                <a:ext cx="215288" cy="135011"/>
              </a:xfrm>
              <a:custGeom>
                <a:avLst/>
                <a:gdLst>
                  <a:gd name="connsiteX0" fmla="*/ 214372 w 215287"/>
                  <a:gd name="connsiteY0" fmla="*/ 134071 h 135011"/>
                  <a:gd name="connsiteX1" fmla="*/ 214386 w 215287"/>
                  <a:gd name="connsiteY1" fmla="*/ 2736 h 135011"/>
                  <a:gd name="connsiteX2" fmla="*/ 2736 w 215287"/>
                  <a:gd name="connsiteY2" fmla="*/ 2736 h 135011"/>
                  <a:gd name="connsiteX3" fmla="*/ 2736 w 215287"/>
                  <a:gd name="connsiteY3" fmla="*/ 134135 h 135011"/>
                  <a:gd name="connsiteX4" fmla="*/ 10034 w 215287"/>
                  <a:gd name="connsiteY4" fmla="*/ 10034 h 135011"/>
                  <a:gd name="connsiteX5" fmla="*/ 207088 w 215287"/>
                  <a:gd name="connsiteY5" fmla="*/ 10034 h 135011"/>
                  <a:gd name="connsiteX6" fmla="*/ 207074 w 215287"/>
                  <a:gd name="connsiteY6" fmla="*/ 126775 h 135011"/>
                  <a:gd name="connsiteX7" fmla="*/ 10034 w 215287"/>
                  <a:gd name="connsiteY7" fmla="*/ 126835 h 135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5287" h="135011">
                    <a:moveTo>
                      <a:pt x="214372" y="134071"/>
                    </a:moveTo>
                    <a:lnTo>
                      <a:pt x="214386" y="2736"/>
                    </a:lnTo>
                    <a:lnTo>
                      <a:pt x="2736" y="2736"/>
                    </a:lnTo>
                    <a:lnTo>
                      <a:pt x="2736" y="134135"/>
                    </a:lnTo>
                    <a:close/>
                    <a:moveTo>
                      <a:pt x="10034" y="10034"/>
                    </a:moveTo>
                    <a:lnTo>
                      <a:pt x="207088" y="10034"/>
                    </a:lnTo>
                    <a:lnTo>
                      <a:pt x="207074" y="126775"/>
                    </a:lnTo>
                    <a:lnTo>
                      <a:pt x="10034" y="126835"/>
                    </a:lnTo>
                    <a:close/>
                  </a:path>
                </a:pathLst>
              </a:custGeom>
              <a:solidFill>
                <a:srgbClr val="FFFFFF"/>
              </a:solidFill>
              <a:ln w="9524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16" name="Volný tvar: obrazec 15">
                <a:extLst>
                  <a:ext uri="{FF2B5EF4-FFF2-40B4-BE49-F238E27FC236}">
                    <a16:creationId xmlns:a16="http://schemas.microsoft.com/office/drawing/2014/main" id="{3093EA74-E31E-46EF-A45B-D22DBB99AA8A}"/>
                  </a:ext>
                </a:extLst>
              </p:cNvPr>
              <p:cNvSpPr/>
              <p:nvPr/>
            </p:nvSpPr>
            <p:spPr>
              <a:xfrm>
                <a:off x="7915417" y="5071739"/>
                <a:ext cx="251777" cy="167852"/>
              </a:xfrm>
              <a:custGeom>
                <a:avLst/>
                <a:gdLst>
                  <a:gd name="connsiteX0" fmla="*/ 10034 w 251777"/>
                  <a:gd name="connsiteY0" fmla="*/ 17332 h 167851"/>
                  <a:gd name="connsiteX1" fmla="*/ 17332 w 251777"/>
                  <a:gd name="connsiteY1" fmla="*/ 10034 h 167851"/>
                  <a:gd name="connsiteX2" fmla="*/ 236280 w 251777"/>
                  <a:gd name="connsiteY2" fmla="*/ 10034 h 167851"/>
                  <a:gd name="connsiteX3" fmla="*/ 243578 w 251777"/>
                  <a:gd name="connsiteY3" fmla="*/ 17332 h 167851"/>
                  <a:gd name="connsiteX4" fmla="*/ 243578 w 251777"/>
                  <a:gd name="connsiteY4" fmla="*/ 166988 h 167851"/>
                  <a:gd name="connsiteX5" fmla="*/ 250875 w 251777"/>
                  <a:gd name="connsiteY5" fmla="*/ 166988 h 167851"/>
                  <a:gd name="connsiteX6" fmla="*/ 250875 w 251777"/>
                  <a:gd name="connsiteY6" fmla="*/ 17332 h 167851"/>
                  <a:gd name="connsiteX7" fmla="*/ 236280 w 251777"/>
                  <a:gd name="connsiteY7" fmla="*/ 2736 h 167851"/>
                  <a:gd name="connsiteX8" fmla="*/ 17332 w 251777"/>
                  <a:gd name="connsiteY8" fmla="*/ 2736 h 167851"/>
                  <a:gd name="connsiteX9" fmla="*/ 2736 w 251777"/>
                  <a:gd name="connsiteY9" fmla="*/ 17332 h 167851"/>
                  <a:gd name="connsiteX10" fmla="*/ 2736 w 251777"/>
                  <a:gd name="connsiteY10" fmla="*/ 166988 h 167851"/>
                  <a:gd name="connsiteX11" fmla="*/ 10034 w 251777"/>
                  <a:gd name="connsiteY11" fmla="*/ 166988 h 16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1777" h="167851">
                    <a:moveTo>
                      <a:pt x="10034" y="17332"/>
                    </a:moveTo>
                    <a:cubicBezTo>
                      <a:pt x="10039" y="13304"/>
                      <a:pt x="13304" y="10039"/>
                      <a:pt x="17332" y="10034"/>
                    </a:cubicBezTo>
                    <a:lnTo>
                      <a:pt x="236280" y="10034"/>
                    </a:lnTo>
                    <a:cubicBezTo>
                      <a:pt x="240308" y="10039"/>
                      <a:pt x="243572" y="13304"/>
                      <a:pt x="243578" y="17332"/>
                    </a:cubicBezTo>
                    <a:lnTo>
                      <a:pt x="243578" y="166988"/>
                    </a:lnTo>
                    <a:lnTo>
                      <a:pt x="250875" y="166988"/>
                    </a:lnTo>
                    <a:lnTo>
                      <a:pt x="250875" y="17332"/>
                    </a:lnTo>
                    <a:cubicBezTo>
                      <a:pt x="250867" y="9275"/>
                      <a:pt x="244337" y="2745"/>
                      <a:pt x="236280" y="2736"/>
                    </a:cubicBezTo>
                    <a:lnTo>
                      <a:pt x="17332" y="2736"/>
                    </a:lnTo>
                    <a:cubicBezTo>
                      <a:pt x="9275" y="2745"/>
                      <a:pt x="2745" y="9275"/>
                      <a:pt x="2736" y="17332"/>
                    </a:cubicBezTo>
                    <a:lnTo>
                      <a:pt x="2736" y="166988"/>
                    </a:lnTo>
                    <a:lnTo>
                      <a:pt x="10034" y="166988"/>
                    </a:lnTo>
                    <a:close/>
                  </a:path>
                </a:pathLst>
              </a:custGeom>
              <a:solidFill>
                <a:srgbClr val="FFFFFF"/>
              </a:solidFill>
              <a:ln w="9524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17" name="Volný tvar: obrazec 16">
                <a:extLst>
                  <a:ext uri="{FF2B5EF4-FFF2-40B4-BE49-F238E27FC236}">
                    <a16:creationId xmlns:a16="http://schemas.microsoft.com/office/drawing/2014/main" id="{6EDF1E8A-702B-4D36-9819-FC2A458312CE}"/>
                  </a:ext>
                </a:extLst>
              </p:cNvPr>
              <p:cNvSpPr/>
              <p:nvPr/>
            </p:nvSpPr>
            <p:spPr>
              <a:xfrm>
                <a:off x="7871626" y="5246868"/>
                <a:ext cx="339352" cy="29192"/>
              </a:xfrm>
              <a:custGeom>
                <a:avLst/>
                <a:gdLst>
                  <a:gd name="connsiteX0" fmla="*/ 188843 w 339352"/>
                  <a:gd name="connsiteY0" fmla="*/ 2736 h 29191"/>
                  <a:gd name="connsiteX1" fmla="*/ 188843 w 339352"/>
                  <a:gd name="connsiteY1" fmla="*/ 10034 h 29191"/>
                  <a:gd name="connsiteX2" fmla="*/ 152351 w 339352"/>
                  <a:gd name="connsiteY2" fmla="*/ 10034 h 29191"/>
                  <a:gd name="connsiteX3" fmla="*/ 152351 w 339352"/>
                  <a:gd name="connsiteY3" fmla="*/ 2736 h 29191"/>
                  <a:gd name="connsiteX4" fmla="*/ 2736 w 339352"/>
                  <a:gd name="connsiteY4" fmla="*/ 2736 h 29191"/>
                  <a:gd name="connsiteX5" fmla="*/ 2736 w 339352"/>
                  <a:gd name="connsiteY5" fmla="*/ 10031 h 29191"/>
                  <a:gd name="connsiteX6" fmla="*/ 20981 w 339352"/>
                  <a:gd name="connsiteY6" fmla="*/ 28279 h 29191"/>
                  <a:gd name="connsiteX7" fmla="*/ 320209 w 339352"/>
                  <a:gd name="connsiteY7" fmla="*/ 28279 h 29191"/>
                  <a:gd name="connsiteX8" fmla="*/ 338457 w 339352"/>
                  <a:gd name="connsiteY8" fmla="*/ 10031 h 29191"/>
                  <a:gd name="connsiteX9" fmla="*/ 338457 w 339352"/>
                  <a:gd name="connsiteY9" fmla="*/ 2736 h 29191"/>
                  <a:gd name="connsiteX10" fmla="*/ 320209 w 339352"/>
                  <a:gd name="connsiteY10" fmla="*/ 20981 h 29191"/>
                  <a:gd name="connsiteX11" fmla="*/ 20981 w 339352"/>
                  <a:gd name="connsiteY11" fmla="*/ 20981 h 29191"/>
                  <a:gd name="connsiteX12" fmla="*/ 10034 w 339352"/>
                  <a:gd name="connsiteY12" fmla="*/ 10034 h 29191"/>
                  <a:gd name="connsiteX13" fmla="*/ 145053 w 339352"/>
                  <a:gd name="connsiteY13" fmla="*/ 10034 h 29191"/>
                  <a:gd name="connsiteX14" fmla="*/ 151863 w 339352"/>
                  <a:gd name="connsiteY14" fmla="*/ 17332 h 29191"/>
                  <a:gd name="connsiteX15" fmla="*/ 152351 w 339352"/>
                  <a:gd name="connsiteY15" fmla="*/ 17332 h 29191"/>
                  <a:gd name="connsiteX16" fmla="*/ 188843 w 339352"/>
                  <a:gd name="connsiteY16" fmla="*/ 17332 h 29191"/>
                  <a:gd name="connsiteX17" fmla="*/ 196141 w 339352"/>
                  <a:gd name="connsiteY17" fmla="*/ 10521 h 29191"/>
                  <a:gd name="connsiteX18" fmla="*/ 196141 w 339352"/>
                  <a:gd name="connsiteY18" fmla="*/ 10034 h 29191"/>
                  <a:gd name="connsiteX19" fmla="*/ 331160 w 339352"/>
                  <a:gd name="connsiteY19" fmla="*/ 10034 h 29191"/>
                  <a:gd name="connsiteX20" fmla="*/ 320209 w 339352"/>
                  <a:gd name="connsiteY20" fmla="*/ 20981 h 29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39352" h="29191">
                    <a:moveTo>
                      <a:pt x="188843" y="2736"/>
                    </a:moveTo>
                    <a:lnTo>
                      <a:pt x="188843" y="10034"/>
                    </a:lnTo>
                    <a:lnTo>
                      <a:pt x="152351" y="10034"/>
                    </a:lnTo>
                    <a:lnTo>
                      <a:pt x="152351" y="2736"/>
                    </a:lnTo>
                    <a:lnTo>
                      <a:pt x="2736" y="2736"/>
                    </a:lnTo>
                    <a:lnTo>
                      <a:pt x="2736" y="10031"/>
                    </a:lnTo>
                    <a:cubicBezTo>
                      <a:pt x="2747" y="20103"/>
                      <a:pt x="10909" y="28266"/>
                      <a:pt x="20981" y="28279"/>
                    </a:cubicBezTo>
                    <a:lnTo>
                      <a:pt x="320209" y="28279"/>
                    </a:lnTo>
                    <a:cubicBezTo>
                      <a:pt x="330283" y="28268"/>
                      <a:pt x="338447" y="20104"/>
                      <a:pt x="338457" y="10031"/>
                    </a:cubicBezTo>
                    <a:lnTo>
                      <a:pt x="338457" y="2736"/>
                    </a:lnTo>
                    <a:close/>
                    <a:moveTo>
                      <a:pt x="320209" y="20981"/>
                    </a:moveTo>
                    <a:lnTo>
                      <a:pt x="20981" y="20981"/>
                    </a:lnTo>
                    <a:cubicBezTo>
                      <a:pt x="14939" y="20973"/>
                      <a:pt x="10042" y="16077"/>
                      <a:pt x="10034" y="10034"/>
                    </a:cubicBezTo>
                    <a:lnTo>
                      <a:pt x="145053" y="10034"/>
                    </a:lnTo>
                    <a:cubicBezTo>
                      <a:pt x="144918" y="13930"/>
                      <a:pt x="147967" y="17198"/>
                      <a:pt x="151863" y="17332"/>
                    </a:cubicBezTo>
                    <a:cubicBezTo>
                      <a:pt x="152026" y="17338"/>
                      <a:pt x="152188" y="17338"/>
                      <a:pt x="152351" y="17332"/>
                    </a:cubicBezTo>
                    <a:lnTo>
                      <a:pt x="188843" y="17332"/>
                    </a:lnTo>
                    <a:cubicBezTo>
                      <a:pt x="192739" y="17467"/>
                      <a:pt x="196007" y="14417"/>
                      <a:pt x="196141" y="10521"/>
                    </a:cubicBezTo>
                    <a:cubicBezTo>
                      <a:pt x="196147" y="10359"/>
                      <a:pt x="196147" y="10197"/>
                      <a:pt x="196141" y="10034"/>
                    </a:cubicBezTo>
                    <a:lnTo>
                      <a:pt x="331160" y="10034"/>
                    </a:lnTo>
                    <a:cubicBezTo>
                      <a:pt x="331150" y="16078"/>
                      <a:pt x="326252" y="20973"/>
                      <a:pt x="320209" y="209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4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18" name="Volný tvar: obrazec 17">
                <a:extLst>
                  <a:ext uri="{FF2B5EF4-FFF2-40B4-BE49-F238E27FC236}">
                    <a16:creationId xmlns:a16="http://schemas.microsoft.com/office/drawing/2014/main" id="{CD33A79A-4DDE-4199-A973-911B4642B1D9}"/>
                  </a:ext>
                </a:extLst>
              </p:cNvPr>
              <p:cNvSpPr/>
              <p:nvPr/>
            </p:nvSpPr>
            <p:spPr>
              <a:xfrm>
                <a:off x="7992041" y="5108277"/>
                <a:ext cx="98522" cy="98522"/>
              </a:xfrm>
              <a:custGeom>
                <a:avLst/>
                <a:gdLst>
                  <a:gd name="connsiteX0" fmla="*/ 50173 w 98521"/>
                  <a:gd name="connsiteY0" fmla="*/ 2736 h 98521"/>
                  <a:gd name="connsiteX1" fmla="*/ 2736 w 98521"/>
                  <a:gd name="connsiteY1" fmla="*/ 50173 h 98521"/>
                  <a:gd name="connsiteX2" fmla="*/ 50173 w 98521"/>
                  <a:gd name="connsiteY2" fmla="*/ 97609 h 98521"/>
                  <a:gd name="connsiteX3" fmla="*/ 97609 w 98521"/>
                  <a:gd name="connsiteY3" fmla="*/ 50173 h 98521"/>
                  <a:gd name="connsiteX4" fmla="*/ 50173 w 98521"/>
                  <a:gd name="connsiteY4" fmla="*/ 2736 h 98521"/>
                  <a:gd name="connsiteX5" fmla="*/ 90126 w 98521"/>
                  <a:gd name="connsiteY5" fmla="*/ 46524 h 98521"/>
                  <a:gd name="connsiteX6" fmla="*/ 77288 w 98521"/>
                  <a:gd name="connsiteY6" fmla="*/ 46524 h 98521"/>
                  <a:gd name="connsiteX7" fmla="*/ 62050 w 98521"/>
                  <a:gd name="connsiteY7" fmla="*/ 11830 h 98521"/>
                  <a:gd name="connsiteX8" fmla="*/ 90126 w 98521"/>
                  <a:gd name="connsiteY8" fmla="*/ 46524 h 98521"/>
                  <a:gd name="connsiteX9" fmla="*/ 46524 w 98521"/>
                  <a:gd name="connsiteY9" fmla="*/ 14506 h 98521"/>
                  <a:gd name="connsiteX10" fmla="*/ 46524 w 98521"/>
                  <a:gd name="connsiteY10" fmla="*/ 46524 h 98521"/>
                  <a:gd name="connsiteX11" fmla="*/ 30374 w 98521"/>
                  <a:gd name="connsiteY11" fmla="*/ 46524 h 98521"/>
                  <a:gd name="connsiteX12" fmla="*/ 46524 w 98521"/>
                  <a:gd name="connsiteY12" fmla="*/ 14506 h 98521"/>
                  <a:gd name="connsiteX13" fmla="*/ 46524 w 98521"/>
                  <a:gd name="connsiteY13" fmla="*/ 53822 h 98521"/>
                  <a:gd name="connsiteX14" fmla="*/ 46524 w 98521"/>
                  <a:gd name="connsiteY14" fmla="*/ 85843 h 98521"/>
                  <a:gd name="connsiteX15" fmla="*/ 30377 w 98521"/>
                  <a:gd name="connsiteY15" fmla="*/ 53822 h 98521"/>
                  <a:gd name="connsiteX16" fmla="*/ 53822 w 98521"/>
                  <a:gd name="connsiteY16" fmla="*/ 85836 h 98521"/>
                  <a:gd name="connsiteX17" fmla="*/ 53822 w 98521"/>
                  <a:gd name="connsiteY17" fmla="*/ 53822 h 98521"/>
                  <a:gd name="connsiteX18" fmla="*/ 69968 w 98521"/>
                  <a:gd name="connsiteY18" fmla="*/ 53822 h 98521"/>
                  <a:gd name="connsiteX19" fmla="*/ 53822 w 98521"/>
                  <a:gd name="connsiteY19" fmla="*/ 85836 h 98521"/>
                  <a:gd name="connsiteX20" fmla="*/ 53822 w 98521"/>
                  <a:gd name="connsiteY20" fmla="*/ 46524 h 98521"/>
                  <a:gd name="connsiteX21" fmla="*/ 53822 w 98521"/>
                  <a:gd name="connsiteY21" fmla="*/ 14512 h 98521"/>
                  <a:gd name="connsiteX22" fmla="*/ 69968 w 98521"/>
                  <a:gd name="connsiteY22" fmla="*/ 46524 h 98521"/>
                  <a:gd name="connsiteX23" fmla="*/ 38229 w 98521"/>
                  <a:gd name="connsiteY23" fmla="*/ 11850 h 98521"/>
                  <a:gd name="connsiteX24" fmla="*/ 23058 w 98521"/>
                  <a:gd name="connsiteY24" fmla="*/ 46524 h 98521"/>
                  <a:gd name="connsiteX25" fmla="*/ 10219 w 98521"/>
                  <a:gd name="connsiteY25" fmla="*/ 46524 h 98521"/>
                  <a:gd name="connsiteX26" fmla="*/ 38229 w 98521"/>
                  <a:gd name="connsiteY26" fmla="*/ 11850 h 98521"/>
                  <a:gd name="connsiteX27" fmla="*/ 10219 w 98521"/>
                  <a:gd name="connsiteY27" fmla="*/ 53822 h 98521"/>
                  <a:gd name="connsiteX28" fmla="*/ 23058 w 98521"/>
                  <a:gd name="connsiteY28" fmla="*/ 53822 h 98521"/>
                  <a:gd name="connsiteX29" fmla="*/ 38283 w 98521"/>
                  <a:gd name="connsiteY29" fmla="*/ 88511 h 98521"/>
                  <a:gd name="connsiteX30" fmla="*/ 10219 w 98521"/>
                  <a:gd name="connsiteY30" fmla="*/ 53822 h 98521"/>
                  <a:gd name="connsiteX31" fmla="*/ 62053 w 98521"/>
                  <a:gd name="connsiteY31" fmla="*/ 88514 h 98521"/>
                  <a:gd name="connsiteX32" fmla="*/ 77288 w 98521"/>
                  <a:gd name="connsiteY32" fmla="*/ 53822 h 98521"/>
                  <a:gd name="connsiteX33" fmla="*/ 90126 w 98521"/>
                  <a:gd name="connsiteY33" fmla="*/ 53822 h 98521"/>
                  <a:gd name="connsiteX34" fmla="*/ 62053 w 98521"/>
                  <a:gd name="connsiteY34" fmla="*/ 88514 h 98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8521" h="98521">
                    <a:moveTo>
                      <a:pt x="50173" y="2736"/>
                    </a:moveTo>
                    <a:cubicBezTo>
                      <a:pt x="23974" y="2736"/>
                      <a:pt x="2736" y="23974"/>
                      <a:pt x="2736" y="50173"/>
                    </a:cubicBezTo>
                    <a:cubicBezTo>
                      <a:pt x="2736" y="76371"/>
                      <a:pt x="23974" y="97609"/>
                      <a:pt x="50173" y="97609"/>
                    </a:cubicBezTo>
                    <a:cubicBezTo>
                      <a:pt x="76371" y="97609"/>
                      <a:pt x="97609" y="76371"/>
                      <a:pt x="97609" y="50173"/>
                    </a:cubicBezTo>
                    <a:cubicBezTo>
                      <a:pt x="97579" y="23987"/>
                      <a:pt x="76359" y="2766"/>
                      <a:pt x="50173" y="2736"/>
                    </a:cubicBezTo>
                    <a:close/>
                    <a:moveTo>
                      <a:pt x="90126" y="46524"/>
                    </a:moveTo>
                    <a:lnTo>
                      <a:pt x="77288" y="46524"/>
                    </a:lnTo>
                    <a:cubicBezTo>
                      <a:pt x="76783" y="33447"/>
                      <a:pt x="71337" y="21049"/>
                      <a:pt x="62050" y="11830"/>
                    </a:cubicBezTo>
                    <a:cubicBezTo>
                      <a:pt x="77555" y="16666"/>
                      <a:pt x="88630" y="30351"/>
                      <a:pt x="90126" y="46524"/>
                    </a:cubicBezTo>
                    <a:close/>
                    <a:moveTo>
                      <a:pt x="46524" y="14506"/>
                    </a:moveTo>
                    <a:lnTo>
                      <a:pt x="46524" y="46524"/>
                    </a:lnTo>
                    <a:lnTo>
                      <a:pt x="30374" y="46524"/>
                    </a:lnTo>
                    <a:cubicBezTo>
                      <a:pt x="31301" y="32763"/>
                      <a:pt x="37413" y="20762"/>
                      <a:pt x="46524" y="14506"/>
                    </a:cubicBezTo>
                    <a:close/>
                    <a:moveTo>
                      <a:pt x="46524" y="53822"/>
                    </a:moveTo>
                    <a:lnTo>
                      <a:pt x="46524" y="85843"/>
                    </a:lnTo>
                    <a:cubicBezTo>
                      <a:pt x="37424" y="79577"/>
                      <a:pt x="31308" y="67536"/>
                      <a:pt x="30377" y="53822"/>
                    </a:cubicBezTo>
                    <a:close/>
                    <a:moveTo>
                      <a:pt x="53822" y="85836"/>
                    </a:moveTo>
                    <a:lnTo>
                      <a:pt x="53822" y="53822"/>
                    </a:lnTo>
                    <a:lnTo>
                      <a:pt x="69968" y="53822"/>
                    </a:lnTo>
                    <a:cubicBezTo>
                      <a:pt x="69038" y="67521"/>
                      <a:pt x="62917" y="79568"/>
                      <a:pt x="53822" y="85836"/>
                    </a:cubicBezTo>
                    <a:close/>
                    <a:moveTo>
                      <a:pt x="53822" y="46524"/>
                    </a:moveTo>
                    <a:lnTo>
                      <a:pt x="53822" y="14512"/>
                    </a:lnTo>
                    <a:cubicBezTo>
                      <a:pt x="62916" y="20781"/>
                      <a:pt x="69038" y="32825"/>
                      <a:pt x="69968" y="46524"/>
                    </a:cubicBezTo>
                    <a:close/>
                    <a:moveTo>
                      <a:pt x="38229" y="11850"/>
                    </a:moveTo>
                    <a:cubicBezTo>
                      <a:pt x="28958" y="21066"/>
                      <a:pt x="23535" y="33460"/>
                      <a:pt x="23058" y="46524"/>
                    </a:cubicBezTo>
                    <a:lnTo>
                      <a:pt x="10219" y="46524"/>
                    </a:lnTo>
                    <a:cubicBezTo>
                      <a:pt x="11713" y="30376"/>
                      <a:pt x="22756" y="16705"/>
                      <a:pt x="38229" y="11850"/>
                    </a:cubicBezTo>
                    <a:close/>
                    <a:moveTo>
                      <a:pt x="10219" y="53822"/>
                    </a:moveTo>
                    <a:lnTo>
                      <a:pt x="23058" y="53822"/>
                    </a:lnTo>
                    <a:cubicBezTo>
                      <a:pt x="23556" y="66896"/>
                      <a:pt x="28997" y="79294"/>
                      <a:pt x="38283" y="88511"/>
                    </a:cubicBezTo>
                    <a:cubicBezTo>
                      <a:pt x="22784" y="83672"/>
                      <a:pt x="11715" y="69989"/>
                      <a:pt x="10219" y="53822"/>
                    </a:cubicBezTo>
                    <a:close/>
                    <a:moveTo>
                      <a:pt x="62053" y="88514"/>
                    </a:moveTo>
                    <a:cubicBezTo>
                      <a:pt x="71339" y="79295"/>
                      <a:pt x="76783" y="66897"/>
                      <a:pt x="77288" y="53822"/>
                    </a:cubicBezTo>
                    <a:lnTo>
                      <a:pt x="90126" y="53822"/>
                    </a:lnTo>
                    <a:cubicBezTo>
                      <a:pt x="88630" y="69993"/>
                      <a:pt x="77557" y="83678"/>
                      <a:pt x="62053" y="885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4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</p:grp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FC14EED3-02D4-4E4C-95D9-1F33242ABCFC}"/>
              </a:ext>
            </a:extLst>
          </p:cNvPr>
          <p:cNvGrpSpPr/>
          <p:nvPr/>
        </p:nvGrpSpPr>
        <p:grpSpPr>
          <a:xfrm>
            <a:off x="1722443" y="2224758"/>
            <a:ext cx="3064042" cy="369334"/>
            <a:chOff x="6089583" y="4144633"/>
            <a:chExt cx="3064042" cy="369334"/>
          </a:xfrm>
        </p:grpSpPr>
        <p:pic>
          <p:nvPicPr>
            <p:cNvPr id="21" name="Obrázek 20">
              <a:extLst>
                <a:ext uri="{FF2B5EF4-FFF2-40B4-BE49-F238E27FC236}">
                  <a16:creationId xmlns:a16="http://schemas.microsoft.com/office/drawing/2014/main" id="{9EEA4136-45B9-477A-8A31-99EE53007B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9583" y="4144633"/>
              <a:ext cx="182732" cy="310996"/>
            </a:xfrm>
            <a:prstGeom prst="rect">
              <a:avLst/>
            </a:prstGeom>
          </p:spPr>
        </p:pic>
        <p:sp>
          <p:nvSpPr>
            <p:cNvPr id="22" name="TextovéPole 21">
              <a:extLst>
                <a:ext uri="{FF2B5EF4-FFF2-40B4-BE49-F238E27FC236}">
                  <a16:creationId xmlns:a16="http://schemas.microsoft.com/office/drawing/2014/main" id="{AC45582F-6A35-4302-B479-05D4238F301A}"/>
                </a:ext>
              </a:extLst>
            </p:cNvPr>
            <p:cNvSpPr txBox="1"/>
            <p:nvPr/>
          </p:nvSpPr>
          <p:spPr>
            <a:xfrm>
              <a:off x="6243348" y="4144635"/>
              <a:ext cx="29102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Arial" panose="020B0604020202020204" pitchFamily="34" charset="0"/>
                </a:rPr>
                <a:t>@</a:t>
              </a:r>
              <a:r>
                <a:rPr lang="cs-CZ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Arial" panose="020B0604020202020204" pitchFamily="34" charset="0"/>
                </a:rPr>
                <a:t>msmtcr</a:t>
              </a:r>
              <a:r>
                <a:rPr lang="cs-CZ" dirty="0"/>
                <a:t> </a:t>
              </a:r>
            </a:p>
          </p:txBody>
        </p:sp>
      </p:grp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85964EEC-70BF-44D1-A321-D4C972033181}"/>
              </a:ext>
            </a:extLst>
          </p:cNvPr>
          <p:cNvGrpSpPr/>
          <p:nvPr/>
        </p:nvGrpSpPr>
        <p:grpSpPr>
          <a:xfrm>
            <a:off x="4078960" y="3125564"/>
            <a:ext cx="3601378" cy="369332"/>
            <a:chOff x="7906739" y="5176403"/>
            <a:chExt cx="3601378" cy="369332"/>
          </a:xfrm>
        </p:grpSpPr>
        <p:pic>
          <p:nvPicPr>
            <p:cNvPr id="20" name="Obrázek 19">
              <a:extLst>
                <a:ext uri="{FF2B5EF4-FFF2-40B4-BE49-F238E27FC236}">
                  <a16:creationId xmlns:a16="http://schemas.microsoft.com/office/drawing/2014/main" id="{1838B604-B6AD-4B50-8BCE-468D1C835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6739" y="5234739"/>
              <a:ext cx="182732" cy="310996"/>
            </a:xfrm>
            <a:prstGeom prst="rect">
              <a:avLst/>
            </a:prstGeom>
          </p:spPr>
        </p:pic>
        <p:sp>
          <p:nvSpPr>
            <p:cNvPr id="23" name="TextovéPole 22">
              <a:extLst>
                <a:ext uri="{FF2B5EF4-FFF2-40B4-BE49-F238E27FC236}">
                  <a16:creationId xmlns:a16="http://schemas.microsoft.com/office/drawing/2014/main" id="{A2C9289C-D544-40FF-B66B-48DBD5826197}"/>
                </a:ext>
              </a:extLst>
            </p:cNvPr>
            <p:cNvSpPr txBox="1"/>
            <p:nvPr/>
          </p:nvSpPr>
          <p:spPr>
            <a:xfrm>
              <a:off x="7998105" y="5176403"/>
              <a:ext cx="35100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Arial" panose="020B0604020202020204" pitchFamily="34" charset="0"/>
                </a:rPr>
                <a:t>@</a:t>
              </a:r>
              <a:r>
                <a:rPr lang="cs-CZ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Arial" panose="020B0604020202020204" pitchFamily="34" charset="0"/>
                </a:rPr>
                <a:t>narodnipedagogickyinstitut</a:t>
              </a:r>
              <a:endPara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29" name="Skupina 28">
            <a:extLst>
              <a:ext uri="{FF2B5EF4-FFF2-40B4-BE49-F238E27FC236}">
                <a16:creationId xmlns:a16="http://schemas.microsoft.com/office/drawing/2014/main" id="{7BCC4E32-B355-4879-862A-B916F45DC0F8}"/>
              </a:ext>
            </a:extLst>
          </p:cNvPr>
          <p:cNvGrpSpPr/>
          <p:nvPr/>
        </p:nvGrpSpPr>
        <p:grpSpPr>
          <a:xfrm>
            <a:off x="2516000" y="2675162"/>
            <a:ext cx="3491384" cy="369332"/>
            <a:chOff x="6336010" y="1352551"/>
            <a:chExt cx="3491384" cy="369332"/>
          </a:xfrm>
        </p:grpSpPr>
        <p:sp>
          <p:nvSpPr>
            <p:cNvPr id="26" name="TextovéPole 25">
              <a:extLst>
                <a:ext uri="{FF2B5EF4-FFF2-40B4-BE49-F238E27FC236}">
                  <a16:creationId xmlns:a16="http://schemas.microsoft.com/office/drawing/2014/main" id="{78A50651-329B-4A23-9284-B8C360268EB7}"/>
                </a:ext>
              </a:extLst>
            </p:cNvPr>
            <p:cNvSpPr txBox="1"/>
            <p:nvPr/>
          </p:nvSpPr>
          <p:spPr>
            <a:xfrm>
              <a:off x="6487427" y="1352551"/>
              <a:ext cx="33399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cs typeface="Arial" panose="020B0604020202020204" pitchFamily="34" charset="0"/>
                </a:rPr>
                <a:t>@Edu2030plus</a:t>
              </a:r>
            </a:p>
          </p:txBody>
        </p:sp>
        <p:pic>
          <p:nvPicPr>
            <p:cNvPr id="28" name="Obrázek 27">
              <a:extLst>
                <a:ext uri="{FF2B5EF4-FFF2-40B4-BE49-F238E27FC236}">
                  <a16:creationId xmlns:a16="http://schemas.microsoft.com/office/drawing/2014/main" id="{D7FED4B5-B605-45BF-ADC8-0AD546BDD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6010" y="1373557"/>
              <a:ext cx="182732" cy="3109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9787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F22265-0FB0-4084-AF57-0DA1D7B7B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1654"/>
            <a:ext cx="10515600" cy="1846774"/>
          </a:xfrm>
        </p:spPr>
        <p:txBody>
          <a:bodyPr>
            <a:normAutofit fontScale="90000"/>
          </a:bodyPr>
          <a:lstStyle/>
          <a:p>
            <a:pPr algn="ctr"/>
            <a:r>
              <a:rPr lang="cs-CZ" sz="6700" dirty="0"/>
              <a:t>komponenta 3.2.</a:t>
            </a:r>
            <a:br>
              <a:rPr lang="cs-CZ" dirty="0"/>
            </a:br>
            <a:r>
              <a:rPr lang="cs-CZ" b="0" i="1" dirty="0"/>
              <a:t>Adaptace kapacity a zaměření školních programů – „Kapacity“ </a:t>
            </a:r>
            <a:br>
              <a:rPr lang="cs-CZ" b="0" i="1" dirty="0"/>
            </a:br>
            <a:endParaRPr lang="cs-CZ" b="0" i="1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2DC3078-CE2A-4983-BEE1-84EA1FC94C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0" t="9855" r="83288" b="71857"/>
          <a:stretch/>
        </p:blipFill>
        <p:spPr>
          <a:xfrm>
            <a:off x="8765913" y="284880"/>
            <a:ext cx="2809860" cy="184677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946DF86F-6639-41EC-A958-4EA3955D5D87}"/>
              </a:ext>
            </a:extLst>
          </p:cNvPr>
          <p:cNvSpPr txBox="1"/>
          <p:nvPr/>
        </p:nvSpPr>
        <p:spPr>
          <a:xfrm rot="20735816">
            <a:off x="6769609" y="5015559"/>
            <a:ext cx="3169697" cy="101566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cs-CZ" sz="6000" b="1" dirty="0">
                <a:solidFill>
                  <a:schemeClr val="bg1"/>
                </a:solidFill>
              </a:rPr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3918867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56E500-C9C0-4786-83FC-F97AF1E38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4DE317F-992B-4925-866A-86A9C270CCC1}"/>
              </a:ext>
            </a:extLst>
          </p:cNvPr>
          <p:cNvSpPr txBox="1"/>
          <p:nvPr/>
        </p:nvSpPr>
        <p:spPr>
          <a:xfrm>
            <a:off x="1709530" y="3777504"/>
            <a:ext cx="8370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i="1" cap="small" dirty="0">
                <a:solidFill>
                  <a:srgbClr val="6D6E70"/>
                </a:solidFill>
              </a:rPr>
              <a:t>Lucie Gregůrková – oddělení podpory digitálního vzdělávání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5BD9984-2B25-436F-AE02-5AADD082DA05}"/>
              </a:ext>
            </a:extLst>
          </p:cNvPr>
          <p:cNvSpPr txBox="1"/>
          <p:nvPr/>
        </p:nvSpPr>
        <p:spPr>
          <a:xfrm>
            <a:off x="1709530" y="4495800"/>
            <a:ext cx="4386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i="1" cap="small" dirty="0">
                <a:solidFill>
                  <a:srgbClr val="6D6E70"/>
                </a:solidFill>
              </a:rPr>
              <a:t>Lucie.gregurkova@msmt.cz</a:t>
            </a:r>
          </a:p>
        </p:txBody>
      </p:sp>
    </p:spTree>
    <p:extLst>
      <p:ext uri="{BB962C8B-B14F-4D97-AF65-F5344CB8AC3E}">
        <p14:creationId xmlns:p14="http://schemas.microsoft.com/office/powerpoint/2010/main" val="3281456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79B304-95A7-4C0B-82FB-1CA533A18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D22001A-5935-4DEC-B0BA-CD6F5466F84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6607" y="1573212"/>
            <a:ext cx="10242550" cy="3711575"/>
          </a:xfrm>
        </p:spPr>
        <p:txBody>
          <a:bodyPr>
            <a:normAutofit/>
          </a:bodyPr>
          <a:lstStyle/>
          <a:p>
            <a:r>
              <a:rPr lang="cs-CZ" sz="1400" dirty="0"/>
              <a:t>World Economic Forum. The Future of Jobs. [online]. [cit. 09.04.2021]. Dostupné z: </a:t>
            </a:r>
            <a:r>
              <a:rPr lang="cs-CZ" sz="1400" dirty="0">
                <a:hlinkClick r:id="rId2"/>
              </a:rPr>
              <a:t>http://www3.weforum.org/docs/WEF_Future_of_Jobs.pdf</a:t>
            </a:r>
            <a:r>
              <a:rPr lang="cs-CZ" sz="1400" dirty="0"/>
              <a:t>  </a:t>
            </a:r>
          </a:p>
          <a:p>
            <a:r>
              <a:rPr lang="cs-CZ" sz="1400" dirty="0"/>
              <a:t>Press corner | European Commission. </a:t>
            </a:r>
            <a:r>
              <a:rPr lang="cs-CZ" sz="1400" dirty="0" err="1"/>
              <a:t>European</a:t>
            </a:r>
            <a:r>
              <a:rPr lang="cs-CZ" sz="1400" dirty="0"/>
              <a:t> </a:t>
            </a:r>
            <a:r>
              <a:rPr lang="cs-CZ" sz="1400" dirty="0" err="1"/>
              <a:t>Commission</a:t>
            </a:r>
            <a:r>
              <a:rPr lang="cs-CZ" sz="1400" dirty="0"/>
              <a:t> [online]. Copyright © [cit. 09.04.2021]. Dostupné z: </a:t>
            </a:r>
            <a:r>
              <a:rPr lang="cs-CZ" sz="1400" dirty="0">
                <a:hlinkClick r:id="rId3"/>
              </a:rPr>
              <a:t>https://ec.europa.eu/commission/presscorner/detail/sk/IP_18_102</a:t>
            </a:r>
            <a:endParaRPr lang="cs-CZ" sz="1400" dirty="0"/>
          </a:p>
          <a:p>
            <a:r>
              <a:rPr lang="cs-CZ" sz="1400" dirty="0"/>
              <a:t>SETKÁNÍ: IT vzdělávání pro budoucnost – Prezentace Google. [online]. Copyright ©2019 Accenture. All rights reserved. [cit. 09.04.2021]. Dostupné z: </a:t>
            </a:r>
            <a:r>
              <a:rPr lang="cs-CZ" sz="1400" dirty="0">
                <a:hlinkClick r:id="rId4"/>
              </a:rPr>
              <a:t>https://docs.google.com/presentation/d/1B3qFe2HiiVZcbqjcHcn7bDyAjyqVeS7A3aTDo8oc6N8/edit#slide=id.g65b3a2f86c_0_368</a:t>
            </a:r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727908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A6DAEC-6450-4A2F-81AF-8630EF719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milníků a cílů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93BB84C0-CCB5-4551-9065-583E0606D5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060140"/>
              </p:ext>
            </p:extLst>
          </p:nvPr>
        </p:nvGraphicFramePr>
        <p:xfrm>
          <a:off x="611256" y="1233281"/>
          <a:ext cx="11075920" cy="50053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7408">
                  <a:extLst>
                    <a:ext uri="{9D8B030D-6E8A-4147-A177-3AD203B41FA5}">
                      <a16:colId xmlns:a16="http://schemas.microsoft.com/office/drawing/2014/main" val="2643575683"/>
                    </a:ext>
                  </a:extLst>
                </a:gridCol>
                <a:gridCol w="9878512">
                  <a:extLst>
                    <a:ext uri="{9D8B030D-6E8A-4147-A177-3AD203B41FA5}">
                      <a16:colId xmlns:a16="http://schemas.microsoft.com/office/drawing/2014/main" val="2006316095"/>
                    </a:ext>
                  </a:extLst>
                </a:gridCol>
              </a:tblGrid>
              <a:tr h="6363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u="none" strike="noStrike">
                          <a:effectLst/>
                        </a:rPr>
                        <a:t>Milník 1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Schválení nového kurikula pro základní vzdělávání a gymnázia představující nový koncept informatického myšlení a digitální klíčovou kompetenci </a:t>
                      </a:r>
                      <a:r>
                        <a:rPr lang="cs-CZ" sz="1600" b="1" u="none" strike="noStrike" dirty="0">
                          <a:effectLst/>
                        </a:rPr>
                        <a:t>do 3Q 2021. 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6019639"/>
                  </a:ext>
                </a:extLst>
              </a:tr>
              <a:tr h="63632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>
                          <a:effectLst/>
                        </a:rPr>
                        <a:t>Milník 2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Implementace nového kurikula posilující digitální gramotnost a informatické myšlení základními školami </a:t>
                      </a:r>
                      <a:br>
                        <a:rPr lang="cs-CZ" sz="1600" u="none" strike="noStrike" dirty="0">
                          <a:effectLst/>
                        </a:rPr>
                      </a:br>
                      <a:r>
                        <a:rPr lang="cs-CZ" sz="1600" u="none" strike="noStrike" dirty="0">
                          <a:effectLst/>
                        </a:rPr>
                        <a:t> a gymnázii </a:t>
                      </a:r>
                      <a:r>
                        <a:rPr lang="cs-CZ" sz="1600" b="1" u="none" strike="noStrike" dirty="0">
                          <a:effectLst/>
                        </a:rPr>
                        <a:t>do 3Q 2025.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93734973"/>
                  </a:ext>
                </a:extLst>
              </a:tr>
              <a:tr h="40333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>
                          <a:effectLst/>
                        </a:rPr>
                        <a:t>Milník 3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Byl vytvořen digitální ekosystém pro efektivní sdílení vzdělávacích zdrojů pedagogům </a:t>
                      </a:r>
                      <a:r>
                        <a:rPr lang="cs-CZ" sz="1600" b="1" u="none" strike="noStrike" dirty="0">
                          <a:effectLst/>
                        </a:rPr>
                        <a:t>do 4Q 2024.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21758596"/>
                  </a:ext>
                </a:extLst>
              </a:tr>
              <a:tr h="63632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>
                          <a:effectLst/>
                        </a:rPr>
                        <a:t>Cíl 1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Alespoň 4000 škol bylo podpořeno přímou podporou a vzděláváním pedagogů v oblasti informatického myšlení </a:t>
                      </a:r>
                      <a:br>
                        <a:rPr lang="cs-CZ" sz="1600" u="none" strike="noStrike" dirty="0">
                          <a:effectLst/>
                        </a:rPr>
                      </a:br>
                      <a:r>
                        <a:rPr lang="cs-CZ" sz="1600" u="none" strike="noStrike" dirty="0">
                          <a:effectLst/>
                        </a:rPr>
                        <a:t> a digitální gramotnosti</a:t>
                      </a:r>
                      <a:r>
                        <a:rPr lang="cs-CZ" sz="1600" b="1" u="none" strike="noStrike" dirty="0">
                          <a:effectLst/>
                        </a:rPr>
                        <a:t> do 4Q 2025.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9946877"/>
                  </a:ext>
                </a:extLst>
              </a:tr>
              <a:tr h="63632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>
                          <a:effectLst/>
                        </a:rPr>
                        <a:t>Cíl 2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Alespoň 4102 škol bylo podpořeno mimořádnými finančními prostředky na vybavení pro distanční výuku </a:t>
                      </a:r>
                      <a:br>
                        <a:rPr lang="cs-CZ" sz="1600" u="none" strike="noStrike" dirty="0">
                          <a:effectLst/>
                        </a:rPr>
                      </a:br>
                      <a:r>
                        <a:rPr lang="cs-CZ" sz="1600" u="none" strike="noStrike" dirty="0">
                          <a:effectLst/>
                        </a:rPr>
                        <a:t> do </a:t>
                      </a:r>
                      <a:r>
                        <a:rPr lang="cs-CZ" sz="1600" b="1" u="none" strike="noStrike" dirty="0">
                          <a:effectLst/>
                        </a:rPr>
                        <a:t>4Q 2020.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0244162"/>
                  </a:ext>
                </a:extLst>
              </a:tr>
              <a:tr h="63632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>
                          <a:effectLst/>
                        </a:rPr>
                        <a:t>Cíl 3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80 % škol vytvořilo fond mobilních digitálních zařízení pro znevýhodněné žáky s cílem, aby všichni žáci měli    </a:t>
                      </a:r>
                      <a:br>
                        <a:rPr lang="cs-CZ" sz="1600" u="none" strike="noStrike" dirty="0">
                          <a:effectLst/>
                        </a:rPr>
                      </a:br>
                      <a:r>
                        <a:rPr lang="cs-CZ" sz="1600" u="none" strike="noStrike" dirty="0">
                          <a:effectLst/>
                        </a:rPr>
                        <a:t> k dispozici mobilní digitální zařízení pro běžnou výuku a výuku na dálku do </a:t>
                      </a:r>
                      <a:r>
                        <a:rPr lang="cs-CZ" sz="1600" b="1" u="none" strike="noStrike" dirty="0">
                          <a:effectLst/>
                        </a:rPr>
                        <a:t>4Q 2025.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2053642"/>
                  </a:ext>
                </a:extLst>
              </a:tr>
              <a:tr h="715908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>
                          <a:effectLst/>
                        </a:rPr>
                        <a:t>Cíl 4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Alespoň 9260 škol je vybaveno základními i pokročilými digitálními technologiemi (AR, VR, robotické pomůcky  </a:t>
                      </a:r>
                      <a:br>
                        <a:rPr lang="cs-CZ" sz="1600" u="none" strike="noStrike" dirty="0">
                          <a:effectLst/>
                        </a:rPr>
                      </a:br>
                      <a:r>
                        <a:rPr lang="cs-CZ" sz="1600" u="none" strike="noStrike" dirty="0">
                          <a:effectLst/>
                        </a:rPr>
                        <a:t> apod.) pro výuku nové informatiky a rozvoj digitální gramotnosti </a:t>
                      </a:r>
                      <a:r>
                        <a:rPr lang="cs-CZ" sz="1600" b="1" u="none" strike="noStrike" dirty="0">
                          <a:effectLst/>
                        </a:rPr>
                        <a:t>do 1Q 2024.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6135686"/>
                  </a:ext>
                </a:extLst>
              </a:tr>
              <a:tr h="70454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Cíl 5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Alespoň 1120 škol bylo podpořeno ohledně nákupu digitálních technologií a nastavení jejich IT správy a vnitřní infrastruktury pomocí sítě tzv. IT guru a centrální metodické podpory </a:t>
                      </a:r>
                      <a:r>
                        <a:rPr lang="cs-CZ" sz="1600" b="1" u="none" strike="noStrike" dirty="0">
                          <a:effectLst/>
                        </a:rPr>
                        <a:t>do 1Q 2026.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78852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105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CC4590-5CA6-4159-A1FE-51CC2BC09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5" y="500063"/>
            <a:ext cx="11288107" cy="852488"/>
          </a:xfrm>
        </p:spPr>
        <p:txBody>
          <a:bodyPr>
            <a:normAutofit fontScale="90000"/>
          </a:bodyPr>
          <a:lstStyle/>
          <a:p>
            <a:r>
              <a:rPr lang="cs-CZ" dirty="0"/>
              <a:t>Digitální vzdělávání – proč?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B19FF2C-FB77-4243-AB15-78F3E861B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E310-0430-4CC6-B88C-1A0E191AE428}" type="slidenum">
              <a:rPr lang="cs-CZ" smtClean="0"/>
              <a:pPr/>
              <a:t>2</a:t>
            </a:fld>
            <a:endParaRPr lang="cs-CZ" dirty="0"/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A41045FC-C9C4-419B-8641-BA868DBA4DA9}"/>
              </a:ext>
            </a:extLst>
          </p:cNvPr>
          <p:cNvGrpSpPr/>
          <p:nvPr/>
        </p:nvGrpSpPr>
        <p:grpSpPr>
          <a:xfrm>
            <a:off x="2299605" y="1487489"/>
            <a:ext cx="7698545" cy="4533408"/>
            <a:chOff x="504824" y="1487489"/>
            <a:chExt cx="7698545" cy="4533408"/>
          </a:xfrm>
        </p:grpSpPr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35126A4E-8BC5-4F5B-99DF-A25D1BB87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24" y="1487489"/>
              <a:ext cx="1656184" cy="1656184"/>
            </a:xfrm>
            <a:prstGeom prst="rect">
              <a:avLst/>
            </a:prstGeom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93E98A97-EDCC-4465-BEC0-3555FDDFA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9310" y="1526047"/>
              <a:ext cx="2210035" cy="1657526"/>
            </a:xfrm>
            <a:prstGeom prst="rect">
              <a:avLst/>
            </a:prstGeom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03FD5C7-31A4-410F-9F55-6E85DB80E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816" y="3586616"/>
              <a:ext cx="1786780" cy="1786780"/>
            </a:xfrm>
            <a:prstGeom prst="rect">
              <a:avLst/>
            </a:prstGeom>
          </p:spPr>
        </p:pic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0202786F-3524-41E6-9A6D-FED72F358B2C}"/>
                </a:ext>
              </a:extLst>
            </p:cNvPr>
            <p:cNvSpPr txBox="1"/>
            <p:nvPr/>
          </p:nvSpPr>
          <p:spPr>
            <a:xfrm>
              <a:off x="2161993" y="1556466"/>
              <a:ext cx="206751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/>
                <a:t>dětí, které teď začínají navštěvovat školu, budou mít </a:t>
              </a:r>
              <a:r>
                <a:rPr lang="cs-CZ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zaměstnaní</a:t>
              </a:r>
              <a:r>
                <a:rPr lang="cs-CZ" dirty="0"/>
                <a:t>, které teď </a:t>
              </a:r>
              <a:r>
                <a:rPr lang="cs-CZ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neexistuje</a:t>
              </a:r>
              <a:r>
                <a:rPr lang="cs-CZ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sp>
          <p:nvSpPr>
            <p:cNvPr id="10" name="TextovéPole 9">
              <a:extLst>
                <a:ext uri="{FF2B5EF4-FFF2-40B4-BE49-F238E27FC236}">
                  <a16:creationId xmlns:a16="http://schemas.microsoft.com/office/drawing/2014/main" id="{1A5EB2C5-875E-400E-AC33-0E165A58AAB0}"/>
                </a:ext>
              </a:extLst>
            </p:cNvPr>
            <p:cNvSpPr txBox="1"/>
            <p:nvPr/>
          </p:nvSpPr>
          <p:spPr>
            <a:xfrm>
              <a:off x="6112767" y="1487489"/>
              <a:ext cx="206751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/>
                <a:t>pracovních pozic bude v blízké budoucnosti </a:t>
              </a:r>
              <a:r>
                <a:rPr lang="cs-CZ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vyžadovat</a:t>
              </a:r>
              <a:r>
                <a:rPr lang="cs-CZ" dirty="0"/>
                <a:t> alespoň základní </a:t>
              </a:r>
              <a:r>
                <a:rPr lang="cs-CZ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digitální dovednosti</a:t>
              </a:r>
            </a:p>
          </p:txBody>
        </p:sp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863D0AEA-C392-4353-B60E-5B76EB62C509}"/>
                </a:ext>
              </a:extLst>
            </p:cNvPr>
            <p:cNvSpPr txBox="1"/>
            <p:nvPr/>
          </p:nvSpPr>
          <p:spPr>
            <a:xfrm>
              <a:off x="2427721" y="3836246"/>
              <a:ext cx="22100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 z 10 </a:t>
              </a:r>
              <a:r>
                <a:rPr lang="cs-CZ" dirty="0"/>
                <a:t>pracovních míst v zemích OECD bude ohrožené automatizací</a:t>
              </a:r>
              <a:endParaRPr lang="cs-CZ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2" name="Obrázek 11">
              <a:extLst>
                <a:ext uri="{FF2B5EF4-FFF2-40B4-BE49-F238E27FC236}">
                  <a16:creationId xmlns:a16="http://schemas.microsoft.com/office/drawing/2014/main" id="{4A114CC1-528A-44BD-94D3-18DA698014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510" t="7514" r="27017" b="8245"/>
            <a:stretch/>
          </p:blipFill>
          <p:spPr>
            <a:xfrm>
              <a:off x="4464245" y="3674456"/>
              <a:ext cx="1787707" cy="1657526"/>
            </a:xfrm>
            <a:prstGeom prst="rect">
              <a:avLst/>
            </a:prstGeom>
          </p:spPr>
        </p:pic>
        <p:sp>
          <p:nvSpPr>
            <p:cNvPr id="13" name="TextovéPole 12">
              <a:extLst>
                <a:ext uri="{FF2B5EF4-FFF2-40B4-BE49-F238E27FC236}">
                  <a16:creationId xmlns:a16="http://schemas.microsoft.com/office/drawing/2014/main" id="{A2EB21F4-1317-4E8F-A8EC-EBBF3297E421}"/>
                </a:ext>
              </a:extLst>
            </p:cNvPr>
            <p:cNvSpPr txBox="1"/>
            <p:nvPr/>
          </p:nvSpPr>
          <p:spPr>
            <a:xfrm>
              <a:off x="6415661" y="4005244"/>
              <a:ext cx="17877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Ale vznikne mnoho dalších!</a:t>
              </a:r>
              <a:endParaRPr lang="cs-CZ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Šipka: zahnutá nahoru 13">
              <a:extLst>
                <a:ext uri="{FF2B5EF4-FFF2-40B4-BE49-F238E27FC236}">
                  <a16:creationId xmlns:a16="http://schemas.microsoft.com/office/drawing/2014/main" id="{8AE7B967-EDA1-437C-A91F-46FEC2CB3872}"/>
                </a:ext>
              </a:extLst>
            </p:cNvPr>
            <p:cNvSpPr/>
            <p:nvPr/>
          </p:nvSpPr>
          <p:spPr>
            <a:xfrm>
              <a:off x="2703133" y="5409638"/>
              <a:ext cx="2210035" cy="611259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9884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9DB790-9BE5-4304-9658-875C4E405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316041"/>
            <a:ext cx="10515600" cy="852488"/>
          </a:xfrm>
        </p:spPr>
        <p:txBody>
          <a:bodyPr>
            <a:normAutofit/>
          </a:bodyPr>
          <a:lstStyle/>
          <a:p>
            <a:pPr algn="ctr"/>
            <a:r>
              <a:rPr lang="cs-CZ" sz="5400" b="1" dirty="0"/>
              <a:t>Vize S2030+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09D6CC-0C3D-411F-81EF-35C3B5787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384" y="2681805"/>
            <a:ext cx="10243229" cy="371264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cs-CZ" sz="4000" b="1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cs-CZ" sz="4000" b="1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ozvoj otevřeného vzdělávacího systému,</a:t>
            </a:r>
            <a:br>
              <a:rPr lang="cs-CZ" sz="4000" b="1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4000" b="1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který reaguje na </a:t>
            </a:r>
            <a:r>
              <a:rPr lang="cs-CZ" sz="4000" b="1" i="1" u="sng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měnící se </a:t>
            </a:r>
            <a:r>
              <a:rPr lang="cs-CZ" sz="4000" b="1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vnější prostředí </a:t>
            </a:r>
            <a:br>
              <a:rPr lang="cs-CZ" sz="4000" b="1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4000" b="1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cs-CZ" sz="4000" b="1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poskytuje relevantní obsah vzdělávání </a:t>
            </a:r>
            <a:br>
              <a:rPr lang="cs-CZ" sz="4000" b="1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4000" b="1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celoživotní perspektivě.</a:t>
            </a:r>
            <a:br>
              <a:rPr lang="cs-CZ" sz="3200" b="1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b="1" kern="0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416A85F-B254-4CE2-9FE2-374C4F5481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3920" y="463553"/>
            <a:ext cx="1162860" cy="85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117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8E3D4C-D9AC-4645-A464-08376DACE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7908"/>
            <a:ext cx="10515600" cy="852488"/>
          </a:xfrm>
        </p:spPr>
        <p:txBody>
          <a:bodyPr/>
          <a:lstStyle/>
          <a:p>
            <a:pPr algn="ctr"/>
            <a:r>
              <a:rPr lang="cs-CZ" dirty="0"/>
              <a:t>Cíl S2030+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CA8C4F2-90D5-4B8C-AE6E-D605962E1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7" y="2186609"/>
            <a:ext cx="11258706" cy="4136747"/>
          </a:xfrm>
        </p:spPr>
        <p:txBody>
          <a:bodyPr>
            <a:noAutofit/>
          </a:bodyPr>
          <a:lstStyle/>
          <a:p>
            <a:pPr algn="ctr"/>
            <a:r>
              <a:rPr lang="cs-CZ" sz="3600" dirty="0"/>
              <a:t>Cílem vzdělávání v následující dekádě </a:t>
            </a:r>
            <a:br>
              <a:rPr lang="cs-CZ" sz="3600" dirty="0"/>
            </a:br>
            <a:r>
              <a:rPr lang="cs-CZ" sz="3600" dirty="0"/>
              <a:t>je </a:t>
            </a:r>
            <a:r>
              <a:rPr lang="cs-CZ" sz="3600" b="1" u="sng" dirty="0"/>
              <a:t>základními a nepostradatelnými kompetencemi</a:t>
            </a:r>
            <a:r>
              <a:rPr lang="cs-CZ" sz="3600" b="1" dirty="0"/>
              <a:t> </a:t>
            </a:r>
          </a:p>
          <a:p>
            <a:pPr algn="ctr"/>
            <a:r>
              <a:rPr lang="cs-CZ" sz="3600" dirty="0"/>
              <a:t>vybavený a motivovaný jedinec, </a:t>
            </a:r>
            <a:br>
              <a:rPr lang="cs-CZ" sz="3600" dirty="0"/>
            </a:br>
            <a:r>
              <a:rPr lang="cs-CZ" sz="3600" dirty="0"/>
              <a:t>který dokáže v co nejvyšší míře využít svůj potenciál </a:t>
            </a:r>
            <a:br>
              <a:rPr lang="cs-CZ" sz="3600" dirty="0"/>
            </a:br>
            <a:r>
              <a:rPr lang="cs-CZ" sz="3600" dirty="0"/>
              <a:t>v dynamicky se </a:t>
            </a:r>
            <a:r>
              <a:rPr lang="cs-CZ" sz="3600" b="1" u="sng" dirty="0"/>
              <a:t>měnícím světě</a:t>
            </a:r>
            <a:r>
              <a:rPr lang="cs-CZ" sz="3600" b="1" dirty="0"/>
              <a:t> </a:t>
            </a:r>
            <a:r>
              <a:rPr lang="cs-CZ" sz="3600" dirty="0"/>
              <a:t>ve prospěch jak svého</a:t>
            </a:r>
          </a:p>
          <a:p>
            <a:pPr algn="ctr"/>
            <a:r>
              <a:rPr lang="pl-PL" sz="3600" dirty="0"/>
              <a:t>vlastního rozvoje, tak s ohledem na druhé a ve prospěch</a:t>
            </a:r>
          </a:p>
          <a:p>
            <a:pPr algn="ctr"/>
            <a:r>
              <a:rPr lang="cs-CZ" sz="3600" dirty="0"/>
              <a:t>rozvoje celé společnosti.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3B74F0DF-150C-4D0E-88E7-21D4294CBB51}"/>
              </a:ext>
            </a:extLst>
          </p:cNvPr>
          <p:cNvGrpSpPr/>
          <p:nvPr/>
        </p:nvGrpSpPr>
        <p:grpSpPr>
          <a:xfrm>
            <a:off x="9624246" y="1916272"/>
            <a:ext cx="2885890" cy="1176780"/>
            <a:chOff x="9597703" y="1964764"/>
            <a:chExt cx="2885890" cy="1176780"/>
          </a:xfrm>
        </p:grpSpPr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5F814EFE-23FD-4832-A042-E4BCB2C6F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5">
                  <a:lumMod val="20000"/>
                  <a:lumOff val="8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597703" y="1964764"/>
              <a:ext cx="2415203" cy="1176780"/>
            </a:xfrm>
            <a:prstGeom prst="rect">
              <a:avLst/>
            </a:prstGeom>
            <a:ln>
              <a:noFill/>
            </a:ln>
          </p:spPr>
        </p:pic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3D76087F-0FFA-41C4-A028-DADD32F57826}"/>
                </a:ext>
              </a:extLst>
            </p:cNvPr>
            <p:cNvSpPr txBox="1"/>
            <p:nvPr/>
          </p:nvSpPr>
          <p:spPr>
            <a:xfrm flipH="1">
              <a:off x="9958916" y="2368151"/>
              <a:ext cx="2524677" cy="3462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cs-CZ" b="1" dirty="0">
                  <a:solidFill>
                    <a:srgbClr val="61B4E4"/>
                  </a:solidFill>
                </a:rPr>
                <a:t>vč. digitálních</a:t>
              </a:r>
              <a:endParaRPr lang="cs-CZ" dirty="0">
                <a:solidFill>
                  <a:srgbClr val="6D6E7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7893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F22265-0FB0-4084-AF57-0DA1D7B7B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0417"/>
            <a:ext cx="10515600" cy="1846774"/>
          </a:xfrm>
        </p:spPr>
        <p:txBody>
          <a:bodyPr>
            <a:normAutofit fontScale="90000"/>
          </a:bodyPr>
          <a:lstStyle/>
          <a:p>
            <a:pPr algn="ctr"/>
            <a:r>
              <a:rPr lang="cs-CZ" sz="6700" dirty="0">
                <a:solidFill>
                  <a:srgbClr val="002060"/>
                </a:solidFill>
              </a:rPr>
              <a:t>Jak?</a:t>
            </a:r>
            <a:br>
              <a:rPr lang="cs-CZ" sz="6700" dirty="0"/>
            </a:br>
            <a:r>
              <a:rPr lang="cs-CZ" sz="6700" dirty="0"/>
              <a:t>komponenta 3.1.</a:t>
            </a:r>
            <a:br>
              <a:rPr lang="cs-CZ" dirty="0"/>
            </a:br>
            <a:r>
              <a:rPr lang="cs-CZ" b="0" i="1" dirty="0"/>
              <a:t>Inovace ve vzdělávání v kontextu digitalizace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2DC3078-CE2A-4983-BEE1-84EA1FC94C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0" t="9855" r="83288" b="71857"/>
          <a:stretch/>
        </p:blipFill>
        <p:spPr>
          <a:xfrm>
            <a:off x="8765913" y="284880"/>
            <a:ext cx="2809860" cy="184677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946DF86F-6639-41EC-A958-4EA3955D5D87}"/>
              </a:ext>
            </a:extLst>
          </p:cNvPr>
          <p:cNvSpPr txBox="1"/>
          <p:nvPr/>
        </p:nvSpPr>
        <p:spPr>
          <a:xfrm rot="20735816">
            <a:off x="6769609" y="5015559"/>
            <a:ext cx="3169697" cy="101566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cs-CZ" sz="6000" b="1" dirty="0">
                <a:solidFill>
                  <a:schemeClr val="bg1"/>
                </a:solidFill>
              </a:rPr>
              <a:t>5 mld. Kč</a:t>
            </a:r>
          </a:p>
        </p:txBody>
      </p:sp>
    </p:spTree>
    <p:extLst>
      <p:ext uri="{BB962C8B-B14F-4D97-AF65-F5344CB8AC3E}">
        <p14:creationId xmlns:p14="http://schemas.microsoft.com/office/powerpoint/2010/main" val="1601564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34C2B0-5C79-4047-8171-634F00B3E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Komplexní</a:t>
            </a:r>
            <a:r>
              <a:rPr lang="cs-CZ" dirty="0"/>
              <a:t> podpora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62AD944-B7C1-478D-A718-E578D8031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E310-0430-4CC6-B88C-1A0E191AE428}" type="slidenum">
              <a:rPr lang="cs-CZ" smtClean="0"/>
              <a:pPr/>
              <a:t>6</a:t>
            </a:fld>
            <a:endParaRPr lang="cs-CZ" dirty="0"/>
          </a:p>
        </p:txBody>
      </p:sp>
      <p:graphicFrame>
        <p:nvGraphicFramePr>
          <p:cNvPr id="8" name="Zástupný symbol pro obsah 4">
            <a:extLst>
              <a:ext uri="{FF2B5EF4-FFF2-40B4-BE49-F238E27FC236}">
                <a16:creationId xmlns:a16="http://schemas.microsoft.com/office/drawing/2014/main" id="{CF2D0772-4889-4824-80A6-70F0A8B53B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0486485"/>
              </p:ext>
            </p:extLst>
          </p:nvPr>
        </p:nvGraphicFramePr>
        <p:xfrm>
          <a:off x="-718457" y="1352550"/>
          <a:ext cx="12910457" cy="4895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72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0FC13B7-1D31-48A4-84C3-20A8C619F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E310-0430-4CC6-B88C-1A0E191AE428}" type="slidenum">
              <a:rPr lang="cs-CZ" smtClean="0"/>
              <a:pPr/>
              <a:t>7</a:t>
            </a:fld>
            <a:endParaRPr lang="cs-CZ" dirty="0"/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B184860B-9131-41B3-8081-C708D5BEE6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979188"/>
              </p:ext>
            </p:extLst>
          </p:nvPr>
        </p:nvGraphicFramePr>
        <p:xfrm>
          <a:off x="570139" y="185057"/>
          <a:ext cx="11288713" cy="4873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Řečová bublina: oválný bublinový popisek 6">
            <a:extLst>
              <a:ext uri="{FF2B5EF4-FFF2-40B4-BE49-F238E27FC236}">
                <a16:creationId xmlns:a16="http://schemas.microsoft.com/office/drawing/2014/main" id="{6F4EE4C9-EFA7-4C8E-A876-B253E86E98C6}"/>
              </a:ext>
            </a:extLst>
          </p:cNvPr>
          <p:cNvSpPr/>
          <p:nvPr/>
        </p:nvSpPr>
        <p:spPr>
          <a:xfrm>
            <a:off x="127611" y="365125"/>
            <a:ext cx="2177143" cy="925512"/>
          </a:xfrm>
          <a:prstGeom prst="wedgeEllipseCallout">
            <a:avLst>
              <a:gd name="adj1" fmla="val 27167"/>
              <a:gd name="adj2" fmla="val 82495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Viz revize.edu.cz</a:t>
            </a:r>
          </a:p>
          <a:p>
            <a:pPr algn="ctr"/>
            <a:endParaRPr lang="cs-CZ" dirty="0"/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01B375AF-AF06-4059-97AE-28509E8CD5C4}"/>
              </a:ext>
            </a:extLst>
          </p:cNvPr>
          <p:cNvSpPr/>
          <p:nvPr/>
        </p:nvSpPr>
        <p:spPr>
          <a:xfrm>
            <a:off x="664028" y="4659086"/>
            <a:ext cx="11194217" cy="39937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u="sng" dirty="0">
                <a:solidFill>
                  <a:schemeClr val="tx1"/>
                </a:solidFill>
              </a:rPr>
              <a:t>Podpora škol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při digitalizaci</a:t>
            </a: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96A9E217-21B6-4CB5-BE4E-CFC9DB7F4000}"/>
              </a:ext>
            </a:extLst>
          </p:cNvPr>
          <p:cNvSpPr/>
          <p:nvPr/>
        </p:nvSpPr>
        <p:spPr>
          <a:xfrm>
            <a:off x="664028" y="5148942"/>
            <a:ext cx="5497286" cy="67491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Centrální podpora na </a:t>
            </a:r>
            <a:r>
              <a:rPr lang="cs-CZ" u="sng" dirty="0">
                <a:solidFill>
                  <a:schemeClr val="tx1"/>
                </a:solidFill>
              </a:rPr>
              <a:t>edu.cz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7B222D09-D6BE-40EB-9C81-AD452DC9901F}"/>
              </a:ext>
            </a:extLst>
          </p:cNvPr>
          <p:cNvSpPr/>
          <p:nvPr/>
        </p:nvSpPr>
        <p:spPr>
          <a:xfrm>
            <a:off x="6360959" y="5148943"/>
            <a:ext cx="5497286" cy="67491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Síť krajských „IT guru“ – pomoc s nákupem vybavení a nastavením sítě</a:t>
            </a:r>
          </a:p>
        </p:txBody>
      </p:sp>
      <p:sp>
        <p:nvSpPr>
          <p:cNvPr id="11" name="Řečová bublina: oválný bublinový popisek 10">
            <a:extLst>
              <a:ext uri="{FF2B5EF4-FFF2-40B4-BE49-F238E27FC236}">
                <a16:creationId xmlns:a16="http://schemas.microsoft.com/office/drawing/2014/main" id="{9BD7CF9F-D3BA-4FB1-980F-BFA04A4E99A3}"/>
              </a:ext>
            </a:extLst>
          </p:cNvPr>
          <p:cNvSpPr/>
          <p:nvPr/>
        </p:nvSpPr>
        <p:spPr>
          <a:xfrm>
            <a:off x="1661129" y="4136504"/>
            <a:ext cx="2423432" cy="1212283"/>
          </a:xfrm>
          <a:prstGeom prst="wedgeEllipseCallout">
            <a:avLst>
              <a:gd name="adj1" fmla="val 19137"/>
              <a:gd name="adj2" fmla="val -8103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SŠ+K (dle poptávky)</a:t>
            </a:r>
          </a:p>
          <a:p>
            <a:pPr algn="ctr"/>
            <a:endParaRPr lang="cs-CZ" dirty="0"/>
          </a:p>
        </p:txBody>
      </p:sp>
      <p:sp>
        <p:nvSpPr>
          <p:cNvPr id="12" name="Řečová bublina: oválný bublinový popisek 11">
            <a:extLst>
              <a:ext uri="{FF2B5EF4-FFF2-40B4-BE49-F238E27FC236}">
                <a16:creationId xmlns:a16="http://schemas.microsoft.com/office/drawing/2014/main" id="{EA00FCBA-FA6C-460E-BD68-F09A062F42AA}"/>
              </a:ext>
            </a:extLst>
          </p:cNvPr>
          <p:cNvSpPr/>
          <p:nvPr/>
        </p:nvSpPr>
        <p:spPr>
          <a:xfrm>
            <a:off x="-206510" y="4052944"/>
            <a:ext cx="2423432" cy="1212283"/>
          </a:xfrm>
          <a:prstGeom prst="wedgeEllipseCallout">
            <a:avLst>
              <a:gd name="adj1" fmla="val 95731"/>
              <a:gd name="adj2" fmla="val -70574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ZŠ+G (dle revidovaného RVP)</a:t>
            </a:r>
          </a:p>
          <a:p>
            <a:pPr algn="ctr"/>
            <a:endParaRPr lang="cs-CZ" dirty="0"/>
          </a:p>
        </p:txBody>
      </p:sp>
      <p:sp>
        <p:nvSpPr>
          <p:cNvPr id="13" name="Řečová bublina: oválný bublinový popisek 12">
            <a:extLst>
              <a:ext uri="{FF2B5EF4-FFF2-40B4-BE49-F238E27FC236}">
                <a16:creationId xmlns:a16="http://schemas.microsoft.com/office/drawing/2014/main" id="{DE856FA6-3F40-4D5C-A452-D45AFC7DDB1C}"/>
              </a:ext>
            </a:extLst>
          </p:cNvPr>
          <p:cNvSpPr/>
          <p:nvPr/>
        </p:nvSpPr>
        <p:spPr>
          <a:xfrm>
            <a:off x="6836229" y="1509486"/>
            <a:ext cx="1360715" cy="718457"/>
          </a:xfrm>
          <a:prstGeom prst="wedgeEllipseCallout">
            <a:avLst>
              <a:gd name="adj1" fmla="val -5633"/>
              <a:gd name="adj2" fmla="val 83712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ZŠ+SŠ+K</a:t>
            </a:r>
          </a:p>
        </p:txBody>
      </p:sp>
      <p:sp>
        <p:nvSpPr>
          <p:cNvPr id="14" name="Řečová bublina: oválný bublinový popisek 13">
            <a:extLst>
              <a:ext uri="{FF2B5EF4-FFF2-40B4-BE49-F238E27FC236}">
                <a16:creationId xmlns:a16="http://schemas.microsoft.com/office/drawing/2014/main" id="{2B8DAD3B-6691-4A4F-BA43-081EB6A34691}"/>
              </a:ext>
            </a:extLst>
          </p:cNvPr>
          <p:cNvSpPr/>
          <p:nvPr/>
        </p:nvSpPr>
        <p:spPr>
          <a:xfrm>
            <a:off x="10112829" y="1449388"/>
            <a:ext cx="2177143" cy="718457"/>
          </a:xfrm>
          <a:prstGeom prst="wedgeEllipseCallout">
            <a:avLst>
              <a:gd name="adj1" fmla="val -5633"/>
              <a:gd name="adj2" fmla="val 83712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MŠ+ZŠ+SŠ+K</a:t>
            </a:r>
          </a:p>
        </p:txBody>
      </p:sp>
    </p:spTree>
    <p:extLst>
      <p:ext uri="{BB962C8B-B14F-4D97-AF65-F5344CB8AC3E}">
        <p14:creationId xmlns:p14="http://schemas.microsoft.com/office/powerpoint/2010/main" val="1827488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F1CE7D-905C-4B2D-A5E8-6024FF092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aktivity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5AD7098-FBEC-41D3-A1A5-115F95B05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71500" indent="-571500">
              <a:lnSpc>
                <a:spcPts val="2400"/>
              </a:lnSpc>
              <a:buAutoNum type="romanUcPeriod"/>
            </a:pPr>
            <a:r>
              <a:rPr lang="cs-CZ" sz="2800" b="1" dirty="0"/>
              <a:t>Reforma kurikula a posílení IT vzdělávání</a:t>
            </a:r>
          </a:p>
          <a:p>
            <a:pPr marL="571500" indent="-571500">
              <a:lnSpc>
                <a:spcPts val="2400"/>
              </a:lnSpc>
              <a:buFont typeface="+mj-lt"/>
              <a:buAutoNum type="romanUcPeriod"/>
            </a:pPr>
            <a:r>
              <a:rPr lang="cs-CZ" sz="2800" b="1" dirty="0"/>
              <a:t>Implementace revidovaného kurikula a rámce </a:t>
            </a:r>
            <a:r>
              <a:rPr lang="cs-CZ" sz="2800" b="1" dirty="0" err="1"/>
              <a:t>DigCompEdu</a:t>
            </a:r>
            <a:endParaRPr lang="cs-CZ" sz="2800" dirty="0"/>
          </a:p>
          <a:p>
            <a:pPr lvl="1">
              <a:lnSpc>
                <a:spcPts val="2400"/>
              </a:lnSpc>
              <a:buFont typeface="Wingdings" panose="05000000000000000000" pitchFamily="2" charset="2"/>
              <a:buChar char="§"/>
            </a:pPr>
            <a:r>
              <a:rPr lang="cs-CZ" sz="2800" dirty="0"/>
              <a:t>Vzdělávání a podpora škol</a:t>
            </a:r>
          </a:p>
          <a:p>
            <a:pPr lvl="1">
              <a:lnSpc>
                <a:spcPts val="2400"/>
              </a:lnSpc>
              <a:buFont typeface="Wingdings" panose="05000000000000000000" pitchFamily="2" charset="2"/>
              <a:buChar char="§"/>
            </a:pPr>
            <a:r>
              <a:rPr lang="cs-CZ" sz="2800" dirty="0"/>
              <a:t>Digitální ekosystém pro školy</a:t>
            </a:r>
            <a:br>
              <a:rPr lang="cs-CZ" sz="2800" dirty="0"/>
            </a:br>
            <a:endParaRPr lang="cs-CZ" sz="2800" dirty="0"/>
          </a:p>
          <a:p>
            <a:pPr marL="571500" indent="-571500">
              <a:lnSpc>
                <a:spcPts val="2400"/>
              </a:lnSpc>
              <a:buFont typeface="+mj-lt"/>
              <a:buAutoNum type="romanUcPeriod"/>
            </a:pPr>
            <a:r>
              <a:rPr lang="cs-CZ" sz="2800" b="1" dirty="0"/>
              <a:t>Vybavení škol digitálními technologiemi</a:t>
            </a:r>
          </a:p>
          <a:p>
            <a:pPr lvl="1">
              <a:lnSpc>
                <a:spcPts val="2400"/>
              </a:lnSpc>
              <a:buFont typeface="Wingdings" panose="05000000000000000000" pitchFamily="2" charset="2"/>
              <a:buChar char="§"/>
            </a:pPr>
            <a:r>
              <a:rPr lang="cs-CZ" sz="2800" dirty="0"/>
              <a:t>Mobilní digitální technologie pro znevýhodněné žáky</a:t>
            </a:r>
          </a:p>
          <a:p>
            <a:pPr lvl="1">
              <a:lnSpc>
                <a:spcPts val="2400"/>
              </a:lnSpc>
              <a:buFont typeface="Wingdings" panose="05000000000000000000" pitchFamily="2" charset="2"/>
              <a:buChar char="§"/>
            </a:pPr>
            <a:r>
              <a:rPr lang="de-DE" sz="2800" dirty="0" err="1"/>
              <a:t>Digitální</a:t>
            </a:r>
            <a:r>
              <a:rPr lang="de-DE" sz="2800" dirty="0"/>
              <a:t> </a:t>
            </a:r>
            <a:r>
              <a:rPr lang="de-DE" sz="2800" dirty="0" err="1"/>
              <a:t>technologie</a:t>
            </a:r>
            <a:r>
              <a:rPr lang="de-DE" sz="2800" dirty="0"/>
              <a:t> pro </a:t>
            </a:r>
            <a:r>
              <a:rPr lang="de-DE" sz="2800" dirty="0" err="1"/>
              <a:t>školy</a:t>
            </a:r>
            <a:endParaRPr lang="cs-CZ" sz="2800" dirty="0"/>
          </a:p>
          <a:p>
            <a:pPr lvl="1">
              <a:lnSpc>
                <a:spcPts val="2400"/>
              </a:lnSpc>
              <a:buFont typeface="Wingdings" panose="05000000000000000000" pitchFamily="2" charset="2"/>
              <a:buChar char="§"/>
            </a:pPr>
            <a:r>
              <a:rPr lang="cs-CZ" sz="2800" dirty="0"/>
              <a:t>Metodická podpora pro školy – síť IT guru a podpora z centra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F30FCA-9DC3-451C-B329-6632AEF4B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E310-0430-4CC6-B88C-1A0E191AE428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0755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5C7B8A-CE95-476E-9FE4-7C418212F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I. Reforma kurikula a posílení IT vzdělávání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5853E02-AD31-4B7F-92A0-A26CFD2DC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Clr>
                <a:srgbClr val="4FBDEC"/>
              </a:buClr>
              <a:buSzPct val="130000"/>
              <a:buFont typeface="Wingdings" panose="05000000000000000000" pitchFamily="2" charset="2"/>
              <a:buChar char="§"/>
            </a:pPr>
            <a:r>
              <a:rPr lang="cs-CZ" b="1" dirty="0"/>
              <a:t>Schválení nového kurikula </a:t>
            </a:r>
            <a:r>
              <a:rPr lang="cs-CZ" dirty="0"/>
              <a:t>pro základní vzdělávání a gymnázia posilující digitální gramotnost a informatické myšlení do 3Q 2021.</a:t>
            </a:r>
          </a:p>
          <a:p>
            <a:pPr marL="457200" indent="-457200">
              <a:buClr>
                <a:srgbClr val="4FBDEC"/>
              </a:buClr>
              <a:buSzPct val="130000"/>
              <a:buFont typeface="Wingdings" panose="05000000000000000000" pitchFamily="2" charset="2"/>
              <a:buChar char="§"/>
            </a:pPr>
            <a:r>
              <a:rPr lang="cs-CZ" b="1" dirty="0"/>
              <a:t>Implementace nového kurikula </a:t>
            </a:r>
            <a:r>
              <a:rPr lang="cs-CZ" dirty="0"/>
              <a:t>posilující digitální gramotnost a informatické myšlení základními školami a gymnázii do 3Q 2025.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61D6A03-744F-44A5-8CA7-4CF8BE7F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E310-0430-4CC6-B88C-1A0E191AE428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584513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2030_sablona.potx" id="{366783AD-451A-42EC-AE15-2BFBCB344385}" vid="{CEE7ED49-F934-4CFE-9EB4-40D015782FE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AC6C446A9AEC4887B6240C14C150AE" ma:contentTypeVersion="9" ma:contentTypeDescription="Vytvoří nový dokument" ma:contentTypeScope="" ma:versionID="0144922e4bee926b6677e5f325087616">
  <xsd:schema xmlns:xsd="http://www.w3.org/2001/XMLSchema" xmlns:xs="http://www.w3.org/2001/XMLSchema" xmlns:p="http://schemas.microsoft.com/office/2006/metadata/properties" xmlns:ns2="dd24b7f9-e3ee-43c2-949c-e36816f2a2d5" targetNamespace="http://schemas.microsoft.com/office/2006/metadata/properties" ma:root="true" ma:fieldsID="5735b7ef2c063514f8a41e29f2d2a29b" ns2:_="">
    <xsd:import namespace="dd24b7f9-e3ee-43c2-949c-e36816f2a2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24b7f9-e3ee-43c2-949c-e36816f2a2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C78E241-FD1D-4A33-909B-13F7B47FC3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4A2C00-3F8E-4A89-A706-3A7520FECE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24b7f9-e3ee-43c2-949c-e36816f2a2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978EE6-93C0-4DC9-A31B-632A3DF3E4FA}">
  <ds:schemaRefs>
    <ds:schemaRef ds:uri="http://purl.org/dc/dcmitype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dd24b7f9-e3ee-43c2-949c-e36816f2a2d5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2423</TotalTime>
  <Words>1286</Words>
  <Application>Microsoft Office PowerPoint</Application>
  <PresentationFormat>Širokoúhlá obrazovka</PresentationFormat>
  <Paragraphs>170</Paragraphs>
  <Slides>19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Motiv Office</vt:lpstr>
      <vt:lpstr> Rozvoj digitálního vzdělávání Národní plán obnovy </vt:lpstr>
      <vt:lpstr>Digitální vzdělávání – proč? </vt:lpstr>
      <vt:lpstr>Vize S2030+</vt:lpstr>
      <vt:lpstr>Cíl S2030+</vt:lpstr>
      <vt:lpstr>Jak? komponenta 3.1. Inovace ve vzdělávání v kontextu digitalizace</vt:lpstr>
      <vt:lpstr>Komplexní podpora </vt:lpstr>
      <vt:lpstr>Prezentace aplikace PowerPoint</vt:lpstr>
      <vt:lpstr>Hlavní aktivity</vt:lpstr>
      <vt:lpstr>I. Reforma kurikula a posílení IT vzdělávání</vt:lpstr>
      <vt:lpstr>II. Implementace revidovaného kurikula a rámce DigCompEdu</vt:lpstr>
      <vt:lpstr>III. Vybavení škol digitálními technologiemi</vt:lpstr>
      <vt:lpstr>III. Vybavení škol digitálními technologiemi</vt:lpstr>
      <vt:lpstr>Shrnutí – alokace 2022</vt:lpstr>
      <vt:lpstr>Shrnutí - alokace</vt:lpstr>
      <vt:lpstr>SLEDUJTE</vt:lpstr>
      <vt:lpstr>komponenta 3.2. Adaptace kapacity a zaměření školních programů – „Kapacity“  </vt:lpstr>
      <vt:lpstr>Prezentace aplikace PowerPoint</vt:lpstr>
      <vt:lpstr>Zdroje</vt:lpstr>
      <vt:lpstr>Přehled milníků a cílů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Ludmila Třeštíková</dc:creator>
  <cp:lastModifiedBy>Gregůrková Lucie</cp:lastModifiedBy>
  <cp:revision>179</cp:revision>
  <dcterms:created xsi:type="dcterms:W3CDTF">2020-10-08T18:35:38Z</dcterms:created>
  <dcterms:modified xsi:type="dcterms:W3CDTF">2021-11-12T07:34:40Z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0x01010015AC6C446A9AEC4887B6240C14C150AE</vt:lpwstr>
  </property>
</Properties>
</file>