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2" r:id="rId7"/>
    <p:sldId id="265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1948F-702B-4B6E-B78F-F5329AFA2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BFA3AF-2246-4B31-B34B-B79E93D49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EEEF4C-256A-4B14-A1CA-28B69640D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B43B14-20ED-45F6-9A35-6FDDB505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9E4506-C50A-45D3-AECB-F2DC2FFE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0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4473F-88AD-4D99-811E-C6E9DB267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49E8B5-836F-487C-BCE9-2E176AE75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CBDC08-F2CB-4F19-B957-4A2718A92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2A9744-E2C0-4D53-BF04-FC54645B3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BEB5E7-8657-4DFC-9A9E-E94691526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40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8BE359-8815-4E56-84CC-C134184D2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845F4D3-D978-43D1-86EE-B7F862FBB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60E7CD-14D3-470C-8E99-F279E51B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20B3D0-0698-4406-845D-F3AA8A68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4CC0F3-6B11-4803-BCB1-D0635E016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6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E881A-F6F6-4412-855A-6EC568255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091AE2-8EF2-4F0E-B92D-900B5DBA4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79D871-62EF-4395-B87E-3B1A9AF9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491190-B877-4B45-8046-8DE8CAC2F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BC140B-FA32-441E-A172-A08FBA9B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47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A6F652-C2C9-4A94-B124-823293D4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DB3105C-234A-4D29-9955-726A27163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F80555-40CF-46AC-B44B-CD13A733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D324C2-CEF9-4089-8B7B-44DD930B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185B2-B842-4F7B-9101-82AE35BF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0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E41155-D287-48EE-B3D5-A403EDA8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91E49E-D05A-403A-8298-34ED84095B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3C8E508-1A46-4CD0-889C-E57EA08F3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2DA6DB9-B6F9-4209-A510-1485BDF06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D00C35-7686-481A-8143-A8D04E58E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0A7292-5964-4424-B92F-6EF66580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816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178B82-89F1-4DB4-95DE-8E45A295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9B14A83-DCA9-43DE-AAA2-15CF87AAF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FFD04CB-8D62-4623-917B-C2775738B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FA1C538-9B23-4D3E-8B98-40F35D762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E8ABC83-24D3-4E56-B9E0-6E2A61E2F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AAA140B-414B-490A-A334-C718A1F6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FBFE62-F61C-41B1-9B63-C9C34EAD0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B0FB61E-4A3C-4BCE-A8D7-7EC7536AB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804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1D94FD-4DAE-4F4B-A42E-1CFFC4CFF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C828966-3A41-490D-A502-37135F155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ACF687-8E24-474B-94CE-8C45F090F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80E56CD-BC45-493F-AA53-063C1F9F6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8789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DC4CB46-6E75-4726-B75A-699CD58A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8D8F763-F88B-4727-BF33-A6EAE7D6C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7F83EB-AE78-41C2-B1FB-39BDFDDB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07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D96D8-B8C1-4E97-B5D2-E50596027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1F6DE7-EF3C-4A8E-9DEE-29CCFB489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7729A01-E71B-45D5-9A77-E4E156ED2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F5D3A74-6A5D-42D3-AB65-3ECDF4207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2DD2A-6ED5-4D4F-8B49-5CCF1731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8CD7DE-F935-42E0-B89A-3E1725C58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95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40D647-B21D-4C0B-8A5E-D64AC1AD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E1AA65B-FF19-4A2D-9A99-33BB51C8E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214389A-A289-4C83-B221-28D17A27D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F187FC-810F-4AD5-9F8E-42EDC23A7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0ED24C-ED2A-443B-B4E4-ACD225CC1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12545D-2EDB-498A-8BF1-D3456B56F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199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F6B5AEB-8D06-45D5-87EA-4D2A9C66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A64B08-1454-4363-923D-9DD370C00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21DAA3-DD4F-4996-911C-FC87FCECB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C85F8-DB33-495A-88B1-65B03AAA24DB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BBBEB7-A167-4574-AE4C-632953C8E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7BDB3B-974A-4B2F-833A-B91D46EC8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6FF1A-9FA2-4E05-8B23-7F3F4E06DB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88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kch.cz/vyzvy-mas/prv/vyzva-c-2-prv-rozvoj-zemedelskych-podniku-cestou-kvality-zpracovani-regionalnich-zemedelskych-produktu-rozvoj-regionalniho-podnikani-311cs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E885FA-583E-488C-A3B2-2647B84A816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87B1CEC7-C2CE-4440-A0F7-0BE6B3AADB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320843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B0DBF0B-D7C2-4F15-94AE-31525582459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320843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 descr="Obsah obrázku exteriér, obloha, strom, země&#10;&#10;Popis vygenerován s velmi vysokou mírou spolehlivosti">
            <a:extLst>
              <a:ext uri="{FF2B5EF4-FFF2-40B4-BE49-F238E27FC236}">
                <a16:creationId xmlns:a16="http://schemas.microsoft.com/office/drawing/2014/main" id="{6D5F8B51-13F6-4743-9ACA-AE8E4D070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3" y="327726"/>
            <a:ext cx="5613569" cy="392343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3D255D6-21C6-4E3E-ACA6-B8E7FDD7B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795" y="1280419"/>
            <a:ext cx="4249475" cy="2148581"/>
          </a:xfrm>
          <a:prstGeom prst="rect">
            <a:avLst/>
          </a:prstGeom>
          <a:gradFill>
            <a:gsLst>
              <a:gs pos="43000">
                <a:schemeClr val="accent1">
                  <a:lumMod val="5000"/>
                  <a:lumOff val="95000"/>
                  <a:alpha val="63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EE8C9EA1-2DE1-49B0-A470-984253606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578883"/>
            <a:ext cx="9144000" cy="2279117"/>
          </a:xfrm>
        </p:spPr>
        <p:txBody>
          <a:bodyPr rtlCol="0">
            <a:normAutofit fontScale="90000"/>
          </a:bodyPr>
          <a:lstStyle/>
          <a:p>
            <a:br>
              <a:rPr lang="cs-CZ" sz="1500" dirty="0"/>
            </a:br>
            <a:r>
              <a:rPr lang="cs-CZ" sz="1500" dirty="0"/>
              <a:t> </a:t>
            </a:r>
            <a:br>
              <a:rPr lang="cs-CZ" sz="1500" dirty="0"/>
            </a:br>
            <a:br>
              <a:rPr lang="cs-CZ" sz="1500" dirty="0"/>
            </a:br>
            <a:br>
              <a:rPr lang="cs-CZ" sz="1500" dirty="0"/>
            </a:br>
            <a:br>
              <a:rPr lang="cs-CZ" sz="1500" dirty="0"/>
            </a:br>
            <a:br>
              <a:rPr lang="cs-CZ" sz="1500" dirty="0"/>
            </a:br>
            <a:br>
              <a:rPr lang="cs-CZ" sz="1500" dirty="0"/>
            </a:br>
            <a:br>
              <a:rPr lang="cs-CZ" sz="1500" dirty="0"/>
            </a:br>
            <a:br>
              <a:rPr lang="cs-CZ" sz="1500" dirty="0"/>
            </a:br>
            <a:br>
              <a:rPr lang="cs-CZ" sz="2700" b="1" dirty="0"/>
            </a:br>
            <a:r>
              <a:rPr lang="cs-CZ" sz="2700" b="1" dirty="0"/>
              <a:t>MAS SKCH, z.s.</a:t>
            </a:r>
            <a:br>
              <a:rPr lang="cs-CZ" sz="2700" b="1" dirty="0"/>
            </a:br>
            <a:r>
              <a:rPr lang="cs-CZ" sz="2700" b="1" dirty="0"/>
              <a:t>Datum konání: 30. 1. 2018  </a:t>
            </a:r>
            <a:br>
              <a:rPr lang="cs-CZ" sz="2700" b="1" dirty="0"/>
            </a:br>
            <a:r>
              <a:rPr lang="cs-CZ" sz="2700" b="1" dirty="0"/>
              <a:t>Volnočasové centrum Luže, Žižkova 178, 53854 Luže</a:t>
            </a:r>
            <a:br>
              <a:rPr lang="cs-CZ" sz="2700" b="1" dirty="0"/>
            </a:br>
            <a:br>
              <a:rPr lang="cs-CZ" sz="2700" b="1" dirty="0"/>
            </a:br>
            <a:r>
              <a:rPr lang="cs-CZ" sz="2700" b="1" dirty="0"/>
              <a:t>OBEC,</a:t>
            </a:r>
            <a:r>
              <a:rPr lang="pt-BR" sz="2700" b="1" dirty="0"/>
              <a:t>ŠKOLA</a:t>
            </a:r>
            <a:r>
              <a:rPr lang="cs-CZ" sz="2700" b="1" dirty="0"/>
              <a:t>, NNO, PODNIKATEL </a:t>
            </a:r>
            <a:r>
              <a:rPr lang="pt-BR" sz="2700" b="1" dirty="0"/>
              <a:t>NA ÚZEMÍ MAS = VÝHODA</a:t>
            </a:r>
            <a:br>
              <a:rPr lang="pt-BR" sz="1500" dirty="0"/>
            </a:b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924624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AE59245-3EFE-4EEA-B0E2-C3D60933B792}"/>
              </a:ext>
            </a:extLst>
          </p:cNvPr>
          <p:cNvSpPr/>
          <p:nvPr/>
        </p:nvSpPr>
        <p:spPr>
          <a:xfrm>
            <a:off x="490331" y="797510"/>
            <a:ext cx="114631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/>
              <a:t>MAS SKCH, z.s.</a:t>
            </a:r>
            <a:r>
              <a:rPr lang="cs-CZ" sz="2800" dirty="0"/>
              <a:t> </a:t>
            </a:r>
          </a:p>
          <a:p>
            <a:r>
              <a:rPr lang="cs-CZ" sz="2800" u="sng" dirty="0"/>
              <a:t>pro členy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celkové informace o dotačních podporách -  monitoring zdrojů financování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konzultace před podáním žádostí do výzev MAS do IROP, PRV, OPZ,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informace o lokálních zdrojích, sdílení informací mezi subjekty,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kontakty na odborníky dle témat, vzdělávací akce dle potřeb členů i dalších subjektů 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tvorba strategických dokumentů (strategie rozvoje obce-soc. služby, vzdělávání, ŽP…)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přílohy k získání dotací z OP (pozemkové úpravy apod.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podpora NNO – Malý Leader</a:t>
            </a:r>
            <a:br>
              <a:rPr lang="cs-CZ" sz="2800" dirty="0"/>
            </a:br>
            <a:r>
              <a:rPr lang="cs-CZ" sz="2800" dirty="0"/>
              <a:t> Animace území - sběr záměrů, kulaté stoly, mapování potřeb</a:t>
            </a:r>
          </a:p>
        </p:txBody>
      </p:sp>
    </p:spTree>
    <p:extLst>
      <p:ext uri="{BB962C8B-B14F-4D97-AF65-F5344CB8AC3E}">
        <p14:creationId xmlns:p14="http://schemas.microsoft.com/office/powerpoint/2010/main" val="3452777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A97B3CB-A234-45A1-A3ED-C411AB299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85" y="699867"/>
            <a:ext cx="11943029" cy="56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4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A0A61B34-544D-4DE0-9297-49E2F7E4E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730595"/>
              </p:ext>
            </p:extLst>
          </p:nvPr>
        </p:nvGraphicFramePr>
        <p:xfrm>
          <a:off x="424070" y="304800"/>
          <a:ext cx="11436628" cy="6365251"/>
        </p:xfrm>
        <a:graphic>
          <a:graphicData uri="http://schemas.openxmlformats.org/drawingml/2006/table">
            <a:tbl>
              <a:tblPr/>
              <a:tblGrid>
                <a:gridCol w="2466249">
                  <a:extLst>
                    <a:ext uri="{9D8B030D-6E8A-4147-A177-3AD203B41FA5}">
                      <a16:colId xmlns:a16="http://schemas.microsoft.com/office/drawing/2014/main" val="988896034"/>
                    </a:ext>
                  </a:extLst>
                </a:gridCol>
                <a:gridCol w="1680436">
                  <a:extLst>
                    <a:ext uri="{9D8B030D-6E8A-4147-A177-3AD203B41FA5}">
                      <a16:colId xmlns:a16="http://schemas.microsoft.com/office/drawing/2014/main" val="2522552"/>
                    </a:ext>
                  </a:extLst>
                </a:gridCol>
                <a:gridCol w="1708644">
                  <a:extLst>
                    <a:ext uri="{9D8B030D-6E8A-4147-A177-3AD203B41FA5}">
                      <a16:colId xmlns:a16="http://schemas.microsoft.com/office/drawing/2014/main" val="801927839"/>
                    </a:ext>
                  </a:extLst>
                </a:gridCol>
                <a:gridCol w="1176707">
                  <a:extLst>
                    <a:ext uri="{9D8B030D-6E8A-4147-A177-3AD203B41FA5}">
                      <a16:colId xmlns:a16="http://schemas.microsoft.com/office/drawing/2014/main" val="3519230566"/>
                    </a:ext>
                  </a:extLst>
                </a:gridCol>
                <a:gridCol w="1148498">
                  <a:extLst>
                    <a:ext uri="{9D8B030D-6E8A-4147-A177-3AD203B41FA5}">
                      <a16:colId xmlns:a16="http://schemas.microsoft.com/office/drawing/2014/main" val="2360689196"/>
                    </a:ext>
                  </a:extLst>
                </a:gridCol>
                <a:gridCol w="1628047">
                  <a:extLst>
                    <a:ext uri="{9D8B030D-6E8A-4147-A177-3AD203B41FA5}">
                      <a16:colId xmlns:a16="http://schemas.microsoft.com/office/drawing/2014/main" val="1559020885"/>
                    </a:ext>
                  </a:extLst>
                </a:gridCol>
                <a:gridCol w="1628047">
                  <a:extLst>
                    <a:ext uri="{9D8B030D-6E8A-4147-A177-3AD203B41FA5}">
                      <a16:colId xmlns:a16="http://schemas.microsoft.com/office/drawing/2014/main" val="264184210"/>
                    </a:ext>
                  </a:extLst>
                </a:gridCol>
              </a:tblGrid>
              <a:tr h="2427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Název výzvy MAS, popř. číslo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Aktivita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Opatření/Podopatření Isg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Alokace výzvy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651153"/>
                  </a:ext>
                </a:extLst>
              </a:tr>
              <a:tr h="140691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Plánovaný měsíc a rok vyhlášení výzvy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Plánovaný měsíc a rok zahájení  příjmu žádostí o podporu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Plánovaný měsíc a rok ukončení příjmu žádostí o podporu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Celková alokace (CZK)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496284"/>
                  </a:ext>
                </a:extLst>
              </a:tr>
              <a:tr h="7034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 Skutečsko, Košumbersko a Chrastecko, z.s.-IROP-Sociální podnikání-I., výzva č. 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Sociální podnikání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opatření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11/2017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11/2017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1 447 000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199117"/>
                  </a:ext>
                </a:extLst>
              </a:tr>
              <a:tr h="10207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 Skutečsko, Košumbersko a Chrastecko, z.s.-IROP-Infrastruktura pro sociální služby, výzva č. 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Komunitní centra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opatření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03/2018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04/2018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04/2018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647241"/>
                  </a:ext>
                </a:extLst>
              </a:tr>
              <a:tr h="104829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 Skutečsko, Košumbersko a Chrastecko, z.s.-IROP-Sociální bydlení-II., výzva č. 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Sociální bydlení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opatření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9/.2018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4 800 000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328497"/>
                  </a:ext>
                </a:extLst>
              </a:tr>
              <a:tr h="179313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 Skutečsko, Košumbersko a Chrastecko, z.s.-IROP-Infastruktura pro vzdělávání-II., výzva č. 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Infrastruktura pro základní školy, Infrastruktura pro mateřské školy, Celoživotní, zájmové a neformální vzdělávání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opatření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9/.2018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11/2018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3 160 808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43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676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4510E73-D0E2-42DE-9B4C-8849B0AF7055}"/>
              </a:ext>
            </a:extLst>
          </p:cNvPr>
          <p:cNvSpPr/>
          <p:nvPr/>
        </p:nvSpPr>
        <p:spPr>
          <a:xfrm>
            <a:off x="496956" y="198783"/>
            <a:ext cx="1119808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VÝZVA Č. 2 PRV - ROZVOJ ZEMĚDĚLSKÝCH PODNIKŮ, CESTOU KVALITY - ZPRACOVÁNÍ REGIONÁLNÍCH ZEMĚDĚLSKÝCH PRODUKTŮ, ROZVOJ REGIONÁLNÍHO PODNIKÁNÍ </a:t>
            </a:r>
          </a:p>
          <a:p>
            <a:endParaRPr lang="cs-CZ" sz="2400" b="1" dirty="0"/>
          </a:p>
          <a:p>
            <a:r>
              <a:rPr lang="cs-CZ" sz="2400" dirty="0"/>
              <a:t>Typ: ostatní</a:t>
            </a:r>
          </a:p>
          <a:p>
            <a:r>
              <a:rPr lang="cs-CZ" sz="2400" dirty="0"/>
              <a:t>MAS Skutečsko, Košumbersko a Chrastecko, z.s. vyhlašuje ke dni 15. prosince 2017 výzvu k příjmu žádostí o dotaci z Programu rozvoje venkova. </a:t>
            </a:r>
            <a:br>
              <a:rPr lang="cs-CZ" sz="2400" dirty="0"/>
            </a:br>
            <a:endParaRPr lang="cs-CZ" sz="2400" dirty="0"/>
          </a:p>
          <a:p>
            <a:r>
              <a:rPr lang="cs-CZ" sz="2400" b="1" dirty="0"/>
              <a:t>Datum vyhlášení výzvy MAS:</a:t>
            </a:r>
            <a:r>
              <a:rPr lang="cs-CZ" sz="2400" dirty="0"/>
              <a:t> 22. 12. 2017</a:t>
            </a:r>
          </a:p>
          <a:p>
            <a:r>
              <a:rPr lang="cs-CZ" sz="2400" b="1" dirty="0"/>
              <a:t>Termín příjmu žádostí o dotaci: </a:t>
            </a:r>
            <a:r>
              <a:rPr lang="cs-CZ" sz="2400" dirty="0"/>
              <a:t>1. 1. 2018 (08.00 hodin) do 28. 2. 2018 (do 12.00 hodin)</a:t>
            </a:r>
          </a:p>
          <a:p>
            <a:r>
              <a:rPr lang="cs-CZ" sz="2400" b="1" dirty="0"/>
              <a:t>Plánovaný termín registrace na RO SZIF: </a:t>
            </a:r>
            <a:r>
              <a:rPr lang="cs-CZ" sz="2400" dirty="0"/>
              <a:t>30. 4. 2018</a:t>
            </a:r>
          </a:p>
          <a:p>
            <a:r>
              <a:rPr lang="cs-CZ" sz="2400" b="1" dirty="0"/>
              <a:t>Finanční alokace výzvy č. 2: 8 073 180 Kč, z toho: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Fiche</a:t>
            </a:r>
            <a:r>
              <a:rPr lang="cs-CZ" sz="2400" dirty="0"/>
              <a:t> 1 - 1 229 680 Kč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Fiche</a:t>
            </a:r>
            <a:r>
              <a:rPr lang="cs-CZ" sz="2400" dirty="0"/>
              <a:t> 2 - 1 328 000 Kč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Fiche</a:t>
            </a:r>
            <a:r>
              <a:rPr lang="cs-CZ" sz="2400" dirty="0"/>
              <a:t> 3 - 5 515 500 Kč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hlinkClick r:id="rId2"/>
              </a:rPr>
              <a:t>http://www.masskch.cz/vyzvy-mas/prv/vyzva-c-2-prv-rozvoj-zemedelskych-podniku-cestou-kvality-zpracovani-regionalnich-zemedelskych-produktu-rozvoj-regionalniho-podnikani-311cs.html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5423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5A1DDDB-6B8D-4F93-9791-8F7CBC808AC9}"/>
              </a:ext>
            </a:extLst>
          </p:cNvPr>
          <p:cNvSpPr/>
          <p:nvPr/>
        </p:nvSpPr>
        <p:spPr>
          <a:xfrm>
            <a:off x="218660" y="1012954"/>
            <a:ext cx="1175467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PRO ŠKOLY</a:t>
            </a:r>
          </a:p>
          <a:p>
            <a:endParaRPr lang="cs-CZ" sz="2800" dirty="0"/>
          </a:p>
          <a:p>
            <a:r>
              <a:rPr lang="cs-CZ" sz="2800" dirty="0"/>
              <a:t>výzvy pro MŠ, ZŠ, zájmové a neformální, celoživotní vzdělávání v r. 2018</a:t>
            </a:r>
          </a:p>
          <a:p>
            <a:r>
              <a:rPr lang="cs-CZ" sz="2800" b="1" dirty="0"/>
              <a:t>GDPR</a:t>
            </a:r>
          </a:p>
          <a:p>
            <a:r>
              <a:rPr lang="cs-CZ" sz="2800" dirty="0"/>
              <a:t>síťování – přenos informací (zpravodaje, web apod.)</a:t>
            </a:r>
          </a:p>
          <a:p>
            <a:r>
              <a:rPr lang="cs-CZ" sz="2800" dirty="0"/>
              <a:t> </a:t>
            </a:r>
            <a:r>
              <a:rPr lang="cs-CZ" sz="2800" b="1" dirty="0"/>
              <a:t>šablony</a:t>
            </a:r>
            <a:r>
              <a:rPr lang="cs-CZ" sz="2800" dirty="0"/>
              <a:t> - monitorovací zpráva a zkušenosti s vyplněním, časté nedostatky</a:t>
            </a:r>
            <a:br>
              <a:rPr lang="cs-CZ" sz="2800" dirty="0"/>
            </a:br>
            <a:r>
              <a:rPr lang="cs-CZ" sz="2800" dirty="0"/>
              <a:t> </a:t>
            </a:r>
            <a:r>
              <a:rPr lang="cs-CZ" sz="2800" b="1" dirty="0"/>
              <a:t>šablony II </a:t>
            </a:r>
            <a:r>
              <a:rPr lang="cs-CZ" sz="2800" dirty="0"/>
              <a:t>– co se připravuje, novinky (ŠD, ŠK, SVČ, ZUŠ, speciální školy, zájmové…)</a:t>
            </a:r>
            <a:br>
              <a:rPr lang="cs-CZ" sz="2800" dirty="0"/>
            </a:br>
            <a:r>
              <a:rPr lang="cs-CZ" sz="2800" dirty="0"/>
              <a:t> </a:t>
            </a:r>
            <a:r>
              <a:rPr lang="cs-CZ" sz="2800" b="1" dirty="0"/>
              <a:t>MAP2 </a:t>
            </a:r>
            <a:r>
              <a:rPr lang="cs-CZ" sz="2800" dirty="0"/>
              <a:t>– smysl zapojení, přínos pro školu, rozsah spolupráce, aktivity MAS SKCH, </a:t>
            </a:r>
            <a:br>
              <a:rPr lang="cs-CZ" sz="2800" dirty="0"/>
            </a:br>
            <a:r>
              <a:rPr lang="cs-CZ" sz="2800" dirty="0"/>
              <a:t> </a:t>
            </a:r>
            <a:br>
              <a:rPr lang="cs-CZ" sz="2800" dirty="0"/>
            </a:br>
            <a:r>
              <a:rPr lang="cs-CZ" sz="2800" dirty="0"/>
              <a:t> Animace území - sběr záměrů, kulaté stoly, mapování potřeb</a:t>
            </a:r>
          </a:p>
        </p:txBody>
      </p:sp>
    </p:spTree>
    <p:extLst>
      <p:ext uri="{BB962C8B-B14F-4D97-AF65-F5344CB8AC3E}">
        <p14:creationId xmlns:p14="http://schemas.microsoft.com/office/powerpoint/2010/main" val="2234663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1D8FF17-8113-4D73-A329-40927FA172EF}"/>
              </a:ext>
            </a:extLst>
          </p:cNvPr>
          <p:cNvSpPr txBox="1"/>
          <p:nvPr/>
        </p:nvSpPr>
        <p:spPr>
          <a:xfrm>
            <a:off x="1033670" y="430079"/>
            <a:ext cx="1036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PROJEKTY MAS</a:t>
            </a:r>
          </a:p>
          <a:p>
            <a:r>
              <a:rPr lang="cs-CZ" sz="2400" b="1" dirty="0">
                <a:solidFill>
                  <a:srgbClr val="002060"/>
                </a:solidFill>
              </a:rPr>
              <a:t>Plánování rozvoje sociálních služeb na území MAS SKCH</a:t>
            </a:r>
          </a:p>
          <a:p>
            <a:r>
              <a:rPr lang="cs-CZ" sz="2000" dirty="0"/>
              <a:t>Registrační číslo projektu CZ.03.2.63/0.0/0.0/16_063/0006600</a:t>
            </a:r>
          </a:p>
          <a:p>
            <a:r>
              <a:rPr lang="cs-CZ" sz="2000" dirty="0"/>
              <a:t>Název programu: Operační program Zaměstnanost</a:t>
            </a:r>
          </a:p>
          <a:p>
            <a:r>
              <a:rPr lang="cs-CZ" sz="2000" dirty="0"/>
              <a:t>Termín realizace: 1. 11. 2017 – 31. 10. 2019</a:t>
            </a:r>
          </a:p>
          <a:p>
            <a:r>
              <a:rPr lang="cs-CZ" sz="2000" dirty="0"/>
              <a:t>Cílem projektu je přenést koncepci střednědobého plánu rozvoje sociálních služeb do výkonné a aktivní platformy, která propojí subjekty na úrovni samosprávy, poskytovatelů sociálních služeb a cílové skupiny uživatelů sociálních služeb s ohledem na lokální situaci a aktuální potřeby obyvatel MAS SKCH.</a:t>
            </a:r>
          </a:p>
          <a:p>
            <a:endParaRPr lang="cs-CZ" sz="2000" dirty="0"/>
          </a:p>
          <a:p>
            <a:r>
              <a:rPr lang="cs-CZ" sz="2400" b="1" dirty="0">
                <a:solidFill>
                  <a:srgbClr val="002060"/>
                </a:solidFill>
              </a:rPr>
              <a:t>MAP 2 – Inkluze v praxi</a:t>
            </a:r>
          </a:p>
          <a:p>
            <a:r>
              <a:rPr lang="cs-CZ" sz="2400" b="1" dirty="0">
                <a:solidFill>
                  <a:srgbClr val="002060"/>
                </a:solidFill>
              </a:rPr>
              <a:t>Zlepšení řídících a administrativních schopností MAS Skutečsko, Košumbersko a Chrastecko, z.s.</a:t>
            </a:r>
          </a:p>
          <a:p>
            <a:r>
              <a:rPr lang="cs-CZ" sz="2400" b="1" dirty="0">
                <a:solidFill>
                  <a:srgbClr val="002060"/>
                </a:solidFill>
              </a:rPr>
              <a:t>ODM Chrudimsko-Hlinecko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81245A6-1E66-4447-AF52-3EEEB55AA288}"/>
              </a:ext>
            </a:extLst>
          </p:cNvPr>
          <p:cNvSpPr/>
          <p:nvPr/>
        </p:nvSpPr>
        <p:spPr>
          <a:xfrm>
            <a:off x="1033670" y="5231826"/>
            <a:ext cx="9148658" cy="1415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PŘIPRAVUJEME</a:t>
            </a:r>
          </a:p>
          <a:p>
            <a:r>
              <a:rPr lang="cs-CZ" sz="2400" b="1" dirty="0">
                <a:solidFill>
                  <a:srgbClr val="002060"/>
                </a:solidFill>
              </a:rPr>
              <a:t>Muzeum zdraví </a:t>
            </a:r>
            <a:r>
              <a:rPr lang="cs-CZ" sz="2000" dirty="0"/>
              <a:t>– podpora regionální soudržnosti cestou místně zakotveného učení</a:t>
            </a:r>
          </a:p>
          <a:p>
            <a:r>
              <a:rPr lang="cs-CZ" sz="2400" b="1" dirty="0">
                <a:solidFill>
                  <a:srgbClr val="002060"/>
                </a:solidFill>
              </a:rPr>
              <a:t>APZ</a:t>
            </a:r>
            <a:r>
              <a:rPr lang="cs-CZ" sz="2400" dirty="0"/>
              <a:t> </a:t>
            </a:r>
            <a:r>
              <a:rPr lang="cs-CZ" sz="2000" dirty="0"/>
              <a:t>– pilotní ověření asistenta prevence zdraví (obdoba školního asistenta)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9453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Dřevo</Template>
  <TotalTime>83</TotalTime>
  <Words>411</Words>
  <Application>Microsoft Office PowerPoint</Application>
  <PresentationFormat>Širokoúhlá obrazovka</PresentationFormat>
  <Paragraphs>79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           MAS SKCH, z.s. Datum konání: 30. 1. 2018   Volnočasové centrum Luže, Žižkova 178, 53854 Luže  OBEC,ŠKOLA, NNO, PODNIKATEL NA ÚZEMÍ MAS = VÝHODA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MAS SKCH, z.s. Datum konání: 30. 1. 2018   Volnočasové centrum Luže, Žižkova 178, 53854 Luže </dc:title>
  <dc:creator>Eva Feyfarova</dc:creator>
  <cp:lastModifiedBy>Eva Feyfarova</cp:lastModifiedBy>
  <cp:revision>23</cp:revision>
  <dcterms:created xsi:type="dcterms:W3CDTF">2018-01-29T18:54:57Z</dcterms:created>
  <dcterms:modified xsi:type="dcterms:W3CDTF">2018-01-29T20:18:23Z</dcterms:modified>
</cp:coreProperties>
</file>