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8"/>
  </p:notesMasterIdLst>
  <p:handoutMasterIdLst>
    <p:handoutMasterId r:id="rId29"/>
  </p:handoutMasterIdLst>
  <p:sldIdLst>
    <p:sldId id="312" r:id="rId2"/>
    <p:sldId id="359" r:id="rId3"/>
    <p:sldId id="361" r:id="rId4"/>
    <p:sldId id="367" r:id="rId5"/>
    <p:sldId id="372" r:id="rId6"/>
    <p:sldId id="377" r:id="rId7"/>
    <p:sldId id="380" r:id="rId8"/>
    <p:sldId id="376" r:id="rId9"/>
    <p:sldId id="381" r:id="rId10"/>
    <p:sldId id="382" r:id="rId11"/>
    <p:sldId id="388" r:id="rId12"/>
    <p:sldId id="383" r:id="rId13"/>
    <p:sldId id="384" r:id="rId14"/>
    <p:sldId id="386" r:id="rId15"/>
    <p:sldId id="385" r:id="rId16"/>
    <p:sldId id="387" r:id="rId17"/>
    <p:sldId id="366" r:id="rId18"/>
    <p:sldId id="348" r:id="rId19"/>
    <p:sldId id="357" r:id="rId20"/>
    <p:sldId id="351" r:id="rId21"/>
    <p:sldId id="389" r:id="rId22"/>
    <p:sldId id="393" r:id="rId23"/>
    <p:sldId id="392" r:id="rId24"/>
    <p:sldId id="394" r:id="rId25"/>
    <p:sldId id="395" r:id="rId26"/>
    <p:sldId id="325" r:id="rId27"/>
  </p:sldIdLst>
  <p:sldSz cx="9144000" cy="6858000" type="screen4x3"/>
  <p:notesSz cx="6797675" cy="9926638"/>
  <p:defaultTextStyle>
    <a:defPPr>
      <a:defRPr lang="cs-CZ"/>
    </a:defPPr>
    <a:lvl1pPr algn="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4A31"/>
    <a:srgbClr val="215112"/>
    <a:srgbClr val="F36523"/>
    <a:srgbClr val="F77121"/>
    <a:srgbClr val="FFE781"/>
    <a:srgbClr val="9AB7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76504" autoAdjust="0"/>
  </p:normalViewPr>
  <p:slideViewPr>
    <p:cSldViewPr>
      <p:cViewPr varScale="1">
        <p:scale>
          <a:sx n="67" d="100"/>
          <a:sy n="67" d="100"/>
        </p:scale>
        <p:origin x="1901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774" y="-102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958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t" anchorCtr="0" compatLnSpc="1">
            <a:prstTxWarp prst="textNoShape">
              <a:avLst/>
            </a:prstTxWarp>
          </a:bodyPr>
          <a:lstStyle>
            <a:lvl1pPr algn="l" defTabSz="949325">
              <a:defRPr sz="1300">
                <a:latin typeface="Times New Roman" pitchFamily="18" charset="0"/>
              </a:defRPr>
            </a:lvl1pPr>
          </a:lstStyle>
          <a:p>
            <a:endParaRPr lang="cs-CZ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098" y="0"/>
            <a:ext cx="2944958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t" anchorCtr="0" compatLnSpc="1">
            <a:prstTxWarp prst="textNoShape">
              <a:avLst/>
            </a:prstTxWarp>
          </a:bodyPr>
          <a:lstStyle>
            <a:lvl1pPr defTabSz="949325">
              <a:defRPr sz="1300">
                <a:latin typeface="Times New Roman" pitchFamily="18" charset="0"/>
              </a:defRPr>
            </a:lvl1pPr>
          </a:lstStyle>
          <a:p>
            <a:endParaRPr lang="cs-CZ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242"/>
            <a:ext cx="2944958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b" anchorCtr="0" compatLnSpc="1">
            <a:prstTxWarp prst="textNoShape">
              <a:avLst/>
            </a:prstTxWarp>
          </a:bodyPr>
          <a:lstStyle>
            <a:lvl1pPr algn="l" defTabSz="949325">
              <a:defRPr sz="1300">
                <a:latin typeface="Times New Roman" pitchFamily="18" charset="0"/>
              </a:defRPr>
            </a:lvl1pPr>
          </a:lstStyle>
          <a:p>
            <a:endParaRPr lang="cs-CZ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098" y="9428242"/>
            <a:ext cx="2944958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b" anchorCtr="0" compatLnSpc="1">
            <a:prstTxWarp prst="textNoShape">
              <a:avLst/>
            </a:prstTxWarp>
          </a:bodyPr>
          <a:lstStyle>
            <a:lvl1pPr defTabSz="949325">
              <a:defRPr sz="1300">
                <a:latin typeface="Times New Roman" pitchFamily="18" charset="0"/>
              </a:defRPr>
            </a:lvl1pPr>
          </a:lstStyle>
          <a:p>
            <a:fld id="{CE5FBDE2-885C-4726-B443-C9322E5756F0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58662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958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t" anchorCtr="0" compatLnSpc="1">
            <a:prstTxWarp prst="textNoShape">
              <a:avLst/>
            </a:prstTxWarp>
          </a:bodyPr>
          <a:lstStyle>
            <a:lvl1pPr algn="l" defTabSz="949325">
              <a:defRPr sz="1300"/>
            </a:lvl1pPr>
          </a:lstStyle>
          <a:p>
            <a:endParaRPr lang="cs-CZ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717" y="0"/>
            <a:ext cx="2944958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t" anchorCtr="0" compatLnSpc="1">
            <a:prstTxWarp prst="textNoShape">
              <a:avLst/>
            </a:prstTxWarp>
          </a:bodyPr>
          <a:lstStyle>
            <a:lvl1pPr defTabSz="949325">
              <a:defRPr sz="1300"/>
            </a:lvl1pPr>
          </a:lstStyle>
          <a:p>
            <a:endParaRPr lang="cs-CZ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7287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141" y="4715710"/>
            <a:ext cx="4985393" cy="446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417"/>
            <a:ext cx="2944958" cy="495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b" anchorCtr="0" compatLnSpc="1">
            <a:prstTxWarp prst="textNoShape">
              <a:avLst/>
            </a:prstTxWarp>
          </a:bodyPr>
          <a:lstStyle>
            <a:lvl1pPr algn="l" defTabSz="949325">
              <a:defRPr sz="1300"/>
            </a:lvl1pPr>
          </a:lstStyle>
          <a:p>
            <a:endParaRPr lang="cs-CZ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717" y="9431417"/>
            <a:ext cx="2944958" cy="495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b" anchorCtr="0" compatLnSpc="1">
            <a:prstTxWarp prst="textNoShape">
              <a:avLst/>
            </a:prstTxWarp>
          </a:bodyPr>
          <a:lstStyle>
            <a:lvl1pPr defTabSz="949325">
              <a:defRPr sz="1300"/>
            </a:lvl1pPr>
          </a:lstStyle>
          <a:p>
            <a:fld id="{BB36FAEE-06C7-45A5-856D-D49D10ECC736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91826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686567-1CC9-442D-8E41-DA223280D722}" type="slidenum">
              <a:rPr lang="cs-CZ"/>
              <a:pPr/>
              <a:t>1</a:t>
            </a:fld>
            <a:endParaRPr lang="cs-CZ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606" y="4715710"/>
            <a:ext cx="5438464" cy="446651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4755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Fop</a:t>
            </a:r>
            <a:r>
              <a:rPr lang="cs-CZ" dirty="0" smtClean="0"/>
              <a:t> č. 3 – nejvíce jeden den (2%),</a:t>
            </a:r>
            <a:r>
              <a:rPr lang="cs-CZ" baseline="0" dirty="0" smtClean="0"/>
              <a:t> byly ale udělovány i sazby 5, 10, 25 a v jednom případě i 100 %.</a:t>
            </a:r>
          </a:p>
          <a:p>
            <a:r>
              <a:rPr lang="cs-CZ" baseline="0" dirty="0" err="1" smtClean="0"/>
              <a:t>Fop</a:t>
            </a:r>
            <a:r>
              <a:rPr lang="cs-CZ" baseline="0" dirty="0" smtClean="0"/>
              <a:t> č. 9 – předmět zakázky je v zadávacích podmínkách vymezen příliš konkrétně. V rámci položkového rozpočtu je obsažen konkrétní typ výrobku……..</a:t>
            </a:r>
          </a:p>
          <a:p>
            <a:pPr marL="0" indent="0">
              <a:buNone/>
            </a:pPr>
            <a:r>
              <a:rPr lang="cs-CZ" baseline="0" dirty="0" err="1" smtClean="0"/>
              <a:t>Fop</a:t>
            </a:r>
            <a:r>
              <a:rPr lang="cs-CZ" baseline="0" dirty="0" smtClean="0"/>
              <a:t> č. 13 – Protokol o posouzení a hodnocení nabídek neobsahuje náležitosti z Příručky např. výzvu k doplnění/ objasnění nabídek. Nebo nesedí </a:t>
            </a:r>
            <a:r>
              <a:rPr lang="cs-CZ" baseline="0" dirty="0" err="1" smtClean="0"/>
              <a:t>datumy</a:t>
            </a:r>
            <a:r>
              <a:rPr lang="cs-CZ" baseline="0" dirty="0" smtClean="0"/>
              <a:t> – např. otevírání obálek dle ZD 1.12.2016. Posouzení a hodnocení proběhlo 30.11.2016. Nesplnění zadávacích podmínek – např. nabízený stroj není v souladu s technickými parametry, přesto vyhrál.</a:t>
            </a:r>
            <a:endParaRPr lang="cs-CZ" dirty="0" smtClean="0"/>
          </a:p>
          <a:p>
            <a:r>
              <a:rPr lang="cs-CZ" dirty="0" err="1" smtClean="0"/>
              <a:t>Fop</a:t>
            </a:r>
            <a:r>
              <a:rPr lang="cs-CZ" dirty="0" smtClean="0"/>
              <a:t> č. 10 – Předmět zakázky je v zadávacích podmínkách vymezen nedostatečně, tak že zadávací podmínky neobsahují veškeré informace podstatné pro zpracování nabídky. </a:t>
            </a:r>
            <a:r>
              <a:rPr lang="pl-PL" dirty="0" smtClean="0"/>
              <a:t>Technická specifikace stroje je příliš obecná či chybí úplně. Není předložen žádný slepý položkový rozpočet, jen výkresová dokumentace</a:t>
            </a:r>
            <a:r>
              <a:rPr lang="pl-PL" baseline="0" dirty="0" smtClean="0"/>
              <a:t> atp.</a:t>
            </a:r>
          </a:p>
          <a:p>
            <a:r>
              <a:rPr lang="pl-PL" baseline="0" dirty="0" smtClean="0"/>
              <a:t>Fop č. 11 – Nedodání některých kvalifikací vůbec či dodání jen některých nebo neúplných. „Staré” výpisy z rejstříků oproti požadavku v ZD, nedoložen výpis prokazující příslušné živnostenské oprávnění, nedostatečné reference atp.... a účastník nebyl vyzván k doplnění či opravě.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FAEE-06C7-45A5-856D-D49D10ECC736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0054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cs-CZ" dirty="0" smtClean="0"/>
              <a:t>Smlouva není v souladu</a:t>
            </a:r>
            <a:r>
              <a:rPr lang="cs-CZ" baseline="0" dirty="0" smtClean="0"/>
              <a:t> s podmínkami z VŘ a vybranou nabídkou. Např.: jiné termíny realizace, neobsahuje všechna hodnocená kritéria, platební podmínky (např. ustanovení o zálohách) atp.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FAEE-06C7-45A5-856D-D49D10ECC736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8248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Fop</a:t>
            </a:r>
            <a:r>
              <a:rPr lang="cs-CZ" dirty="0" smtClean="0"/>
              <a:t> č. 3 – nejvíce jeden den (2%),</a:t>
            </a:r>
            <a:r>
              <a:rPr lang="cs-CZ" baseline="0" dirty="0" smtClean="0"/>
              <a:t> byly ale udělovány i sazby 5, 10, 25 a v jednom případě i 100 %.</a:t>
            </a:r>
          </a:p>
          <a:p>
            <a:r>
              <a:rPr lang="cs-CZ" baseline="0" dirty="0" err="1" smtClean="0"/>
              <a:t>Fop</a:t>
            </a:r>
            <a:r>
              <a:rPr lang="cs-CZ" baseline="0" dirty="0" smtClean="0"/>
              <a:t> č. 9 – předmět zakázky je v zadávacích podmínkách vymezen příliš konkrétně. V rámci položkového rozpočtu je obsažen konkrétní typ výrobku……..</a:t>
            </a:r>
          </a:p>
          <a:p>
            <a:pPr marL="0" indent="0">
              <a:buNone/>
            </a:pPr>
            <a:r>
              <a:rPr lang="cs-CZ" baseline="0" dirty="0" err="1" smtClean="0"/>
              <a:t>Fop</a:t>
            </a:r>
            <a:r>
              <a:rPr lang="cs-CZ" baseline="0" dirty="0" smtClean="0"/>
              <a:t> č. 13 – Protokol o posouzení a hodnocení nabídek neobsahuje náležitosti z Příručky např. výzvu k doplnění/ objasnění nabídek. Nebo nesedí </a:t>
            </a:r>
            <a:r>
              <a:rPr lang="cs-CZ" baseline="0" dirty="0" err="1" smtClean="0"/>
              <a:t>datumy</a:t>
            </a:r>
            <a:r>
              <a:rPr lang="cs-CZ" baseline="0" dirty="0" smtClean="0"/>
              <a:t> – např. otevírání obálek dle ZD 1.12.2016. Posouzení a hodnocení proběhlo 30.11.2016. Nesplnění zadávacích podmínek – např. nabízený stroj není v souladu s technickými parametry, přesto vyhrál.</a:t>
            </a:r>
            <a:endParaRPr lang="cs-CZ" dirty="0" smtClean="0"/>
          </a:p>
          <a:p>
            <a:r>
              <a:rPr lang="cs-CZ" dirty="0" err="1" smtClean="0"/>
              <a:t>Fop</a:t>
            </a:r>
            <a:r>
              <a:rPr lang="cs-CZ" dirty="0" smtClean="0"/>
              <a:t> č. 10 – Předmět zakázky je v zadávacích podmínkách vymezen nedostatečně, tak že zadávací podmínky neobsahují veškeré informace podstatné pro zpracování nabídky. </a:t>
            </a:r>
            <a:r>
              <a:rPr lang="pl-PL" dirty="0" smtClean="0"/>
              <a:t>Technická specifikace stroje je příliš obecná či chybí úplně. Není předložen žádný slepý položkový rozpočet, jen výkresová dokumentace</a:t>
            </a:r>
            <a:r>
              <a:rPr lang="pl-PL" baseline="0" dirty="0" smtClean="0"/>
              <a:t> atp.</a:t>
            </a:r>
          </a:p>
          <a:p>
            <a:r>
              <a:rPr lang="pl-PL" baseline="0" dirty="0" smtClean="0"/>
              <a:t>Fop č. 11 – Nedodání některých kvalifikací vůbec či dodání jen některých nebo neúplných. „Staré” výpisy z rejstříků oproti požadavku v ZD, nedoložen výpis prokazující příslušné živnostenské oprávnění, nedostatečné reference atp.... a účastník nebyl vyzván k doplnění či opravě.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FAEE-06C7-45A5-856D-D49D10ECC736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6806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FAEE-06C7-45A5-856D-D49D10ECC736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64206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FAEE-06C7-45A5-856D-D49D10ECC736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6414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FAEE-06C7-45A5-856D-D49D10ECC736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45490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FAEE-06C7-45A5-856D-D49D10ECC736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236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ppt_hlavni strana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323528" y="2132856"/>
            <a:ext cx="6002829" cy="444216"/>
          </a:xfrm>
        </p:spPr>
        <p:txBody>
          <a:bodyPr anchor="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76000"/>
            <a:ext cx="7920000" cy="432000"/>
          </a:xfrm>
        </p:spPr>
        <p:txBody>
          <a:bodyPr/>
          <a:lstStyle>
            <a:lvl1pPr algn="l">
              <a:defRPr>
                <a:latin typeface="+mj-lt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00" y="2088000"/>
            <a:ext cx="7920000" cy="3960440"/>
          </a:xfrm>
        </p:spPr>
        <p:txBody>
          <a:bodyPr/>
          <a:lstStyle>
            <a:lvl1pPr algn="l">
              <a:defRPr sz="1600">
                <a:latin typeface="+mj-lt"/>
              </a:defRPr>
            </a:lvl1pPr>
            <a:lvl2pPr algn="l">
              <a:defRPr sz="1400">
                <a:latin typeface="+mj-lt"/>
              </a:defRPr>
            </a:lvl2pPr>
            <a:lvl3pPr algn="l">
              <a:defRPr sz="1400">
                <a:latin typeface="+mj-lt"/>
              </a:defRPr>
            </a:lvl3pPr>
            <a:lvl4pPr algn="l">
              <a:defRPr sz="1200">
                <a:latin typeface="+mj-lt"/>
              </a:defRPr>
            </a:lvl4pPr>
            <a:lvl5pPr algn="l">
              <a:defRPr sz="1100">
                <a:latin typeface="+mj-lt"/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76000"/>
            <a:ext cx="7920000" cy="432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6000" tIns="82800" rIns="126000" bIns="82800" numCol="1" anchor="b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cs-CZ" b="1" dirty="0">
                <a:solidFill>
                  <a:srgbClr val="21511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20000" y="2204864"/>
            <a:ext cx="3978275" cy="3816424"/>
          </a:xfrm>
        </p:spPr>
        <p:txBody>
          <a:bodyPr/>
          <a:lstStyle>
            <a:lvl1pPr>
              <a:defRPr sz="1600">
                <a:latin typeface="+mj-lt"/>
              </a:defRPr>
            </a:lvl1pPr>
            <a:lvl2pPr>
              <a:defRPr sz="14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100">
                <a:latin typeface="+mj-lt"/>
              </a:defRPr>
            </a:lvl4pPr>
            <a:lvl5pPr>
              <a:defRPr sz="11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52000" y="2204864"/>
            <a:ext cx="3978275" cy="3816424"/>
          </a:xfrm>
        </p:spPr>
        <p:txBody>
          <a:bodyPr/>
          <a:lstStyle>
            <a:lvl1pPr>
              <a:defRPr sz="1600" b="0">
                <a:latin typeface="+mj-lt"/>
              </a:defRPr>
            </a:lvl1pPr>
            <a:lvl2pPr>
              <a:defRPr lang="cs-CZ" sz="1400" dirty="0" smtClean="0">
                <a:solidFill>
                  <a:srgbClr val="215112"/>
                </a:solidFill>
                <a:latin typeface="+mj-lt"/>
              </a:defRPr>
            </a:lvl2pPr>
            <a:lvl3pPr>
              <a:defRPr lang="cs-CZ" sz="1200" dirty="0" smtClean="0">
                <a:solidFill>
                  <a:schemeClr val="tx1"/>
                </a:solidFill>
                <a:latin typeface="+mj-lt"/>
              </a:defRPr>
            </a:lvl3pPr>
            <a:lvl4pPr>
              <a:defRPr lang="cs-CZ" sz="1100" dirty="0" smtClean="0">
                <a:solidFill>
                  <a:schemeClr val="tx1"/>
                </a:solidFill>
                <a:latin typeface="+mj-lt"/>
              </a:defRPr>
            </a:lvl4pPr>
            <a:lvl5pPr>
              <a:defRPr lang="cs-CZ" sz="1100" dirty="0">
                <a:solidFill>
                  <a:schemeClr val="tx1"/>
                </a:solidFill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marL="742950" lvl="1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36523"/>
              </a:buClr>
              <a:buSzPct val="70000"/>
              <a:buFont typeface="Wingdings" pitchFamily="2" charset="2"/>
              <a:buChar char="n"/>
            </a:pPr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marL="2057400" lvl="4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A373E"/>
              </a:buClr>
              <a:buSzPct val="85000"/>
              <a:buFont typeface="Wingdings" pitchFamily="2" charset="2"/>
            </a:pPr>
            <a:r>
              <a:rPr lang="cs-CZ" dirty="0" smtClean="0"/>
              <a:t>Pátá úroveň</a:t>
            </a:r>
            <a:endParaRPr lang="cs-CZ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76000"/>
            <a:ext cx="7920000" cy="432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6000" tIns="82800" rIns="126000" bIns="82800" numCol="1" anchor="b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cs-CZ" b="1">
                <a:solidFill>
                  <a:srgbClr val="21511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55576" y="2213174"/>
            <a:ext cx="3741812" cy="639762"/>
          </a:xfrm>
        </p:spPr>
        <p:txBody>
          <a:bodyPr anchor="b"/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755576" y="2852935"/>
            <a:ext cx="3741812" cy="3168353"/>
          </a:xfrm>
        </p:spPr>
        <p:txBody>
          <a:bodyPr/>
          <a:lstStyle>
            <a:lvl1pPr>
              <a:defRPr sz="1600">
                <a:latin typeface="+mj-lt"/>
              </a:defRPr>
            </a:lvl1pPr>
            <a:lvl2pPr>
              <a:defRPr sz="14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100">
                <a:latin typeface="+mj-lt"/>
              </a:defRPr>
            </a:lvl4pPr>
            <a:lvl5pPr>
              <a:defRPr sz="11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2213174"/>
            <a:ext cx="3959423" cy="639762"/>
          </a:xfrm>
        </p:spPr>
        <p:txBody>
          <a:bodyPr anchor="b"/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852935"/>
            <a:ext cx="3959423" cy="3168353"/>
          </a:xfrm>
        </p:spPr>
        <p:txBody>
          <a:bodyPr/>
          <a:lstStyle>
            <a:lvl1pPr>
              <a:defRPr sz="1600">
                <a:latin typeface="+mj-lt"/>
              </a:defRPr>
            </a:lvl1pPr>
            <a:lvl2pPr>
              <a:defRPr sz="14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100">
                <a:latin typeface="+mj-lt"/>
              </a:defRPr>
            </a:lvl4pPr>
            <a:lvl5pPr>
              <a:defRPr sz="11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76000"/>
            <a:ext cx="7920000" cy="432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6000" tIns="82800" rIns="126000" bIns="82800" numCol="1" anchor="b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cs-CZ" b="1">
                <a:solidFill>
                  <a:srgbClr val="21511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6450" y="1524000"/>
            <a:ext cx="81089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85813" y="931863"/>
            <a:ext cx="3511550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6000" tIns="82800" rIns="126000" bIns="8280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cs-CZ" dirty="0" smtClean="0"/>
          </a:p>
        </p:txBody>
      </p:sp>
      <p:pic>
        <p:nvPicPr>
          <p:cNvPr id="14" name="Obrázek 13" descr="ppt_hlavni strana2.jpg"/>
          <p:cNvPicPr>
            <a:picLocks noChangeAspect="1"/>
          </p:cNvPicPr>
          <p:nvPr userDrawn="1"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  <p:sldLayoutId id="2147483654" r:id="rId4"/>
    <p:sldLayoutId id="2147483655" r:id="rId5"/>
    <p:sldLayoutId id="2147483656" r:id="rId6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SzPct val="90000"/>
        <a:buFont typeface="Wingdings" pitchFamily="2" charset="2"/>
        <a:defRPr sz="2400">
          <a:solidFill>
            <a:srgbClr val="F3652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36523"/>
        </a:buClr>
        <a:buSzPct val="70000"/>
        <a:buFont typeface="Wingdings" pitchFamily="2" charset="2"/>
        <a:buChar char="n"/>
        <a:defRPr sz="2000">
          <a:solidFill>
            <a:srgbClr val="21511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Font typeface="Wingdings" pitchFamily="2" charset="2"/>
        <a:buChar char="§"/>
        <a:defRPr sz="20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defRPr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SzPct val="85000"/>
        <a:buFont typeface="Wingdings" pitchFamily="2" charset="2"/>
        <a:defRPr sz="16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SzPct val="85000"/>
        <a:buFont typeface="Wingdings" pitchFamily="2" charset="2"/>
        <a:defRPr sz="16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SzPct val="85000"/>
        <a:buFont typeface="Wingdings" pitchFamily="2" charset="2"/>
        <a:defRPr sz="16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SzPct val="85000"/>
        <a:buFont typeface="Wingdings" pitchFamily="2" charset="2"/>
        <a:defRPr sz="16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SzPct val="85000"/>
        <a:buFont typeface="Wingdings" pitchFamily="2" charset="2"/>
        <a:defRPr sz="16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zif.cz/cs/prv2014-verejne-zakazk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79512" y="1484784"/>
            <a:ext cx="6164733" cy="444216"/>
          </a:xfrm>
        </p:spPr>
        <p:txBody>
          <a:bodyPr/>
          <a:lstStyle/>
          <a:p>
            <a:r>
              <a:rPr lang="cs-CZ" dirty="0"/>
              <a:t>	</a:t>
            </a:r>
            <a:r>
              <a:rPr lang="cs-CZ" dirty="0" smtClean="0"/>
              <a:t>Program rozvoje venkova 2014 - 2020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467544" y="2348880"/>
            <a:ext cx="684076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i="1" dirty="0" smtClean="0"/>
              <a:t>ZADÁVÁNÍ VEŘEJNÝCH ZAKÁZEK</a:t>
            </a:r>
          </a:p>
          <a:p>
            <a:pPr algn="ctr"/>
            <a:r>
              <a:rPr lang="cs-CZ" sz="2000" b="1" i="1" dirty="0" smtClean="0"/>
              <a:t>PŘÍKLADY DOBRÉ A ŠPATNÉ PRAXE</a:t>
            </a:r>
          </a:p>
          <a:p>
            <a:pPr algn="ctr"/>
            <a:endParaRPr lang="cs-CZ" sz="2000" b="1" i="1" dirty="0"/>
          </a:p>
          <a:p>
            <a:pPr algn="ctr"/>
            <a:r>
              <a:rPr lang="cs-CZ" sz="2000" b="1" i="1" dirty="0" smtClean="0"/>
              <a:t>NEJČASTĚJŠÍ CHYBY V PROJEKTECH</a:t>
            </a:r>
          </a:p>
          <a:p>
            <a:pPr algn="ctr"/>
            <a:endParaRPr lang="cs-CZ" sz="1200" b="1" i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5652120" y="6581001"/>
            <a:ext cx="3312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Ing. Lukáš Holubík</a:t>
            </a:r>
            <a:endParaRPr lang="cs-CZ" sz="1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1484784"/>
            <a:ext cx="5207740" cy="444216"/>
          </a:xfrm>
        </p:spPr>
        <p:txBody>
          <a:bodyPr/>
          <a:lstStyle/>
          <a:p>
            <a:r>
              <a:rPr lang="cs-CZ" dirty="0" smtClean="0"/>
              <a:t>Nedodržení termínu realizace zakázky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algn="just">
              <a:buClr>
                <a:srgbClr val="034A31"/>
              </a:buClr>
              <a:buFont typeface="Wingdings" panose="05000000000000000000" pitchFamily="2" charset="2"/>
              <a:buChar char="§"/>
            </a:pPr>
            <a:endParaRPr lang="cs-CZ" b="1" dirty="0" smtClean="0">
              <a:solidFill>
                <a:srgbClr val="034A31"/>
              </a:solidFill>
            </a:endParaRPr>
          </a:p>
          <a:p>
            <a:pPr marL="285750" indent="-285750" algn="just">
              <a:buClr>
                <a:srgbClr val="034A31"/>
              </a:buClr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34A31"/>
                </a:solidFill>
              </a:rPr>
              <a:t>Podstatná </a:t>
            </a:r>
            <a:r>
              <a:rPr lang="cs-CZ" sz="1800" dirty="0">
                <a:solidFill>
                  <a:srgbClr val="034A31"/>
                </a:solidFill>
              </a:rPr>
              <a:t>změna smlouvy na plnění zakázky, která </a:t>
            </a:r>
            <a:r>
              <a:rPr lang="cs-CZ" sz="1800" b="1" dirty="0">
                <a:solidFill>
                  <a:srgbClr val="034A31"/>
                </a:solidFill>
              </a:rPr>
              <a:t>by mohla</a:t>
            </a:r>
            <a:r>
              <a:rPr lang="cs-CZ" sz="1800" dirty="0">
                <a:solidFill>
                  <a:srgbClr val="034A31"/>
                </a:solidFill>
              </a:rPr>
              <a:t> mít vliv na výběr nejvhodnější nabídky.</a:t>
            </a:r>
          </a:p>
          <a:p>
            <a:pPr marL="285750" indent="-285750" algn="just">
              <a:buClr>
                <a:srgbClr val="034A31"/>
              </a:buClr>
              <a:buFont typeface="Wingdings" panose="05000000000000000000" pitchFamily="2" charset="2"/>
              <a:buChar char="§"/>
            </a:pPr>
            <a:endParaRPr lang="cs-CZ" dirty="0" smtClean="0">
              <a:solidFill>
                <a:srgbClr val="034A31"/>
              </a:solidFill>
            </a:endParaRPr>
          </a:p>
          <a:p>
            <a:pPr marL="685800" lvl="1" algn="just">
              <a:buClr>
                <a:srgbClr val="034A31"/>
              </a:buClr>
              <a:buFont typeface="Wingdings" panose="05000000000000000000" pitchFamily="2" charset="2"/>
              <a:buChar char="Ø"/>
            </a:pPr>
            <a:r>
              <a:rPr lang="cs-CZ" sz="1800" b="1" dirty="0">
                <a:solidFill>
                  <a:srgbClr val="F36523"/>
                </a:solidFill>
                <a:ea typeface="+mn-ea"/>
                <a:cs typeface="+mn-cs"/>
              </a:rPr>
              <a:t>Vyšší moc – živelní pohroma, revoluce atd., žadatel musí prokázat</a:t>
            </a:r>
            <a:r>
              <a:rPr lang="cs-CZ" sz="1800" b="1" dirty="0" smtClean="0">
                <a:solidFill>
                  <a:srgbClr val="F36523"/>
                </a:solidFill>
                <a:ea typeface="+mn-ea"/>
                <a:cs typeface="+mn-cs"/>
              </a:rPr>
              <a:t>.</a:t>
            </a:r>
          </a:p>
          <a:p>
            <a:pPr marL="685800" lvl="1" algn="just">
              <a:buClr>
                <a:srgbClr val="034A31"/>
              </a:buClr>
              <a:buFont typeface="Wingdings" panose="05000000000000000000" pitchFamily="2" charset="2"/>
              <a:buChar char="Ø"/>
            </a:pPr>
            <a:endParaRPr lang="cs-CZ" sz="1800" b="1" dirty="0">
              <a:solidFill>
                <a:srgbClr val="F36523"/>
              </a:solidFill>
              <a:ea typeface="+mn-ea"/>
              <a:cs typeface="+mn-cs"/>
            </a:endParaRPr>
          </a:p>
          <a:p>
            <a:pPr marL="685800" lvl="1" algn="just">
              <a:buClr>
                <a:srgbClr val="034A31"/>
              </a:buClr>
              <a:buFont typeface="Wingdings" panose="05000000000000000000" pitchFamily="2" charset="2"/>
              <a:buChar char="Ø"/>
            </a:pPr>
            <a:r>
              <a:rPr lang="cs-CZ" sz="1800" b="1" dirty="0">
                <a:solidFill>
                  <a:srgbClr val="F36523"/>
                </a:solidFill>
                <a:ea typeface="+mn-ea"/>
                <a:cs typeface="+mn-cs"/>
              </a:rPr>
              <a:t>Uplatňovat sankce ze smlouvy vůči dodavateli, nastavit sankce v rozumné výši.</a:t>
            </a:r>
          </a:p>
          <a:p>
            <a:pPr marL="400050" lvl="1" indent="0" algn="just">
              <a:buClr>
                <a:srgbClr val="034A31"/>
              </a:buClr>
              <a:buNone/>
            </a:pPr>
            <a:endParaRPr lang="cs-CZ" sz="1800" b="1" dirty="0">
              <a:solidFill>
                <a:srgbClr val="F36523"/>
              </a:solidFill>
              <a:ea typeface="+mn-ea"/>
              <a:cs typeface="+mn-cs"/>
            </a:endParaRPr>
          </a:p>
          <a:p>
            <a:pPr marL="685800" lvl="1" algn="just">
              <a:buClr>
                <a:srgbClr val="034A31"/>
              </a:buClr>
              <a:buFont typeface="Wingdings" panose="05000000000000000000" pitchFamily="2" charset="2"/>
              <a:buChar char="Ø"/>
            </a:pPr>
            <a:r>
              <a:rPr lang="cs-CZ" sz="1800" b="1" dirty="0">
                <a:solidFill>
                  <a:srgbClr val="F36523"/>
                </a:solidFill>
                <a:ea typeface="+mn-ea"/>
                <a:cs typeface="+mn-cs"/>
              </a:rPr>
              <a:t>Nastavit v ZP reálné termíny realizace nebo vyhradit možnost změny termínu realizace ze strany zadavatele.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8213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63784"/>
            <a:ext cx="6294576" cy="444216"/>
          </a:xfrm>
        </p:spPr>
        <p:txBody>
          <a:bodyPr/>
          <a:lstStyle/>
          <a:p>
            <a:r>
              <a:rPr lang="cs-CZ" dirty="0" smtClean="0"/>
              <a:t>Příklad vyhrazeného posunu termínů realizace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/>
            <a:endParaRPr lang="cs-CZ" dirty="0" smtClean="0">
              <a:solidFill>
                <a:srgbClr val="F77121"/>
              </a:solidFill>
            </a:endParaRPr>
          </a:p>
          <a:p>
            <a:pPr marL="0" indent="0" algn="just"/>
            <a:r>
              <a:rPr lang="cs-CZ" sz="1800" dirty="0" smtClean="0">
                <a:solidFill>
                  <a:srgbClr val="F77121"/>
                </a:solidFill>
              </a:rPr>
              <a:t>V návrhu smlouvy či textu Oznámení/Výzvy/ZD je možno předem definovat situace, kdy lze následně dodatkem upravovat posuny termínů realizace plnění. Díky tomuto vyhrazení posunu termínů se pak nejedná o podstatnou změnu smlouvy.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sz="1800" dirty="0" smtClean="0">
              <a:solidFill>
                <a:srgbClr val="F7712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cs-CZ" sz="1800" dirty="0">
              <a:solidFill>
                <a:srgbClr val="F7712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800" i="1" dirty="0" smtClean="0">
                <a:solidFill>
                  <a:srgbClr val="215112"/>
                </a:solidFill>
              </a:rPr>
              <a:t>Objednatel </a:t>
            </a:r>
            <a:r>
              <a:rPr lang="cs-CZ" sz="1800" i="1" dirty="0">
                <a:solidFill>
                  <a:srgbClr val="215112"/>
                </a:solidFill>
              </a:rPr>
              <a:t>je oprávněn přesunout termín zahájení prací uvedených dle této </a:t>
            </a:r>
            <a:r>
              <a:rPr lang="cs-CZ" sz="1800" i="1" dirty="0" smtClean="0">
                <a:solidFill>
                  <a:srgbClr val="215112"/>
                </a:solidFill>
              </a:rPr>
              <a:t>smlouvy na </a:t>
            </a:r>
            <a:r>
              <a:rPr lang="cs-CZ" sz="1800" i="1" dirty="0">
                <a:solidFill>
                  <a:srgbClr val="215112"/>
                </a:solidFill>
              </a:rPr>
              <a:t>dobu jinou (max. však o 24 měsíců od uvedeného termínu). Tato případná </a:t>
            </a:r>
            <a:r>
              <a:rPr lang="cs-CZ" sz="1800" i="1" dirty="0" smtClean="0">
                <a:solidFill>
                  <a:srgbClr val="215112"/>
                </a:solidFill>
              </a:rPr>
              <a:t>změna bude </a:t>
            </a:r>
            <a:r>
              <a:rPr lang="cs-CZ" sz="1800" i="1" dirty="0">
                <a:solidFill>
                  <a:srgbClr val="215112"/>
                </a:solidFill>
              </a:rPr>
              <a:t>řešena dodatkem ke </a:t>
            </a:r>
            <a:r>
              <a:rPr lang="cs-CZ" sz="1800" i="1" dirty="0" smtClean="0">
                <a:solidFill>
                  <a:srgbClr val="215112"/>
                </a:solidFill>
              </a:rPr>
              <a:t>smlouvě.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dirty="0" smtClean="0">
              <a:solidFill>
                <a:srgbClr val="F771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5930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63784"/>
            <a:ext cx="7512858" cy="444216"/>
          </a:xfrm>
        </p:spPr>
        <p:txBody>
          <a:bodyPr/>
          <a:lstStyle/>
          <a:p>
            <a:r>
              <a:rPr lang="cs-CZ" dirty="0" smtClean="0"/>
              <a:t>Nedodržení závazně stanovených obchodních podmínek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00" y="2204864"/>
            <a:ext cx="7920000" cy="3960440"/>
          </a:xfrm>
        </p:spPr>
        <p:txBody>
          <a:bodyPr/>
          <a:lstStyle/>
          <a:p>
            <a:pPr marL="0" indent="0" algn="just"/>
            <a:endParaRPr lang="cs-CZ" sz="1800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sz="1800" dirty="0" smtClean="0"/>
              <a:t>Příklad: </a:t>
            </a:r>
            <a:r>
              <a:rPr lang="cs-CZ" sz="1800" dirty="0" smtClean="0">
                <a:solidFill>
                  <a:srgbClr val="034A31"/>
                </a:solidFill>
              </a:rPr>
              <a:t>v návrhu smlouvy je uvedeno, že nebudou poskytovány zálohové platby, a v průběhu plnění zakázky jsou zálohové platby poskytnuty.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cs-CZ" sz="1800" dirty="0" smtClean="0">
              <a:solidFill>
                <a:srgbClr val="034A31"/>
              </a:solidFill>
            </a:endParaRP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cs-CZ" sz="1800" dirty="0" smtClean="0">
                <a:solidFill>
                  <a:srgbClr val="034A31"/>
                </a:solidFill>
              </a:rPr>
              <a:t>Za použití v původním VŘ by tato skutečnost mohla mít vliv na výběr dodavatele.</a:t>
            </a:r>
          </a:p>
          <a:p>
            <a:pPr marL="457200" lvl="1" indent="0" algn="just">
              <a:buNone/>
            </a:pPr>
            <a:endParaRPr lang="cs-CZ" sz="1800" dirty="0" smtClean="0">
              <a:solidFill>
                <a:srgbClr val="034A31"/>
              </a:solidFill>
            </a:endParaRP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cs-CZ" sz="1800" dirty="0" smtClean="0">
                <a:solidFill>
                  <a:srgbClr val="034A31"/>
                </a:solidFill>
              </a:rPr>
              <a:t>Dojde ke změně ekonomické rovnováhy zakázky ve prospěch vybraného dodavatele.</a:t>
            </a:r>
          </a:p>
        </p:txBody>
      </p:sp>
    </p:spTree>
    <p:extLst>
      <p:ext uri="{BB962C8B-B14F-4D97-AF65-F5344CB8AC3E}">
        <p14:creationId xmlns:p14="http://schemas.microsoft.com/office/powerpoint/2010/main" val="20028393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6565" y="1484784"/>
            <a:ext cx="8586870" cy="444216"/>
          </a:xfrm>
        </p:spPr>
        <p:txBody>
          <a:bodyPr/>
          <a:lstStyle/>
          <a:p>
            <a:r>
              <a:rPr lang="cs-CZ" dirty="0" smtClean="0"/>
              <a:t>PODSTATNOU ZMĚNOU ZÁVAZKU U STAVEBNÍCH PRACÍ NEJSOU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00" y="2348880"/>
            <a:ext cx="7920000" cy="396044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cs-CZ" sz="2000" dirty="0" smtClean="0"/>
              <a:t>Změny, které nemění celkovou povahu zakázky a jejich hodnota je do 15% původní hodnoty zakázky.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cs-CZ" sz="2000" dirty="0" smtClean="0"/>
              <a:t>Změny, jejichž potřeba vznikla v důsledku nepředvídatelných okolností, a jejichž hodnota je do 50% původní zakázky.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cs-CZ" sz="2000" dirty="0" smtClean="0"/>
              <a:t>Změny jedné nebo více položek soupisu stavebních prací jednou nebo více položkami – tzv. substituce.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2473305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63784"/>
            <a:ext cx="4515243" cy="444216"/>
          </a:xfrm>
        </p:spPr>
        <p:txBody>
          <a:bodyPr/>
          <a:lstStyle/>
          <a:p>
            <a:r>
              <a:rPr lang="cs-CZ" dirty="0" smtClean="0"/>
              <a:t>ZÁMĚNA POLOŽEK - SUBSTITUCE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s-CZ" sz="1800" dirty="0"/>
              <a:t>Účel položky je srovnatelný s nahrazovanou položkou.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1800" dirty="0" smtClean="0"/>
              <a:t>Cena nové položky je stejná nebo nižší ve vztahu k nahrazované položce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1800" dirty="0" smtClean="0"/>
              <a:t>Kvalita nové položky je stejná nebo vyšší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1800" dirty="0" smtClean="0">
                <a:solidFill>
                  <a:srgbClr val="215112"/>
                </a:solidFill>
              </a:rPr>
              <a:t>Příklad: hodnota původní zakázky je 2.300.000,- Kč</a:t>
            </a:r>
          </a:p>
          <a:p>
            <a:endParaRPr lang="cs-CZ" dirty="0"/>
          </a:p>
          <a:p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/>
          </p:nvPr>
        </p:nvGraphicFramePr>
        <p:xfrm>
          <a:off x="1691680" y="4068220"/>
          <a:ext cx="5544616" cy="15930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41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30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79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Změna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Finanční dopad na zakázku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65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</a:rPr>
                        <a:t>Keramická </a:t>
                      </a:r>
                      <a:r>
                        <a:rPr lang="cs-CZ" sz="1100" u="none" strike="noStrike" dirty="0" smtClean="0">
                          <a:effectLst/>
                        </a:rPr>
                        <a:t>protiskluzová dlažba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-150 000 Kč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78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Litá protiskluzová podlaha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150 000 Kč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65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Celkem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0 Kč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22177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63784"/>
            <a:ext cx="6873261" cy="444216"/>
          </a:xfrm>
        </p:spPr>
        <p:txBody>
          <a:bodyPr/>
          <a:lstStyle/>
          <a:p>
            <a:r>
              <a:rPr lang="cs-CZ" dirty="0" smtClean="0"/>
              <a:t>Změny neměnící celkovou povahu zakázky do 15%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endParaRPr lang="cs-CZ" sz="1800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sz="1800" dirty="0"/>
              <a:t>Z</a:t>
            </a:r>
            <a:r>
              <a:rPr lang="cs-CZ" sz="1800" dirty="0" smtClean="0"/>
              <a:t>měna</a:t>
            </a:r>
            <a:r>
              <a:rPr lang="cs-CZ" sz="1800" dirty="0"/>
              <a:t>, která nemění povahu veřejné zakázky a jejíž hodnota je </a:t>
            </a:r>
            <a:r>
              <a:rPr lang="cs-CZ" sz="1800" dirty="0" smtClean="0"/>
              <a:t>do 15% </a:t>
            </a:r>
            <a:r>
              <a:rPr lang="cs-CZ" sz="1800" dirty="0"/>
              <a:t>původní hodnoty závazku </a:t>
            </a:r>
            <a:r>
              <a:rPr lang="cs-CZ" sz="1800" dirty="0" smtClean="0"/>
              <a:t>u </a:t>
            </a:r>
            <a:r>
              <a:rPr lang="cs-CZ" sz="1800" dirty="0"/>
              <a:t>stavebních prací. </a:t>
            </a:r>
            <a:endParaRPr lang="cs-CZ" sz="1800" dirty="0" smtClean="0"/>
          </a:p>
          <a:p>
            <a:pPr algn="just">
              <a:buFont typeface="Wingdings" panose="05000000000000000000" pitchFamily="2" charset="2"/>
              <a:buChar char="v"/>
            </a:pPr>
            <a:endParaRPr lang="cs-CZ" sz="1800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sz="1800" dirty="0" smtClean="0">
                <a:solidFill>
                  <a:srgbClr val="034A31"/>
                </a:solidFill>
              </a:rPr>
              <a:t>Příklad: hodnota původní zakázky je 2.300.000,- Kč</a:t>
            </a:r>
            <a:endParaRPr lang="cs-CZ" sz="1800" dirty="0">
              <a:solidFill>
                <a:srgbClr val="034A31"/>
              </a:solidFill>
            </a:endParaRPr>
          </a:p>
          <a:p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/>
          </p:nvPr>
        </p:nvGraphicFramePr>
        <p:xfrm>
          <a:off x="720000" y="3861048"/>
          <a:ext cx="7920000" cy="20162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35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71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76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962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Změna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Finanční dopad na zakázku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Dopad na výpočet hodnoty změny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00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 smtClean="0">
                          <a:effectLst/>
                        </a:rPr>
                        <a:t>Keramická protiskluzová </a:t>
                      </a:r>
                      <a:r>
                        <a:rPr lang="cs-CZ" sz="1100" u="none" strike="noStrike" dirty="0">
                          <a:effectLst/>
                        </a:rPr>
                        <a:t>dlažba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-150 000 Kč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150 000 Kč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59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Litá protiskluzová podlaha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200 000 Kč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200 000 Kč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00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Celkem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50 000 Kč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350 000 Kč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00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Hodnota změny v %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2,17%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15,22%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440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484784"/>
            <a:ext cx="7371794" cy="428827"/>
          </a:xfrm>
        </p:spPr>
        <p:txBody>
          <a:bodyPr/>
          <a:lstStyle/>
          <a:p>
            <a:r>
              <a:rPr lang="cs-CZ" sz="1700" dirty="0"/>
              <a:t>Z</a:t>
            </a:r>
            <a:r>
              <a:rPr lang="cs-CZ" sz="1700" dirty="0" smtClean="0"/>
              <a:t>adání dodatečných prací bez splnění podmínek Příručky</a:t>
            </a:r>
            <a:endParaRPr lang="pt-BR" sz="17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420888"/>
            <a:ext cx="7848872" cy="3960440"/>
          </a:xfrm>
        </p:spPr>
        <p:txBody>
          <a:bodyPr/>
          <a:lstStyle/>
          <a:p>
            <a:pPr marL="285750" indent="-285750" algn="just">
              <a:lnSpc>
                <a:spcPct val="200000"/>
              </a:lnSpc>
              <a:buClr>
                <a:srgbClr val="034A31"/>
              </a:buClr>
              <a:buFont typeface="Wingdings" panose="05000000000000000000" pitchFamily="2" charset="2"/>
              <a:buChar char="v"/>
            </a:pPr>
            <a:r>
              <a:rPr lang="cs-CZ" sz="1800" dirty="0" smtClean="0">
                <a:solidFill>
                  <a:srgbClr val="034A31"/>
                </a:solidFill>
              </a:rPr>
              <a:t>Potřeba dodatečných prací vznikla v důsledku okolností, které zadavatel jednající s náležitou péčí nemohl předvídat.</a:t>
            </a:r>
          </a:p>
          <a:p>
            <a:pPr marL="285750" indent="-285750" algn="just">
              <a:lnSpc>
                <a:spcPct val="200000"/>
              </a:lnSpc>
              <a:buClr>
                <a:srgbClr val="034A31"/>
              </a:buClr>
              <a:buFont typeface="Wingdings" panose="05000000000000000000" pitchFamily="2" charset="2"/>
              <a:buChar char="v"/>
            </a:pPr>
            <a:r>
              <a:rPr lang="cs-CZ" sz="1800" dirty="0" smtClean="0">
                <a:solidFill>
                  <a:srgbClr val="034A31"/>
                </a:solidFill>
              </a:rPr>
              <a:t>Nemění celkovou povahu zakázky.</a:t>
            </a:r>
            <a:endParaRPr lang="cs-CZ" sz="1800" dirty="0">
              <a:solidFill>
                <a:srgbClr val="034A31"/>
              </a:solidFill>
            </a:endParaRPr>
          </a:p>
          <a:p>
            <a:pPr marL="285750" indent="-285750" algn="just">
              <a:lnSpc>
                <a:spcPct val="200000"/>
              </a:lnSpc>
              <a:buClr>
                <a:srgbClr val="034A31"/>
              </a:buClr>
              <a:buFont typeface="Wingdings" panose="05000000000000000000" pitchFamily="2" charset="2"/>
              <a:buChar char="v"/>
            </a:pPr>
            <a:r>
              <a:rPr lang="cs-CZ" sz="1800" dirty="0" smtClean="0">
                <a:solidFill>
                  <a:srgbClr val="034A31"/>
                </a:solidFill>
              </a:rPr>
              <a:t>Hodnota dodatečných prací je do </a:t>
            </a:r>
            <a:r>
              <a:rPr lang="cs-CZ" sz="1800" dirty="0">
                <a:solidFill>
                  <a:srgbClr val="034A31"/>
                </a:solidFill>
              </a:rPr>
              <a:t>50% hodnoty původní </a:t>
            </a:r>
            <a:r>
              <a:rPr lang="cs-CZ" sz="1800" dirty="0" smtClean="0">
                <a:solidFill>
                  <a:srgbClr val="034A31"/>
                </a:solidFill>
              </a:rPr>
              <a:t>zakázky.</a:t>
            </a:r>
          </a:p>
          <a:p>
            <a:pPr marL="285750" indent="-285750" algn="just">
              <a:lnSpc>
                <a:spcPct val="200000"/>
              </a:lnSpc>
              <a:buClr>
                <a:srgbClr val="034A31"/>
              </a:buClr>
              <a:buFont typeface="Wingdings" panose="05000000000000000000" pitchFamily="2" charset="2"/>
              <a:buChar char="v"/>
            </a:pPr>
            <a:r>
              <a:rPr lang="cs-CZ" sz="1800" dirty="0" smtClean="0">
                <a:solidFill>
                  <a:srgbClr val="034A31"/>
                </a:solidFill>
              </a:rPr>
              <a:t>Reálné navýšení zakázky je do 30%.</a:t>
            </a:r>
            <a:endParaRPr lang="cs-CZ" sz="1800" dirty="0">
              <a:solidFill>
                <a:srgbClr val="034A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6941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4958" y="1484784"/>
            <a:ext cx="6220838" cy="444216"/>
          </a:xfrm>
        </p:spPr>
        <p:txBody>
          <a:bodyPr/>
          <a:lstStyle/>
          <a:p>
            <a:r>
              <a:rPr lang="cs-CZ" dirty="0" smtClean="0"/>
              <a:t>Jak postupovat v případě potřeby nového VŘ?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2420888"/>
            <a:ext cx="7920000" cy="396044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cs-CZ" sz="1800" dirty="0" smtClean="0"/>
              <a:t>Požádat SZIF, prostřednictvím Hlášení o změnách nebo vysvětlujícím dopisem, o možnost provést nové výběrové řízení.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cs-CZ" sz="1800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sz="1800" dirty="0" smtClean="0">
                <a:solidFill>
                  <a:srgbClr val="215112"/>
                </a:solidFill>
              </a:rPr>
              <a:t>Pokud bude nové výběrové řízení povoleno, bude to za podmínky, že bude provedeno v režimu otevřené výzvy dle bodu 3.1.2 PŘÍRUČKY.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cs-CZ" sz="1800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sz="1800" dirty="0" smtClean="0"/>
              <a:t>Po provedení nového výběrového řízení musí být toto doloženo prostřednictvím Hlášení o změnách nebo v reakci na Žádost o doplnění na příslušné RO SZIF.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829067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454006"/>
            <a:ext cx="6576704" cy="444216"/>
          </a:xfrm>
        </p:spPr>
        <p:txBody>
          <a:bodyPr/>
          <a:lstStyle/>
          <a:p>
            <a:r>
              <a:rPr lang="cs-CZ" dirty="0" smtClean="0"/>
              <a:t>Uzavřená výzva, cenový marketing, přímý nákup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492896"/>
            <a:ext cx="8136904" cy="2925176"/>
          </a:xfrm>
        </p:spPr>
        <p:txBody>
          <a:bodyPr/>
          <a:lstStyle/>
          <a:p>
            <a:r>
              <a:rPr lang="cs-CZ" sz="1800" b="1" dirty="0" smtClean="0"/>
              <a:t>Zadavatel nesmí vyzvat osobu (PO, FO), která má vztah k zadavateli zakázky, a to:</a:t>
            </a:r>
          </a:p>
          <a:p>
            <a:endParaRPr lang="cs-CZ" sz="1800" dirty="0"/>
          </a:p>
          <a:p>
            <a:pPr marL="715963"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rgbClr val="215112"/>
                </a:solidFill>
              </a:rPr>
              <a:t>Osobu blízkou (řeší § 22, zákona č. 89/2012 Sb. občanského zákoníku - osoba v přímé řadě – sourozenec, manžel, partner, aj.)</a:t>
            </a:r>
          </a:p>
          <a:p>
            <a:pPr marL="373063" indent="0"/>
            <a:endParaRPr lang="cs-CZ" sz="1800" dirty="0" smtClean="0">
              <a:solidFill>
                <a:srgbClr val="215112"/>
              </a:solidFill>
            </a:endParaRPr>
          </a:p>
          <a:p>
            <a:pPr marL="715963"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rgbClr val="215112"/>
                </a:solidFill>
              </a:rPr>
              <a:t>Osoba personálně propojena se zadavatelem, nebo</a:t>
            </a:r>
          </a:p>
          <a:p>
            <a:pPr marL="373063" indent="0"/>
            <a:endParaRPr lang="cs-CZ" sz="1800" dirty="0" smtClean="0">
              <a:solidFill>
                <a:srgbClr val="215112"/>
              </a:solidFill>
            </a:endParaRPr>
          </a:p>
          <a:p>
            <a:pPr marL="715963"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rgbClr val="215112"/>
                </a:solidFill>
              </a:rPr>
              <a:t>Osoba majetkově propojena se zadavatelem (</a:t>
            </a:r>
            <a:r>
              <a:rPr lang="cs-CZ" sz="1800" dirty="0">
                <a:solidFill>
                  <a:srgbClr val="215112"/>
                </a:solidFill>
              </a:rPr>
              <a:t>dle Výpisu z registrů)</a:t>
            </a:r>
          </a:p>
          <a:p>
            <a:pPr algn="just"/>
            <a:endParaRPr lang="cs-CZ" sz="1800" dirty="0">
              <a:solidFill>
                <a:srgbClr val="2151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8383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1484784"/>
            <a:ext cx="4946451" cy="444216"/>
          </a:xfrm>
        </p:spPr>
        <p:txBody>
          <a:bodyPr/>
          <a:lstStyle/>
          <a:p>
            <a:r>
              <a:rPr lang="cs-CZ" dirty="0"/>
              <a:t>Uzavřená výzva, cenový </a:t>
            </a:r>
            <a:r>
              <a:rPr lang="cs-CZ" dirty="0" smtClean="0"/>
              <a:t>marketing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348880"/>
            <a:ext cx="7920000" cy="3960440"/>
          </a:xfrm>
        </p:spPr>
        <p:txBody>
          <a:bodyPr/>
          <a:lstStyle/>
          <a:p>
            <a:pPr lvl="1">
              <a:lnSpc>
                <a:spcPct val="150000"/>
              </a:lnSpc>
              <a:buClrTx/>
            </a:pPr>
            <a:r>
              <a:rPr lang="cs-CZ" sz="1600" b="1" dirty="0">
                <a:solidFill>
                  <a:srgbClr val="034A31"/>
                </a:solidFill>
              </a:rPr>
              <a:t>Pokud zakázka není zveřejněna v otevřené výzvě nebo na el. tržišti, tak dodavatel, který podal nabídku nesmí:</a:t>
            </a:r>
          </a:p>
          <a:p>
            <a:pPr lvl="2">
              <a:lnSpc>
                <a:spcPct val="200000"/>
              </a:lnSpc>
              <a:buFont typeface="+mj-lt"/>
              <a:buAutoNum type="alphaLcParenR"/>
            </a:pPr>
            <a:r>
              <a:rPr lang="cs-CZ" sz="1600" b="1" dirty="0" smtClean="0">
                <a:solidFill>
                  <a:srgbClr val="F77121"/>
                </a:solidFill>
                <a:ea typeface="+mn-ea"/>
                <a:cs typeface="+mn-cs"/>
              </a:rPr>
              <a:t>být </a:t>
            </a:r>
            <a:r>
              <a:rPr lang="cs-CZ" sz="1600" b="1" dirty="0">
                <a:solidFill>
                  <a:srgbClr val="F77121"/>
                </a:solidFill>
                <a:ea typeface="+mn-ea"/>
                <a:cs typeface="+mn-cs"/>
              </a:rPr>
              <a:t>současně subdodavatelem jiného dodavatele v tomtéž výběrovém řízení</a:t>
            </a:r>
          </a:p>
          <a:p>
            <a:pPr lvl="2">
              <a:lnSpc>
                <a:spcPct val="200000"/>
              </a:lnSpc>
              <a:buFont typeface="+mj-lt"/>
              <a:buAutoNum type="alphaLcParenR"/>
            </a:pPr>
            <a:r>
              <a:rPr lang="cs-CZ" sz="1600" b="1" dirty="0">
                <a:solidFill>
                  <a:srgbClr val="F77121"/>
                </a:solidFill>
                <a:ea typeface="+mn-ea"/>
                <a:cs typeface="+mn-cs"/>
              </a:rPr>
              <a:t>být personálně ani majetkově propojen s jiným dodavatelem v tomtéž výběrovém řízení </a:t>
            </a:r>
          </a:p>
        </p:txBody>
      </p:sp>
    </p:spTree>
    <p:extLst>
      <p:ext uri="{BB962C8B-B14F-4D97-AF65-F5344CB8AC3E}">
        <p14:creationId xmlns:p14="http://schemas.microsoft.com/office/powerpoint/2010/main" val="41035467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63784"/>
            <a:ext cx="8263064" cy="444216"/>
          </a:xfrm>
        </p:spPr>
        <p:txBody>
          <a:bodyPr/>
          <a:lstStyle/>
          <a:p>
            <a:r>
              <a:rPr lang="cs-CZ" dirty="0" smtClean="0"/>
              <a:t>Co je potřeba udělat než začneme zadávat veřejnou zakázku?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b="1" dirty="0" smtClean="0"/>
              <a:t>Nastudovat následující materiály</a:t>
            </a:r>
            <a:r>
              <a:rPr lang="cs-CZ" b="1" dirty="0" smtClean="0"/>
              <a:t>:</a:t>
            </a:r>
          </a:p>
          <a:p>
            <a:endParaRPr lang="cs-CZ" dirty="0" smtClean="0"/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cs-CZ" sz="2000" dirty="0" smtClean="0"/>
              <a:t>PŘÍRUČKA PRO ZADÁVÁNÍ ZAKÁZEK POGRAMU ROZVOJE VENKOVA NA OBDOBÍ 2014 – 2020 (verze </a:t>
            </a:r>
            <a:r>
              <a:rPr lang="cs-CZ" sz="2000" dirty="0"/>
              <a:t>4</a:t>
            </a:r>
            <a:r>
              <a:rPr lang="cs-CZ" sz="2000" dirty="0" smtClean="0"/>
              <a:t>) – dále jen PŘÍRUČKA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cs-CZ" sz="2000" dirty="0" smtClean="0"/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cs-CZ" sz="2000" dirty="0" smtClean="0"/>
              <a:t>Seznam dokumentace z výběrového/zadávacího řízení</a:t>
            </a:r>
          </a:p>
        </p:txBody>
      </p:sp>
    </p:spTree>
    <p:extLst>
      <p:ext uri="{BB962C8B-B14F-4D97-AF65-F5344CB8AC3E}">
        <p14:creationId xmlns:p14="http://schemas.microsoft.com/office/powerpoint/2010/main" val="2913806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63784"/>
            <a:ext cx="5251022" cy="444216"/>
          </a:xfrm>
        </p:spPr>
        <p:txBody>
          <a:bodyPr/>
          <a:lstStyle/>
          <a:p>
            <a:r>
              <a:rPr lang="cs-CZ" dirty="0" smtClean="0"/>
              <a:t>Nejčastější chyby při dokládání VŘ/ZŘ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 smtClean="0"/>
              <a:t>Nedodržení termínů pro splnění Výzvy k doplnění nebo Nápravného opatření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 smtClean="0"/>
              <a:t>Sledovat svůj portál farmáře a reagovat na případné výzvy k doplnění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80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 smtClean="0"/>
              <a:t>CENOVÝ MARKETING – </a:t>
            </a:r>
            <a:r>
              <a:rPr lang="cs-CZ" sz="1800" b="1" dirty="0" smtClean="0"/>
              <a:t>JAKO VÍTĚZNÁ MUSÍ BÝT VŽDY VYBRÁNA NABÍDKA S NEJNIŽŠÍ CENOU!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22283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02229"/>
            <a:ext cx="5477044" cy="505771"/>
          </a:xfrm>
        </p:spPr>
        <p:txBody>
          <a:bodyPr/>
          <a:lstStyle/>
          <a:p>
            <a:r>
              <a:rPr lang="cs-CZ" sz="2200" dirty="0" smtClean="0"/>
              <a:t>NEJČASTĚJŠÍ KRÁCENÍ DOTACE</a:t>
            </a:r>
            <a:endParaRPr lang="cs-CZ" sz="2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endParaRPr lang="cs-CZ" sz="2400" b="1" dirty="0" smtClean="0"/>
          </a:p>
          <a:p>
            <a:pPr>
              <a:buFont typeface="+mj-lt"/>
              <a:buAutoNum type="arabicPeriod"/>
            </a:pPr>
            <a:r>
              <a:rPr lang="cs-CZ" sz="2400" b="1" dirty="0" smtClean="0"/>
              <a:t>FINANČNÍ OPRAVY </a:t>
            </a:r>
            <a:r>
              <a:rPr lang="cs-CZ" sz="2400" dirty="0" smtClean="0"/>
              <a:t>– chyby s návazností na výběrové řízení</a:t>
            </a:r>
          </a:p>
          <a:p>
            <a:pPr>
              <a:buFont typeface="+mj-lt"/>
              <a:buAutoNum type="arabicPeriod"/>
            </a:pPr>
            <a:endParaRPr lang="cs-CZ" sz="2400" dirty="0" smtClean="0"/>
          </a:p>
          <a:p>
            <a:pPr>
              <a:buFont typeface="+mj-lt"/>
              <a:buAutoNum type="arabicPeriod"/>
            </a:pPr>
            <a:r>
              <a:rPr lang="cs-CZ" sz="2400" b="1" dirty="0" smtClean="0"/>
              <a:t>SANKCE</a:t>
            </a:r>
            <a:r>
              <a:rPr lang="cs-CZ" sz="2400" dirty="0" smtClean="0"/>
              <a:t> – porušení Pravidel</a:t>
            </a:r>
          </a:p>
          <a:p>
            <a:pPr>
              <a:buFont typeface="+mj-lt"/>
              <a:buAutoNum type="arabicPeriod"/>
            </a:pPr>
            <a:endParaRPr lang="cs-CZ" sz="2400" dirty="0" smtClean="0"/>
          </a:p>
          <a:p>
            <a:pPr>
              <a:buFont typeface="+mj-lt"/>
              <a:buAutoNum type="arabicPeriod"/>
            </a:pPr>
            <a:r>
              <a:rPr lang="cs-CZ" sz="2400" b="1" dirty="0" smtClean="0"/>
              <a:t>KOREKCE</a:t>
            </a:r>
            <a:r>
              <a:rPr lang="cs-CZ" sz="2400" dirty="0" smtClean="0"/>
              <a:t> – uplatnění nezpůsobilých výdajů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8580839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02229"/>
            <a:ext cx="5696656" cy="505771"/>
          </a:xfrm>
        </p:spPr>
        <p:txBody>
          <a:bodyPr/>
          <a:lstStyle/>
          <a:p>
            <a:r>
              <a:rPr lang="cs-CZ" sz="2200" dirty="0" smtClean="0"/>
              <a:t>NEJČASTĚJI SE OPAKUJÍCÍ CHYBY</a:t>
            </a:r>
            <a:endParaRPr lang="cs-CZ" sz="2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cs-CZ" sz="2000" b="1" dirty="0">
                <a:solidFill>
                  <a:schemeClr val="tx1"/>
                </a:solidFill>
              </a:rPr>
              <a:t>Nedoložení povinných příloh – D jinak „K“ nebo „C</a:t>
            </a:r>
            <a:r>
              <a:rPr lang="cs-CZ" sz="2000" b="1" dirty="0" smtClean="0">
                <a:solidFill>
                  <a:schemeClr val="tx1"/>
                </a:solidFill>
              </a:rPr>
              <a:t>“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cs-CZ" sz="2000" b="1" dirty="0" smtClean="0"/>
              <a:t>Žádost o doplnění neúplné dokumentace bez reakce = „C“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cs-CZ" sz="2000" b="1" dirty="0">
                <a:solidFill>
                  <a:schemeClr val="tx1"/>
                </a:solidFill>
              </a:rPr>
              <a:t>Nedodržení podmínky funkčního celku = „C“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cs-CZ" sz="2000" b="1" dirty="0" smtClean="0"/>
              <a:t>Dodání platného stavebního řízení po podání      ŽOD = „C“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cs-CZ" sz="2000" b="1" dirty="0">
                <a:solidFill>
                  <a:schemeClr val="tx1"/>
                </a:solidFill>
              </a:rPr>
              <a:t>Neplnění preferenčních kritérií = „C“</a:t>
            </a:r>
          </a:p>
          <a:p>
            <a:pPr>
              <a:buFont typeface="+mj-lt"/>
              <a:buAutoNum type="arabicPeriod"/>
            </a:pPr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26813287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02229"/>
            <a:ext cx="5696656" cy="505771"/>
          </a:xfrm>
        </p:spPr>
        <p:txBody>
          <a:bodyPr/>
          <a:lstStyle/>
          <a:p>
            <a:r>
              <a:rPr lang="cs-CZ" sz="2200" dirty="0" smtClean="0"/>
              <a:t>NEJČASTĚJI SE OPAKUJÍCÍ CHYBY</a:t>
            </a:r>
            <a:endParaRPr lang="cs-CZ" sz="2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6"/>
            </a:pPr>
            <a:r>
              <a:rPr lang="cs-CZ" sz="2000" b="1" dirty="0" smtClean="0"/>
              <a:t>Nenahlášení </a:t>
            </a:r>
            <a:r>
              <a:rPr lang="cs-CZ" sz="2000" b="1" dirty="0"/>
              <a:t>změn technické realizace projektu = „A“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6"/>
            </a:pPr>
            <a:r>
              <a:rPr lang="cs-CZ" sz="2000" b="1" dirty="0">
                <a:solidFill>
                  <a:schemeClr val="tx1"/>
                </a:solidFill>
              </a:rPr>
              <a:t>Nedodržení termínu podání Žádosti o platbu = „A, B, C“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6"/>
            </a:pPr>
            <a:r>
              <a:rPr lang="cs-CZ" sz="2000" b="1" dirty="0" smtClean="0"/>
              <a:t>Uplatňování výdajů, které nejsou způsobilé = „K“, nad 10% i sankce dle Pravidel</a:t>
            </a:r>
          </a:p>
          <a:p>
            <a:pPr>
              <a:buFont typeface="+mj-lt"/>
              <a:buAutoNum type="arabicPeriod"/>
            </a:pPr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15144378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33006"/>
            <a:ext cx="7520874" cy="474994"/>
          </a:xfrm>
        </p:spPr>
        <p:txBody>
          <a:bodyPr/>
          <a:lstStyle/>
          <a:p>
            <a:r>
              <a:rPr lang="cs-CZ" sz="2000" dirty="0" smtClean="0"/>
              <a:t>Doložení POTVRZENÍ O PŘIJETÍ u Žádosti o platbu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cs-CZ" sz="2000" b="1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cs-CZ" sz="2000" b="1" dirty="0" smtClean="0"/>
              <a:t>Projekty z výzvy roku 2017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sz="2000" b="1" dirty="0" smtClean="0"/>
              <a:t>Do termínu stanoveného Dohodou musí být doručeno podepsané POTVRZENÍ O PŘIJETÍ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cs-CZ" sz="2000" b="1" dirty="0" smtClean="0"/>
          </a:p>
          <a:p>
            <a:pPr>
              <a:buFont typeface="Wingdings" panose="05000000000000000000" pitchFamily="2" charset="2"/>
              <a:buChar char="v"/>
            </a:pPr>
            <a:endParaRPr lang="cs-CZ" sz="2000" b="1" dirty="0"/>
          </a:p>
          <a:p>
            <a:pPr>
              <a:buFont typeface="Wingdings" panose="05000000000000000000" pitchFamily="2" charset="2"/>
              <a:buChar char="v"/>
            </a:pPr>
            <a:r>
              <a:rPr lang="cs-CZ" sz="2000" b="1" dirty="0" smtClean="0"/>
              <a:t>Projekty z výzev roku 2018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sz="2000" b="1" dirty="0" smtClean="0"/>
              <a:t>POTVRZENÍ O PŘIJETÍ se již dokládat nemusí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5201215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33006"/>
            <a:ext cx="4640277" cy="474994"/>
          </a:xfrm>
        </p:spPr>
        <p:txBody>
          <a:bodyPr/>
          <a:lstStyle/>
          <a:p>
            <a:r>
              <a:rPr lang="cs-CZ" sz="2000" dirty="0" smtClean="0"/>
              <a:t>Kontrola preferenčních kritérií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cs-CZ" sz="2000" b="1" dirty="0" smtClean="0">
                <a:solidFill>
                  <a:srgbClr val="034A31"/>
                </a:solidFill>
              </a:rPr>
              <a:t>Ke KFRP doložit protokol, že MAS zkontrolovala PK – výzvy 2017, od 2018 je anketa v </a:t>
            </a:r>
            <a:r>
              <a:rPr lang="cs-CZ" sz="2000" b="1" dirty="0" err="1" smtClean="0">
                <a:solidFill>
                  <a:srgbClr val="034A31"/>
                </a:solidFill>
              </a:rPr>
              <a:t>ŽOPl</a:t>
            </a:r>
            <a:endParaRPr lang="cs-CZ" sz="2000" b="1" dirty="0" smtClean="0">
              <a:solidFill>
                <a:srgbClr val="034A31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cs-CZ" sz="2000" dirty="0" smtClean="0">
              <a:solidFill>
                <a:srgbClr val="034A31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sz="2000" b="1" dirty="0"/>
              <a:t>PK s plněním „do budoucna“ si musí rovněž pohlídat </a:t>
            </a:r>
            <a:r>
              <a:rPr lang="cs-CZ" sz="2000" b="1" dirty="0" smtClean="0"/>
              <a:t>MAS</a:t>
            </a:r>
            <a:endParaRPr lang="cs-CZ" sz="2000" dirty="0" smtClean="0">
              <a:solidFill>
                <a:srgbClr val="034A31"/>
              </a:solidFill>
            </a:endParaRP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cs-CZ" sz="2000" b="1" dirty="0" smtClean="0">
                <a:solidFill>
                  <a:srgbClr val="034A31"/>
                </a:solidFill>
              </a:rPr>
              <a:t>Výjimkou jsou PM – tam bude SZIF zakládat EX-POST kontroly na PM</a:t>
            </a:r>
          </a:p>
          <a:p>
            <a:pPr lvl="1" algn="just">
              <a:buFont typeface="Wingdings" panose="05000000000000000000" pitchFamily="2" charset="2"/>
              <a:buChar char="v"/>
            </a:pPr>
            <a:endParaRPr lang="cs-CZ" sz="2000" b="1" dirty="0" smtClean="0">
              <a:solidFill>
                <a:srgbClr val="034A31"/>
              </a:solidFill>
            </a:endParaRP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cs-CZ" sz="2000" b="1" dirty="0" smtClean="0"/>
              <a:t>Při </a:t>
            </a:r>
            <a:r>
              <a:rPr lang="cs-CZ" sz="2000" b="1" dirty="0"/>
              <a:t>ohlašování EX-POST kontroly na PM bude postupováno stejně jako u KFRP – zástupce MAS bude na toto upozorněn</a:t>
            </a:r>
          </a:p>
        </p:txBody>
      </p:sp>
    </p:spTree>
    <p:extLst>
      <p:ext uri="{BB962C8B-B14F-4D97-AF65-F5344CB8AC3E}">
        <p14:creationId xmlns:p14="http://schemas.microsoft.com/office/powerpoint/2010/main" val="33610334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15816" y="2132856"/>
            <a:ext cx="3152690" cy="3706648"/>
          </a:xfrm>
        </p:spPr>
        <p:txBody>
          <a:bodyPr/>
          <a:lstStyle/>
          <a:p>
            <a:pPr algn="ctr"/>
            <a:r>
              <a:rPr lang="cs-CZ" sz="2000" dirty="0" smtClean="0"/>
              <a:t>Děkuji za pozornost</a:t>
            </a:r>
            <a:br>
              <a:rPr lang="cs-CZ" sz="2000" dirty="0" smtClean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dirty="0" smtClean="0"/>
              <a:t>Ing. Lukáš Holubík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>
                <a:solidFill>
                  <a:srgbClr val="F36523"/>
                </a:solidFill>
              </a:rPr>
              <a:t>tel. </a:t>
            </a:r>
            <a:r>
              <a:rPr lang="cs-CZ" dirty="0">
                <a:solidFill>
                  <a:srgbClr val="F36523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+420 733 696 547</a:t>
            </a:r>
            <a:r>
              <a:rPr lang="cs-CZ" dirty="0" smtClean="0">
                <a:solidFill>
                  <a:srgbClr val="F36523"/>
                </a:solidFill>
              </a:rPr>
              <a:t/>
            </a:r>
            <a:br>
              <a:rPr lang="cs-CZ" dirty="0" smtClean="0">
                <a:solidFill>
                  <a:srgbClr val="F36523"/>
                </a:solidFill>
              </a:rPr>
            </a:br>
            <a:r>
              <a:rPr lang="cs-CZ" dirty="0"/>
              <a:t/>
            </a:r>
            <a:br>
              <a:rPr lang="cs-CZ" dirty="0"/>
            </a:br>
            <a:r>
              <a:rPr lang="cs-CZ" dirty="0" err="1" smtClean="0"/>
              <a:t>lukas.holubik</a:t>
            </a:r>
            <a:r>
              <a:rPr lang="en-US" dirty="0" smtClean="0"/>
              <a:t>@</a:t>
            </a:r>
            <a:r>
              <a:rPr lang="cs-CZ" dirty="0" smtClean="0"/>
              <a:t>szif.cz</a:t>
            </a:r>
            <a:br>
              <a:rPr lang="cs-CZ" dirty="0" smtClean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3233114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63784"/>
            <a:ext cx="8263064" cy="444216"/>
          </a:xfrm>
        </p:spPr>
        <p:txBody>
          <a:bodyPr/>
          <a:lstStyle/>
          <a:p>
            <a:r>
              <a:rPr lang="cs-CZ" dirty="0"/>
              <a:t>Co je potřeba </a:t>
            </a:r>
            <a:r>
              <a:rPr lang="cs-CZ" dirty="0" smtClean="0"/>
              <a:t>udělat než </a:t>
            </a:r>
            <a:r>
              <a:rPr lang="cs-CZ" dirty="0"/>
              <a:t>začneme zadávat veřejnou zakázku?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cs-CZ" sz="2000" dirty="0" smtClean="0"/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cs-CZ" sz="2000" dirty="0" smtClean="0"/>
              <a:t>Příručka </a:t>
            </a:r>
            <a:r>
              <a:rPr lang="cs-CZ" sz="2000" dirty="0"/>
              <a:t>k aplikaci – Veřejné zakázky PRV na </a:t>
            </a:r>
            <a:r>
              <a:rPr lang="cs-CZ" sz="2000" dirty="0" err="1"/>
              <a:t>eAGRI</a:t>
            </a:r>
            <a:r>
              <a:rPr lang="cs-CZ" sz="2000" dirty="0"/>
              <a:t> (v případě otevřené výzvy), výše uvedené se </a:t>
            </a:r>
            <a:r>
              <a:rPr lang="cs-CZ" sz="2000" dirty="0" smtClean="0"/>
              <a:t>nachází </a:t>
            </a:r>
            <a:r>
              <a:rPr lang="cs-CZ" sz="2000" dirty="0"/>
              <a:t>na </a:t>
            </a:r>
            <a:r>
              <a:rPr lang="cs-CZ" sz="2000" dirty="0">
                <a:hlinkClick r:id="rId2"/>
              </a:rPr>
              <a:t>https://www.szif.cz/cs/prv2014-verejne-zakazky</a:t>
            </a:r>
            <a:endParaRPr lang="cs-CZ" sz="2000" dirty="0"/>
          </a:p>
          <a:p>
            <a:pPr lvl="1" algn="just">
              <a:lnSpc>
                <a:spcPct val="250000"/>
              </a:lnSpc>
              <a:buFont typeface="Wingdings" panose="05000000000000000000" pitchFamily="2" charset="2"/>
              <a:buChar char="v"/>
            </a:pPr>
            <a:r>
              <a:rPr lang="cs-CZ" sz="2000" dirty="0"/>
              <a:t>Zákon č. 134/2016 Sb. o zadávání veřejných zakázek.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cs-CZ" sz="2000" dirty="0"/>
              <a:t>Tabulka finančních oprav, která je přílohou všech Pravidel.</a:t>
            </a:r>
          </a:p>
          <a:p>
            <a:pPr>
              <a:lnSpc>
                <a:spcPct val="200000"/>
              </a:lnSpc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2105859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63784"/>
            <a:ext cx="3386729" cy="444216"/>
          </a:xfrm>
        </p:spPr>
        <p:txBody>
          <a:bodyPr/>
          <a:lstStyle/>
          <a:p>
            <a:r>
              <a:rPr lang="cs-CZ" dirty="0" smtClean="0"/>
              <a:t>Výpočet finanční opravy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cs-CZ" sz="1800" dirty="0" smtClean="0"/>
              <a:t>Finanční opravy č. 1. -18. a 23. se počítají procentní sazbou z hodnoty dotace příslušné zakázky.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cs-CZ" sz="1800" dirty="0"/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cs-CZ" sz="1800" dirty="0"/>
              <a:t>Příklad</a:t>
            </a:r>
            <a:r>
              <a:rPr lang="cs-CZ" sz="1800" dirty="0" smtClean="0"/>
              <a:t>:	Zakázka:</a:t>
            </a:r>
            <a:r>
              <a:rPr lang="cs-CZ" sz="1800" dirty="0"/>
              <a:t>	</a:t>
            </a:r>
            <a:r>
              <a:rPr lang="cs-CZ" sz="1800" dirty="0" smtClean="0"/>
              <a:t>1.000.000 Kč</a:t>
            </a:r>
            <a:endParaRPr lang="cs-CZ" sz="1800" dirty="0"/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cs-CZ" sz="1800" dirty="0"/>
              <a:t>		Dotace: 	</a:t>
            </a:r>
            <a:r>
              <a:rPr lang="cs-CZ" sz="1800" dirty="0" smtClean="0"/>
              <a:t>400.000 Kč</a:t>
            </a:r>
            <a:endParaRPr lang="cs-CZ" sz="1800" dirty="0"/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cs-CZ" sz="1800" dirty="0"/>
              <a:t>		Sazba </a:t>
            </a:r>
            <a:r>
              <a:rPr lang="cs-CZ" sz="1800" dirty="0" err="1"/>
              <a:t>Fop</a:t>
            </a:r>
            <a:r>
              <a:rPr lang="cs-CZ" sz="1800" dirty="0"/>
              <a:t>: 	</a:t>
            </a:r>
            <a:r>
              <a:rPr lang="cs-CZ" sz="1800" dirty="0" smtClean="0"/>
              <a:t>5</a:t>
            </a:r>
            <a:r>
              <a:rPr lang="cs-CZ" sz="1800" dirty="0"/>
              <a:t>%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cs-CZ" sz="1800" dirty="0"/>
              <a:t>		</a:t>
            </a:r>
            <a:r>
              <a:rPr lang="cs-CZ" sz="1800" dirty="0" smtClean="0"/>
              <a:t>Vyčíslení </a:t>
            </a:r>
            <a:r>
              <a:rPr lang="cs-CZ" sz="1800" dirty="0" err="1" smtClean="0"/>
              <a:t>FOp</a:t>
            </a:r>
            <a:r>
              <a:rPr lang="cs-CZ" sz="1800" dirty="0" smtClean="0"/>
              <a:t>:	20.000 Kč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cs-CZ" sz="1800" dirty="0"/>
              <a:t>	</a:t>
            </a:r>
            <a:r>
              <a:rPr lang="cs-CZ" sz="1800" dirty="0" smtClean="0"/>
              <a:t>	</a:t>
            </a:r>
            <a:r>
              <a:rPr lang="cs-CZ" sz="1800" dirty="0" err="1" smtClean="0"/>
              <a:t>Dotaco</a:t>
            </a:r>
            <a:r>
              <a:rPr lang="cs-CZ" sz="1800" dirty="0" smtClean="0"/>
              <a:t> po </a:t>
            </a:r>
            <a:r>
              <a:rPr lang="cs-CZ" sz="1800" dirty="0" err="1" smtClean="0"/>
              <a:t>FOp</a:t>
            </a:r>
            <a:r>
              <a:rPr lang="cs-CZ" sz="1800" dirty="0" smtClean="0"/>
              <a:t>:	</a:t>
            </a:r>
            <a:r>
              <a:rPr lang="cs-CZ" sz="1800" b="1" u="sng" dirty="0" smtClean="0">
                <a:solidFill>
                  <a:srgbClr val="FF0000"/>
                </a:solidFill>
              </a:rPr>
              <a:t>380.000 Kč</a:t>
            </a:r>
            <a:endParaRPr lang="cs-CZ" sz="1800" b="1" u="sng" dirty="0">
              <a:solidFill>
                <a:srgbClr val="FF0000"/>
              </a:solidFill>
            </a:endParaRPr>
          </a:p>
          <a:p>
            <a:pPr marL="457200" lvl="1" indent="0" algn="just">
              <a:buNone/>
            </a:pPr>
            <a:endParaRPr lang="cs-CZ" sz="1800" dirty="0" smtClean="0"/>
          </a:p>
          <a:p>
            <a:pPr algn="just">
              <a:buFont typeface="Wingdings" panose="05000000000000000000" pitchFamily="2" charset="2"/>
              <a:buChar char="v"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4141154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63784"/>
            <a:ext cx="3386729" cy="444216"/>
          </a:xfrm>
        </p:spPr>
        <p:txBody>
          <a:bodyPr/>
          <a:lstStyle/>
          <a:p>
            <a:r>
              <a:rPr lang="cs-CZ" dirty="0" smtClean="0"/>
              <a:t>Výpočet finanční opravy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cs-CZ" sz="1800" dirty="0"/>
              <a:t>Finanční opravy č. 19 – 22 se počítají procentní sazbou z hodnoty celé zakázky, minimální sazba je 25%.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cs-CZ" sz="1800" dirty="0"/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cs-CZ" sz="1800" dirty="0" smtClean="0"/>
              <a:t>Příklad:	Zakázka v Kč:	1.000.000 Kč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cs-CZ" sz="1800" dirty="0"/>
              <a:t>	</a:t>
            </a:r>
            <a:r>
              <a:rPr lang="cs-CZ" sz="1800" dirty="0" smtClean="0"/>
              <a:t>	Dotace: 	400.000 Kč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cs-CZ" sz="1800" dirty="0"/>
              <a:t>	</a:t>
            </a:r>
            <a:r>
              <a:rPr lang="cs-CZ" sz="1800" dirty="0" smtClean="0"/>
              <a:t>	Sazba </a:t>
            </a:r>
            <a:r>
              <a:rPr lang="cs-CZ" sz="1800" dirty="0" err="1" smtClean="0"/>
              <a:t>Fop</a:t>
            </a:r>
            <a:r>
              <a:rPr lang="cs-CZ" sz="1800" dirty="0" smtClean="0"/>
              <a:t>: 	25%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cs-CZ" sz="1800" dirty="0"/>
              <a:t>	</a:t>
            </a:r>
            <a:r>
              <a:rPr lang="cs-CZ" sz="1800" dirty="0" smtClean="0"/>
              <a:t>	Vyčíslení </a:t>
            </a:r>
            <a:r>
              <a:rPr lang="cs-CZ" sz="1800" dirty="0" err="1" smtClean="0"/>
              <a:t>FOp</a:t>
            </a:r>
            <a:r>
              <a:rPr lang="cs-CZ" sz="1800" dirty="0" smtClean="0"/>
              <a:t>:	250.000 Kč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cs-CZ" sz="1800" dirty="0"/>
              <a:t>	</a:t>
            </a:r>
            <a:r>
              <a:rPr lang="cs-CZ" sz="1800" dirty="0" smtClean="0"/>
              <a:t>	Dotace po </a:t>
            </a:r>
            <a:r>
              <a:rPr lang="cs-CZ" sz="1800" dirty="0" err="1" smtClean="0"/>
              <a:t>FOp</a:t>
            </a:r>
            <a:r>
              <a:rPr lang="cs-CZ" sz="1800" dirty="0" smtClean="0"/>
              <a:t>:	</a:t>
            </a:r>
            <a:r>
              <a:rPr lang="cs-CZ" sz="1800" b="1" u="sng" dirty="0" smtClean="0">
                <a:solidFill>
                  <a:srgbClr val="FF0000"/>
                </a:solidFill>
              </a:rPr>
              <a:t>150.000 Kč</a:t>
            </a:r>
            <a:r>
              <a:rPr lang="cs-CZ" sz="1800" dirty="0" smtClean="0"/>
              <a:t>	</a:t>
            </a:r>
          </a:p>
          <a:p>
            <a:pPr marL="457200" lvl="1" indent="0" algn="just">
              <a:buNone/>
            </a:pPr>
            <a:r>
              <a:rPr lang="cs-CZ" sz="1800" dirty="0" smtClean="0"/>
              <a:t>.</a:t>
            </a:r>
            <a:endParaRPr lang="cs-CZ" sz="1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90429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63784"/>
            <a:ext cx="3779465" cy="444216"/>
          </a:xfrm>
        </p:spPr>
        <p:txBody>
          <a:bodyPr/>
          <a:lstStyle/>
          <a:p>
            <a:r>
              <a:rPr lang="cs-CZ" u="sng" dirty="0"/>
              <a:t>Nejčastější finanční opravy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00" y="2088000"/>
            <a:ext cx="7920000" cy="321320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cs-CZ" sz="1800" b="1" dirty="0" smtClean="0">
              <a:solidFill>
                <a:srgbClr val="21511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b="1" dirty="0" err="1" smtClean="0">
                <a:solidFill>
                  <a:srgbClr val="215112"/>
                </a:solidFill>
              </a:rPr>
              <a:t>FOp</a:t>
            </a:r>
            <a:r>
              <a:rPr lang="cs-CZ" sz="1800" b="1" dirty="0" smtClean="0">
                <a:solidFill>
                  <a:srgbClr val="215112"/>
                </a:solidFill>
              </a:rPr>
              <a:t> </a:t>
            </a:r>
            <a:r>
              <a:rPr lang="cs-CZ" sz="1800" b="1" dirty="0">
                <a:solidFill>
                  <a:srgbClr val="215112"/>
                </a:solidFill>
              </a:rPr>
              <a:t>č. 3. Nedodržení minimální délky lhůty pro podání nabídek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cs-CZ" sz="1800" dirty="0" smtClean="0">
              <a:solidFill>
                <a:srgbClr val="215112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800" b="1" dirty="0" err="1">
                <a:solidFill>
                  <a:srgbClr val="215112"/>
                </a:solidFill>
              </a:rPr>
              <a:t>FOp</a:t>
            </a:r>
            <a:r>
              <a:rPr lang="cs-CZ" sz="1800" b="1" dirty="0">
                <a:solidFill>
                  <a:srgbClr val="215112"/>
                </a:solidFill>
              </a:rPr>
              <a:t> č. 9. Diskriminační vymezení předmětu zakázky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800" dirty="0"/>
              <a:t>Příliš konkrétní vymezení předmětu zakázky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800" dirty="0"/>
              <a:t>Položkový rozpočet obsahuje konkrétní typ výrobku</a:t>
            </a:r>
          </a:p>
          <a:p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>
              <a:solidFill>
                <a:srgbClr val="215112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56719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63784"/>
            <a:ext cx="3779465" cy="444216"/>
          </a:xfrm>
        </p:spPr>
        <p:txBody>
          <a:bodyPr/>
          <a:lstStyle/>
          <a:p>
            <a:r>
              <a:rPr lang="cs-CZ" u="sng" dirty="0"/>
              <a:t>Nejčastější finanční opravy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1800" b="1" dirty="0" smtClean="0"/>
              <a:t>F</a:t>
            </a:r>
            <a:r>
              <a:rPr lang="cs-CZ" sz="1800" b="1" dirty="0" smtClean="0"/>
              <a:t>op </a:t>
            </a:r>
            <a:r>
              <a:rPr lang="pt-BR" sz="1800" b="1" dirty="0" smtClean="0"/>
              <a:t>č</a:t>
            </a:r>
            <a:r>
              <a:rPr lang="pt-BR" sz="1800" b="1" dirty="0"/>
              <a:t>. 23 </a:t>
            </a:r>
            <a:r>
              <a:rPr lang="cs-CZ" sz="1800" b="1" dirty="0" smtClean="0"/>
              <a:t>Jiné porušení výše neuvedené</a:t>
            </a:r>
            <a:r>
              <a:rPr lang="pt-BR" sz="1800" b="1" dirty="0" smtClean="0"/>
              <a:t>:</a:t>
            </a:r>
            <a:endParaRPr lang="cs-CZ" sz="1800" b="1" dirty="0" smtClean="0"/>
          </a:p>
          <a:p>
            <a:endParaRPr lang="cs-CZ" b="1" u="sng" dirty="0"/>
          </a:p>
          <a:p>
            <a:pPr>
              <a:lnSpc>
                <a:spcPct val="200000"/>
              </a:lnSpc>
              <a:buFont typeface="+mj-lt"/>
              <a:buAutoNum type="arabicParenR"/>
            </a:pPr>
            <a:r>
              <a:rPr lang="cs-CZ" sz="1800" b="1" dirty="0" smtClean="0">
                <a:solidFill>
                  <a:srgbClr val="034A31"/>
                </a:solidFill>
              </a:rPr>
              <a:t>Smlouva nebyla uzavřena ve shodě s VŘ</a:t>
            </a:r>
          </a:p>
          <a:p>
            <a:pPr>
              <a:lnSpc>
                <a:spcPct val="200000"/>
              </a:lnSpc>
              <a:buFont typeface="+mj-lt"/>
              <a:buAutoNum type="arabicParenR"/>
            </a:pPr>
            <a:r>
              <a:rPr lang="cs-CZ" sz="1800" b="1" dirty="0" smtClean="0"/>
              <a:t>Slučování zakázek – neumožnění dílčího plnění</a:t>
            </a:r>
          </a:p>
          <a:p>
            <a:pPr>
              <a:lnSpc>
                <a:spcPct val="200000"/>
              </a:lnSpc>
              <a:buFont typeface="+mj-lt"/>
              <a:buAutoNum type="arabicParenR"/>
            </a:pPr>
            <a:r>
              <a:rPr lang="cs-CZ" sz="1800" b="1" dirty="0">
                <a:solidFill>
                  <a:srgbClr val="034A31"/>
                </a:solidFill>
              </a:rPr>
              <a:t>Propojení dodavatelů</a:t>
            </a:r>
          </a:p>
          <a:p>
            <a:pPr>
              <a:lnSpc>
                <a:spcPct val="200000"/>
              </a:lnSpc>
              <a:buFont typeface="+mj-lt"/>
              <a:buAutoNum type="arabicParenR"/>
            </a:pPr>
            <a:r>
              <a:rPr lang="cs-CZ" sz="1800" b="1" dirty="0" smtClean="0"/>
              <a:t>VŘ v uzavřené výzvě neobsahovalo alespoň 3 nabídky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69131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63784"/>
            <a:ext cx="3765037" cy="444216"/>
          </a:xfrm>
        </p:spPr>
        <p:txBody>
          <a:bodyPr/>
          <a:lstStyle/>
          <a:p>
            <a:r>
              <a:rPr lang="cs-CZ" u="sng" dirty="0" smtClean="0"/>
              <a:t>Nejčastější finanční opravy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1800" b="1" dirty="0" err="1">
                <a:solidFill>
                  <a:srgbClr val="215112"/>
                </a:solidFill>
              </a:rPr>
              <a:t>FOp</a:t>
            </a:r>
            <a:r>
              <a:rPr lang="cs-CZ" sz="1800" b="1" dirty="0">
                <a:solidFill>
                  <a:srgbClr val="215112"/>
                </a:solidFill>
              </a:rPr>
              <a:t> 13. Netransparentní posouzení a/nebo hodnocení </a:t>
            </a:r>
            <a:r>
              <a:rPr lang="cs-CZ" sz="1800" b="1" dirty="0" smtClean="0">
                <a:solidFill>
                  <a:srgbClr val="215112"/>
                </a:solidFill>
              </a:rPr>
              <a:t>nabídek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rgbClr val="F36523"/>
                </a:solidFill>
                <a:ea typeface="+mn-ea"/>
                <a:cs typeface="+mn-cs"/>
              </a:rPr>
              <a:t>Protokol o posouzení a hodnocení neobsahuje náležitosti příručky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rgbClr val="F36523"/>
                </a:solidFill>
                <a:ea typeface="+mn-ea"/>
                <a:cs typeface="+mn-cs"/>
              </a:rPr>
              <a:t>Data dokumentů nemají logickou posloupnost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rgbClr val="F36523"/>
                </a:solidFill>
                <a:ea typeface="+mn-ea"/>
                <a:cs typeface="+mn-cs"/>
              </a:rPr>
              <a:t>Nesplnění ZP – </a:t>
            </a:r>
            <a:r>
              <a:rPr lang="cs-CZ" sz="1800" dirty="0" err="1">
                <a:solidFill>
                  <a:srgbClr val="F36523"/>
                </a:solidFill>
                <a:ea typeface="+mn-ea"/>
                <a:cs typeface="+mn-cs"/>
              </a:rPr>
              <a:t>vysoutěžený</a:t>
            </a:r>
            <a:r>
              <a:rPr lang="cs-CZ" sz="1800" dirty="0">
                <a:solidFill>
                  <a:srgbClr val="F36523"/>
                </a:solidFill>
                <a:ea typeface="+mn-ea"/>
                <a:cs typeface="+mn-cs"/>
              </a:rPr>
              <a:t> stroj má jiné parametry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sz="1800" dirty="0">
              <a:solidFill>
                <a:srgbClr val="215112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800" b="1" dirty="0" err="1" smtClean="0">
                <a:solidFill>
                  <a:srgbClr val="215112"/>
                </a:solidFill>
              </a:rPr>
              <a:t>FOp</a:t>
            </a:r>
            <a:r>
              <a:rPr lang="cs-CZ" sz="1800" b="1" dirty="0" smtClean="0">
                <a:solidFill>
                  <a:srgbClr val="215112"/>
                </a:solidFill>
              </a:rPr>
              <a:t> č. 10</a:t>
            </a:r>
            <a:r>
              <a:rPr lang="cs-CZ" sz="1800" b="1" dirty="0">
                <a:solidFill>
                  <a:srgbClr val="215112"/>
                </a:solidFill>
              </a:rPr>
              <a:t>. Nedostatečné vymezení předmětu </a:t>
            </a:r>
            <a:r>
              <a:rPr lang="cs-CZ" sz="1800" b="1" dirty="0" smtClean="0">
                <a:solidFill>
                  <a:srgbClr val="215112"/>
                </a:solidFill>
              </a:rPr>
              <a:t>zakázky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rgbClr val="F36523"/>
                </a:solidFill>
                <a:ea typeface="+mn-ea"/>
                <a:cs typeface="+mn-cs"/>
              </a:rPr>
              <a:t>ZP neobsahují veškeré informace podstatné pro zpracování nabídky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rgbClr val="F36523"/>
                </a:solidFill>
                <a:ea typeface="+mn-ea"/>
                <a:cs typeface="+mn-cs"/>
              </a:rPr>
              <a:t>Specifikace stroje je příliš obecná nebo chybí úplně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rgbClr val="F36523"/>
                </a:solidFill>
                <a:ea typeface="+mn-ea"/>
                <a:cs typeface="+mn-cs"/>
              </a:rPr>
              <a:t>U staveb není slepý položkový rozpočet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>
              <a:solidFill>
                <a:srgbClr val="215112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720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6319" y="1484784"/>
            <a:ext cx="5353614" cy="444216"/>
          </a:xfrm>
        </p:spPr>
        <p:txBody>
          <a:bodyPr/>
          <a:lstStyle/>
          <a:p>
            <a:r>
              <a:rPr lang="cs-CZ" dirty="0" smtClean="0"/>
              <a:t>CHYBY VZTAHUJÍCÍ SE K </a:t>
            </a:r>
            <a:r>
              <a:rPr lang="cs-CZ" dirty="0" err="1" smtClean="0"/>
              <a:t>FOp</a:t>
            </a:r>
            <a:r>
              <a:rPr lang="cs-CZ" dirty="0" smtClean="0"/>
              <a:t> č. 19 - 22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2204864"/>
            <a:ext cx="7920000" cy="3960440"/>
          </a:xfrm>
        </p:spPr>
        <p:txBody>
          <a:bodyPr/>
          <a:lstStyle/>
          <a:p>
            <a:pPr algn="just"/>
            <a:r>
              <a:rPr lang="cs-CZ" sz="1800" b="1" dirty="0"/>
              <a:t>Zadavatel nesmí umožnit podstatnou změnu práv a povinností vyplývajících ze </a:t>
            </a:r>
            <a:r>
              <a:rPr lang="cs-CZ" sz="1800" b="1" dirty="0" smtClean="0"/>
              <a:t>smlouvy, kterou uzavřel na plnění zakázky </a:t>
            </a:r>
            <a:r>
              <a:rPr lang="cs-CZ" sz="1800" dirty="0" smtClean="0"/>
              <a:t>(Příručka, bod 4.4.4)</a:t>
            </a:r>
          </a:p>
          <a:p>
            <a:endParaRPr lang="cs-CZ" sz="1800" dirty="0"/>
          </a:p>
          <a:p>
            <a:pPr algn="just"/>
            <a:r>
              <a:rPr lang="cs-CZ" sz="1800" dirty="0" smtClean="0"/>
              <a:t>Za podstatnou se považuje taková změna, která by:</a:t>
            </a:r>
            <a:endParaRPr lang="cs-CZ" sz="1800" dirty="0"/>
          </a:p>
          <a:p>
            <a:pPr marL="715963" algn="just">
              <a:buFont typeface="+mj-lt"/>
              <a:buAutoNum type="alphaLcParenR"/>
            </a:pPr>
            <a:r>
              <a:rPr lang="cs-CZ" sz="1800" dirty="0">
                <a:solidFill>
                  <a:srgbClr val="215112"/>
                </a:solidFill>
              </a:rPr>
              <a:t>u</a:t>
            </a:r>
            <a:r>
              <a:rPr lang="cs-CZ" sz="1800" dirty="0" smtClean="0">
                <a:solidFill>
                  <a:srgbClr val="215112"/>
                </a:solidFill>
              </a:rPr>
              <a:t>možnila účast jiných dodavatelů nebo ovlivnila jejich výběr</a:t>
            </a:r>
            <a:r>
              <a:rPr lang="cs-CZ" sz="1800" dirty="0">
                <a:solidFill>
                  <a:srgbClr val="215112"/>
                </a:solidFill>
              </a:rPr>
              <a:t> </a:t>
            </a:r>
            <a:r>
              <a:rPr lang="cs-CZ" sz="1800" dirty="0" smtClean="0">
                <a:solidFill>
                  <a:srgbClr val="215112"/>
                </a:solidFill>
              </a:rPr>
              <a:t>za použití v původním výběrovém řízení</a:t>
            </a:r>
          </a:p>
          <a:p>
            <a:pPr marL="715963" algn="just">
              <a:buFont typeface="+mj-lt"/>
              <a:buAutoNum type="alphaLcParenR"/>
            </a:pPr>
            <a:r>
              <a:rPr lang="cs-CZ" sz="1800" dirty="0" smtClean="0">
                <a:solidFill>
                  <a:srgbClr val="215112"/>
                </a:solidFill>
              </a:rPr>
              <a:t>měnila ekonomickou rovnováhu závazku ze smlouvy ve prospěch vybraného dodavatele</a:t>
            </a:r>
          </a:p>
          <a:p>
            <a:pPr marL="715963" algn="just">
              <a:buFont typeface="+mj-lt"/>
              <a:buAutoNum type="alphaLcParenR"/>
            </a:pPr>
            <a:r>
              <a:rPr lang="cs-CZ" sz="1800" dirty="0">
                <a:solidFill>
                  <a:srgbClr val="215112"/>
                </a:solidFill>
              </a:rPr>
              <a:t>v</a:t>
            </a:r>
            <a:r>
              <a:rPr lang="cs-CZ" sz="1800" dirty="0" smtClean="0">
                <a:solidFill>
                  <a:srgbClr val="215112"/>
                </a:solidFill>
              </a:rPr>
              <a:t>edla k významnému rozšíření rozsahu plnění veřejné zakázky</a:t>
            </a:r>
          </a:p>
          <a:p>
            <a:pPr marL="373063" indent="0"/>
            <a:endParaRPr lang="cs-CZ" sz="1400" dirty="0">
              <a:solidFill>
                <a:srgbClr val="215112"/>
              </a:solidFill>
            </a:endParaRPr>
          </a:p>
          <a:p>
            <a:endParaRPr lang="cs-CZ" sz="1400" dirty="0" smtClean="0"/>
          </a:p>
        </p:txBody>
      </p:sp>
    </p:spTree>
    <p:extLst>
      <p:ext uri="{BB962C8B-B14F-4D97-AF65-F5344CB8AC3E}">
        <p14:creationId xmlns:p14="http://schemas.microsoft.com/office/powerpoint/2010/main" val="40708507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Šablona pro prezentace SZIF">
  <a:themeElements>
    <a:clrScheme name="Szif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Szif">
      <a:majorFont>
        <a:latin typeface="Verdana"/>
        <a:ea typeface=""/>
        <a:cs typeface=""/>
      </a:majorFont>
      <a:minorFont>
        <a:latin typeface="Arial Black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EF6EB"/>
        </a:solidFill>
        <a:ln w="3175" cap="flat" cmpd="sng" algn="ctr">
          <a:solidFill>
            <a:srgbClr val="21511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457200" marR="0" indent="-45720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EF6EB"/>
        </a:solidFill>
        <a:ln w="3175" cap="flat" cmpd="sng" algn="ctr">
          <a:solidFill>
            <a:srgbClr val="21511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457200" marR="0" indent="-45720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zif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if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if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if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Šablona pro prezentace SZIF</Template>
  <TotalTime>7235</TotalTime>
  <Words>1732</Words>
  <Application>Microsoft Office PowerPoint</Application>
  <PresentationFormat>Předvádění na obrazovce (4:3)</PresentationFormat>
  <Paragraphs>206</Paragraphs>
  <Slides>26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3" baseType="lpstr">
      <vt:lpstr>Arial</vt:lpstr>
      <vt:lpstr>Arial Black</vt:lpstr>
      <vt:lpstr>Calibri</vt:lpstr>
      <vt:lpstr>Times New Roman</vt:lpstr>
      <vt:lpstr>Verdana</vt:lpstr>
      <vt:lpstr>Wingdings</vt:lpstr>
      <vt:lpstr>Šablona pro prezentace SZIF</vt:lpstr>
      <vt:lpstr> Program rozvoje venkova 2014 - 2020</vt:lpstr>
      <vt:lpstr>Co je potřeba udělat než začneme zadávat veřejnou zakázku?</vt:lpstr>
      <vt:lpstr>Co je potřeba udělat než začneme zadávat veřejnou zakázku?</vt:lpstr>
      <vt:lpstr>Výpočet finanční opravy</vt:lpstr>
      <vt:lpstr>Výpočet finanční opravy</vt:lpstr>
      <vt:lpstr>Nejčastější finanční opravy</vt:lpstr>
      <vt:lpstr>Nejčastější finanční opravy</vt:lpstr>
      <vt:lpstr>Nejčastější finanční opravy</vt:lpstr>
      <vt:lpstr>CHYBY VZTAHUJÍCÍ SE K FOp č. 19 - 22</vt:lpstr>
      <vt:lpstr>Nedodržení termínu realizace zakázky</vt:lpstr>
      <vt:lpstr>Příklad vyhrazeného posunu termínů realizace</vt:lpstr>
      <vt:lpstr>Nedodržení závazně stanovených obchodních podmínek</vt:lpstr>
      <vt:lpstr>PODSTATNOU ZMĚNOU ZÁVAZKU U STAVEBNÍCH PRACÍ NEJSOU</vt:lpstr>
      <vt:lpstr>ZÁMĚNA POLOŽEK - SUBSTITUCE</vt:lpstr>
      <vt:lpstr>Změny neměnící celkovou povahu zakázky do 15%</vt:lpstr>
      <vt:lpstr>Zadání dodatečných prací bez splnění podmínek Příručky</vt:lpstr>
      <vt:lpstr>Jak postupovat v případě potřeby nového VŘ?</vt:lpstr>
      <vt:lpstr>Uzavřená výzva, cenový marketing, přímý nákup</vt:lpstr>
      <vt:lpstr>Uzavřená výzva, cenový marketing</vt:lpstr>
      <vt:lpstr>Nejčastější chyby při dokládání VŘ/ZŘ</vt:lpstr>
      <vt:lpstr>NEJČASTĚJŠÍ KRÁCENÍ DOTACE</vt:lpstr>
      <vt:lpstr>NEJČASTĚJI SE OPAKUJÍCÍ CHYBY</vt:lpstr>
      <vt:lpstr>NEJČASTĚJI SE OPAKUJÍCÍ CHYBY</vt:lpstr>
      <vt:lpstr>Doložení POTVRZENÍ O PŘIJETÍ u Žádosti o platbu</vt:lpstr>
      <vt:lpstr>Kontrola preferenčních kritérií</vt:lpstr>
      <vt:lpstr>Děkuji za pozornost   Ing. Lukáš Holubík  tel. +420 733 696 547  lukas.holubik@szif.cz    </vt:lpstr>
    </vt:vector>
  </TitlesOfParts>
  <Company>MÉDEA a.s.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Lukas.Holubik@szif.cz</dc:creator>
  <cp:lastModifiedBy>Holubík Lukáš Ing.</cp:lastModifiedBy>
  <cp:revision>352</cp:revision>
  <cp:lastPrinted>2018-09-14T13:38:05Z</cp:lastPrinted>
  <dcterms:created xsi:type="dcterms:W3CDTF">2015-03-03T08:34:53Z</dcterms:created>
  <dcterms:modified xsi:type="dcterms:W3CDTF">2019-04-10T21:44:29Z</dcterms:modified>
  <cp:contentStatus/>
</cp:coreProperties>
</file>