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12" r:id="rId2"/>
    <p:sldId id="359" r:id="rId3"/>
    <p:sldId id="361" r:id="rId4"/>
    <p:sldId id="367" r:id="rId5"/>
    <p:sldId id="372" r:id="rId6"/>
    <p:sldId id="377" r:id="rId7"/>
    <p:sldId id="380" r:id="rId8"/>
    <p:sldId id="376" r:id="rId9"/>
    <p:sldId id="381" r:id="rId10"/>
    <p:sldId id="382" r:id="rId11"/>
    <p:sldId id="388" r:id="rId12"/>
    <p:sldId id="383" r:id="rId13"/>
    <p:sldId id="384" r:id="rId14"/>
    <p:sldId id="386" r:id="rId15"/>
    <p:sldId id="385" r:id="rId16"/>
    <p:sldId id="387" r:id="rId17"/>
    <p:sldId id="366" r:id="rId18"/>
    <p:sldId id="348" r:id="rId19"/>
    <p:sldId id="357" r:id="rId20"/>
    <p:sldId id="351" r:id="rId21"/>
    <p:sldId id="389" r:id="rId22"/>
    <p:sldId id="393" r:id="rId23"/>
    <p:sldId id="392" r:id="rId24"/>
    <p:sldId id="394" r:id="rId25"/>
    <p:sldId id="395" r:id="rId26"/>
    <p:sldId id="325" r:id="rId27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31"/>
    <a:srgbClr val="215112"/>
    <a:srgbClr val="F36523"/>
    <a:srgbClr val="F77121"/>
    <a:srgbClr val="FFE781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6504" autoAdjust="0"/>
  </p:normalViewPr>
  <p:slideViewPr>
    <p:cSldViewPr>
      <p:cViewPr varScale="1">
        <p:scale>
          <a:sx n="67" d="100"/>
          <a:sy n="67" d="100"/>
        </p:scale>
        <p:origin x="190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6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710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18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75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Fop</a:t>
            </a:r>
            <a:r>
              <a:rPr lang="cs-CZ" dirty="0" smtClean="0"/>
              <a:t> č. 3 – nejvíce jeden den (2%),</a:t>
            </a:r>
            <a:r>
              <a:rPr lang="cs-CZ" baseline="0" dirty="0" smtClean="0"/>
              <a:t> byly ale udělovány i sazby 5, 10, 25 a v jednom případě i 100 %.</a:t>
            </a:r>
          </a:p>
          <a:p>
            <a:r>
              <a:rPr lang="cs-CZ" baseline="0" dirty="0" err="1" smtClean="0"/>
              <a:t>Fop</a:t>
            </a:r>
            <a:r>
              <a:rPr lang="cs-CZ" baseline="0" dirty="0" smtClean="0"/>
              <a:t> č. 9 – předmět zakázky je v zadávacích podmínkách vymezen příliš konkrétně. V rámci položkového rozpočtu je obsažen konkrétní typ výrobku……..</a:t>
            </a:r>
          </a:p>
          <a:p>
            <a:pPr marL="0" indent="0">
              <a:buNone/>
            </a:pPr>
            <a:r>
              <a:rPr lang="cs-CZ" baseline="0" dirty="0" err="1" smtClean="0"/>
              <a:t>Fop</a:t>
            </a:r>
            <a:r>
              <a:rPr lang="cs-CZ" baseline="0" dirty="0" smtClean="0"/>
              <a:t> č. 13 – Protokol o posouzení a hodnocení nabídek neobsahuje náležitosti z Příručky např. výzvu k doplnění/ objasnění nabídek. Nebo nesedí </a:t>
            </a:r>
            <a:r>
              <a:rPr lang="cs-CZ" baseline="0" dirty="0" err="1" smtClean="0"/>
              <a:t>datumy</a:t>
            </a:r>
            <a:r>
              <a:rPr lang="cs-CZ" baseline="0" dirty="0" smtClean="0"/>
              <a:t> – např. otevírání obálek dle ZD 1.12.2016. Posouzení a hodnocení proběhlo 30.11.2016. Nesplnění zadávacích podmínek – např. nabízený stroj není v souladu s technickými parametry, přesto vyhrál.</a:t>
            </a:r>
            <a:endParaRPr lang="cs-CZ" dirty="0" smtClean="0"/>
          </a:p>
          <a:p>
            <a:r>
              <a:rPr lang="cs-CZ" dirty="0" err="1" smtClean="0"/>
              <a:t>Fop</a:t>
            </a:r>
            <a:r>
              <a:rPr lang="cs-CZ" dirty="0" smtClean="0"/>
              <a:t> č. 10 – Předmět zakázky je v zadávacích podmínkách vymezen nedostatečně, tak že zadávací podmínky neobsahují veškeré informace podstatné pro zpracování nabídky. </a:t>
            </a:r>
            <a:r>
              <a:rPr lang="pl-PL" dirty="0" smtClean="0"/>
              <a:t>Technická specifikace stroje je příliš obecná či chybí úplně. Není předložen žádný slepý položkový rozpočet, jen výkresová dokumentace</a:t>
            </a:r>
            <a:r>
              <a:rPr lang="pl-PL" baseline="0" dirty="0" smtClean="0"/>
              <a:t> atp.</a:t>
            </a:r>
          </a:p>
          <a:p>
            <a:r>
              <a:rPr lang="pl-PL" baseline="0" dirty="0" smtClean="0"/>
              <a:t>Fop č. 11 – Nedodání některých kvalifikací vůbec či dodání jen některých nebo neúplných. „Staré” výpisy z rejstříků oproti požadavku v ZD, nedoložen výpis prokazující příslušné živnostenské oprávnění, nedostatečné reference atp.... a účastník nebyl vyzván k doplnění či opravě.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05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Smlouva není v souladu</a:t>
            </a:r>
            <a:r>
              <a:rPr lang="cs-CZ" baseline="0" dirty="0" smtClean="0"/>
              <a:t> s podmínkami z VŘ a vybranou nabídkou. Např.: jiné termíny realizace, neobsahuje všechna hodnocená kritéria, platební podmínky (např. ustanovení o zálohách) atp.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24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Fop</a:t>
            </a:r>
            <a:r>
              <a:rPr lang="cs-CZ" dirty="0" smtClean="0"/>
              <a:t> č. 3 – nejvíce jeden den (2%),</a:t>
            </a:r>
            <a:r>
              <a:rPr lang="cs-CZ" baseline="0" dirty="0" smtClean="0"/>
              <a:t> byly ale udělovány i sazby 5, 10, 25 a v jednom případě i 100 %.</a:t>
            </a:r>
          </a:p>
          <a:p>
            <a:r>
              <a:rPr lang="cs-CZ" baseline="0" dirty="0" err="1" smtClean="0"/>
              <a:t>Fop</a:t>
            </a:r>
            <a:r>
              <a:rPr lang="cs-CZ" baseline="0" dirty="0" smtClean="0"/>
              <a:t> č. 9 – předmět zakázky je v zadávacích podmínkách vymezen příliš konkrétně. V rámci položkového rozpočtu je obsažen konkrétní typ výrobku……..</a:t>
            </a:r>
          </a:p>
          <a:p>
            <a:pPr marL="0" indent="0">
              <a:buNone/>
            </a:pPr>
            <a:r>
              <a:rPr lang="cs-CZ" baseline="0" dirty="0" err="1" smtClean="0"/>
              <a:t>Fop</a:t>
            </a:r>
            <a:r>
              <a:rPr lang="cs-CZ" baseline="0" dirty="0" smtClean="0"/>
              <a:t> č. 13 – Protokol o posouzení a hodnocení nabídek neobsahuje náležitosti z Příručky např. výzvu k doplnění/ objasnění nabídek. Nebo nesedí </a:t>
            </a:r>
            <a:r>
              <a:rPr lang="cs-CZ" baseline="0" dirty="0" err="1" smtClean="0"/>
              <a:t>datumy</a:t>
            </a:r>
            <a:r>
              <a:rPr lang="cs-CZ" baseline="0" dirty="0" smtClean="0"/>
              <a:t> – např. otevírání obálek dle ZD 1.12.2016. Posouzení a hodnocení proběhlo 30.11.2016. Nesplnění zadávacích podmínek – např. nabízený stroj není v souladu s technickými parametry, přesto vyhrál.</a:t>
            </a:r>
            <a:endParaRPr lang="cs-CZ" dirty="0" smtClean="0"/>
          </a:p>
          <a:p>
            <a:r>
              <a:rPr lang="cs-CZ" dirty="0" err="1" smtClean="0"/>
              <a:t>Fop</a:t>
            </a:r>
            <a:r>
              <a:rPr lang="cs-CZ" dirty="0" smtClean="0"/>
              <a:t> č. 10 – Předmět zakázky je v zadávacích podmínkách vymezen nedostatečně, tak že zadávací podmínky neobsahují veškeré informace podstatné pro zpracování nabídky. </a:t>
            </a:r>
            <a:r>
              <a:rPr lang="pl-PL" dirty="0" smtClean="0"/>
              <a:t>Technická specifikace stroje je příliš obecná či chybí úplně. Není předložen žádný slepý položkový rozpočet, jen výkresová dokumentace</a:t>
            </a:r>
            <a:r>
              <a:rPr lang="pl-PL" baseline="0" dirty="0" smtClean="0"/>
              <a:t> atp.</a:t>
            </a:r>
          </a:p>
          <a:p>
            <a:r>
              <a:rPr lang="pl-PL" baseline="0" dirty="0" smtClean="0"/>
              <a:t>Fop č. 11 – Nedodání některých kvalifikací vůbec či dodání jen některých nebo neúplných. „Staré” výpisy z rejstříků oproti požadavku v ZD, nedoložen výpis prokazující příslušné živnostenské oprávnění, nedostatečné reference atp.... a účastník nebyl vyzván k doplnění či opravě.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0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42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1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4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3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 smtClean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prv2014-verejne-zakazk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484784"/>
            <a:ext cx="6164733" cy="444216"/>
          </a:xfrm>
        </p:spPr>
        <p:txBody>
          <a:bodyPr/>
          <a:lstStyle/>
          <a:p>
            <a:r>
              <a:rPr lang="cs-CZ" dirty="0"/>
              <a:t>	</a:t>
            </a:r>
            <a:r>
              <a:rPr lang="cs-CZ" dirty="0" smtClean="0"/>
              <a:t>Program rozvoje venkova 2014 - 2020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2348880"/>
            <a:ext cx="684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 smtClean="0"/>
              <a:t>ZADÁVÁNÍ VEŘEJNÝCH ZAKÁZEK</a:t>
            </a:r>
          </a:p>
          <a:p>
            <a:pPr algn="ctr"/>
            <a:r>
              <a:rPr lang="cs-CZ" sz="2000" b="1" i="1" dirty="0" smtClean="0"/>
              <a:t>PŘÍKLADY DOBRÉ A ŠPATNÉ PRAXE</a:t>
            </a:r>
          </a:p>
          <a:p>
            <a:pPr algn="ctr"/>
            <a:endParaRPr lang="cs-CZ" sz="2000" b="1" i="1" dirty="0"/>
          </a:p>
          <a:p>
            <a:pPr algn="ctr"/>
            <a:r>
              <a:rPr lang="cs-CZ" sz="2000" b="1" i="1" dirty="0" smtClean="0"/>
              <a:t>NEJČASTĚJŠÍ CHYBY V PROJEKTECH</a:t>
            </a:r>
          </a:p>
          <a:p>
            <a:pPr algn="ctr"/>
            <a:endParaRPr lang="cs-CZ" sz="12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658100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Ing. Lukáš Holubík</a:t>
            </a:r>
            <a:endParaRPr lang="cs-CZ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207740" cy="444216"/>
          </a:xfrm>
        </p:spPr>
        <p:txBody>
          <a:bodyPr/>
          <a:lstStyle/>
          <a:p>
            <a:r>
              <a:rPr lang="cs-CZ" dirty="0" smtClean="0"/>
              <a:t>Nedodržení termínu realizace zakázky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Clr>
                <a:srgbClr val="034A31"/>
              </a:buCl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rgbClr val="034A31"/>
              </a:solidFill>
            </a:endParaRPr>
          </a:p>
          <a:p>
            <a:pPr marL="285750" indent="-285750" algn="just">
              <a:buClr>
                <a:srgbClr val="034A31"/>
              </a:buClr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34A31"/>
                </a:solidFill>
              </a:rPr>
              <a:t>Podstatná </a:t>
            </a:r>
            <a:r>
              <a:rPr lang="cs-CZ" sz="1800" dirty="0">
                <a:solidFill>
                  <a:srgbClr val="034A31"/>
                </a:solidFill>
              </a:rPr>
              <a:t>změna smlouvy na plnění zakázky, která </a:t>
            </a:r>
            <a:r>
              <a:rPr lang="cs-CZ" sz="1800" b="1" dirty="0">
                <a:solidFill>
                  <a:srgbClr val="034A31"/>
                </a:solidFill>
              </a:rPr>
              <a:t>by mohla</a:t>
            </a:r>
            <a:r>
              <a:rPr lang="cs-CZ" sz="1800" dirty="0">
                <a:solidFill>
                  <a:srgbClr val="034A31"/>
                </a:solidFill>
              </a:rPr>
              <a:t> mít vliv na výběr nejvhodnější nabídky.</a:t>
            </a:r>
          </a:p>
          <a:p>
            <a:pPr marL="285750" indent="-285750" algn="just">
              <a:buClr>
                <a:srgbClr val="034A31"/>
              </a:buClr>
              <a:buFont typeface="Wingdings" panose="05000000000000000000" pitchFamily="2" charset="2"/>
              <a:buChar char="§"/>
            </a:pPr>
            <a:endParaRPr lang="cs-CZ" dirty="0" smtClean="0">
              <a:solidFill>
                <a:srgbClr val="034A31"/>
              </a:solidFill>
            </a:endParaRPr>
          </a:p>
          <a:p>
            <a:pPr marL="685800" lvl="1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36523"/>
                </a:solidFill>
                <a:ea typeface="+mn-ea"/>
                <a:cs typeface="+mn-cs"/>
              </a:rPr>
              <a:t>Vyšší moc – živelní pohroma, revoluce atd., žadatel musí prokázat</a:t>
            </a:r>
            <a:r>
              <a:rPr lang="cs-CZ" sz="1800" b="1" dirty="0" smtClean="0">
                <a:solidFill>
                  <a:srgbClr val="F36523"/>
                </a:solidFill>
                <a:ea typeface="+mn-ea"/>
                <a:cs typeface="+mn-cs"/>
              </a:rPr>
              <a:t>.</a:t>
            </a:r>
          </a:p>
          <a:p>
            <a:pPr marL="685800" lvl="1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endParaRPr lang="cs-CZ" sz="1800" b="1" dirty="0">
              <a:solidFill>
                <a:srgbClr val="F36523"/>
              </a:solidFill>
              <a:ea typeface="+mn-ea"/>
              <a:cs typeface="+mn-cs"/>
            </a:endParaRPr>
          </a:p>
          <a:p>
            <a:pPr marL="685800" lvl="1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36523"/>
                </a:solidFill>
                <a:ea typeface="+mn-ea"/>
                <a:cs typeface="+mn-cs"/>
              </a:rPr>
              <a:t>Uplatňovat sankce ze smlouvy vůči dodavateli, nastavit sankce v rozumné výši.</a:t>
            </a:r>
          </a:p>
          <a:p>
            <a:pPr marL="400050" lvl="1" indent="0" algn="just">
              <a:buClr>
                <a:srgbClr val="034A31"/>
              </a:buClr>
              <a:buNone/>
            </a:pPr>
            <a:endParaRPr lang="cs-CZ" sz="1800" b="1" dirty="0">
              <a:solidFill>
                <a:srgbClr val="F36523"/>
              </a:solidFill>
              <a:ea typeface="+mn-ea"/>
              <a:cs typeface="+mn-cs"/>
            </a:endParaRPr>
          </a:p>
          <a:p>
            <a:pPr marL="685800" lvl="1" algn="just">
              <a:buClr>
                <a:srgbClr val="034A3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36523"/>
                </a:solidFill>
                <a:ea typeface="+mn-ea"/>
                <a:cs typeface="+mn-cs"/>
              </a:rPr>
              <a:t>Nastavit v ZP reálné termíny realizace nebo vyhradit možnost změny termínu realizace ze strany zadavatele.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2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294576" cy="444216"/>
          </a:xfrm>
        </p:spPr>
        <p:txBody>
          <a:bodyPr/>
          <a:lstStyle/>
          <a:p>
            <a:r>
              <a:rPr lang="cs-CZ" dirty="0" smtClean="0"/>
              <a:t>Příklad vyhrazeného posunu termínů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endParaRPr lang="cs-CZ" dirty="0" smtClean="0">
              <a:solidFill>
                <a:srgbClr val="F77121"/>
              </a:solidFill>
            </a:endParaRPr>
          </a:p>
          <a:p>
            <a:pPr marL="0" indent="0" algn="just"/>
            <a:r>
              <a:rPr lang="cs-CZ" sz="1800" dirty="0" smtClean="0">
                <a:solidFill>
                  <a:srgbClr val="F77121"/>
                </a:solidFill>
              </a:rPr>
              <a:t>V návrhu smlouvy či textu Oznámení/Výzvy/ZD je možno předem definovat situace, kdy lze následně dodatkem upravovat posuny termínů realizace plnění. Díky tomuto vyhrazení posunu termínů se pak nejedná o podstatnou změnu smlouvy.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rgbClr val="F7712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F7712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i="1" dirty="0" smtClean="0">
                <a:solidFill>
                  <a:srgbClr val="215112"/>
                </a:solidFill>
              </a:rPr>
              <a:t>Objednatel </a:t>
            </a:r>
            <a:r>
              <a:rPr lang="cs-CZ" sz="1800" i="1" dirty="0">
                <a:solidFill>
                  <a:srgbClr val="215112"/>
                </a:solidFill>
              </a:rPr>
              <a:t>je oprávněn přesunout termín zahájení prací uvedených dle této </a:t>
            </a:r>
            <a:r>
              <a:rPr lang="cs-CZ" sz="1800" i="1" dirty="0" smtClean="0">
                <a:solidFill>
                  <a:srgbClr val="215112"/>
                </a:solidFill>
              </a:rPr>
              <a:t>smlouvy na </a:t>
            </a:r>
            <a:r>
              <a:rPr lang="cs-CZ" sz="1800" i="1" dirty="0">
                <a:solidFill>
                  <a:srgbClr val="215112"/>
                </a:solidFill>
              </a:rPr>
              <a:t>dobu jinou (max. však o 24 měsíců od uvedeného termínu). Tato případná </a:t>
            </a:r>
            <a:r>
              <a:rPr lang="cs-CZ" sz="1800" i="1" dirty="0" smtClean="0">
                <a:solidFill>
                  <a:srgbClr val="215112"/>
                </a:solidFill>
              </a:rPr>
              <a:t>změna bude </a:t>
            </a:r>
            <a:r>
              <a:rPr lang="cs-CZ" sz="1800" i="1" dirty="0">
                <a:solidFill>
                  <a:srgbClr val="215112"/>
                </a:solidFill>
              </a:rPr>
              <a:t>řešena dodatkem ke </a:t>
            </a:r>
            <a:r>
              <a:rPr lang="cs-CZ" sz="1800" i="1" dirty="0" smtClean="0">
                <a:solidFill>
                  <a:srgbClr val="215112"/>
                </a:solidFill>
              </a:rPr>
              <a:t>smlouvě.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F77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9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7512858" cy="444216"/>
          </a:xfrm>
        </p:spPr>
        <p:txBody>
          <a:bodyPr/>
          <a:lstStyle/>
          <a:p>
            <a:r>
              <a:rPr lang="cs-CZ" dirty="0" smtClean="0"/>
              <a:t>Nedodržení závazně stanovených obchodních podmínek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04864"/>
            <a:ext cx="7920000" cy="3960440"/>
          </a:xfrm>
        </p:spPr>
        <p:txBody>
          <a:bodyPr/>
          <a:lstStyle/>
          <a:p>
            <a:pPr marL="0" indent="0" algn="just"/>
            <a:endParaRPr lang="cs-CZ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 smtClean="0"/>
              <a:t>Příklad: </a:t>
            </a:r>
            <a:r>
              <a:rPr lang="cs-CZ" sz="1800" dirty="0" smtClean="0">
                <a:solidFill>
                  <a:srgbClr val="034A31"/>
                </a:solidFill>
              </a:rPr>
              <a:t>v návrhu smlouvy je uvedeno, že nebudou poskytovány zálohové platby, a v průběhu plnění zakázky jsou zálohové platby poskytnuty.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 smtClean="0">
              <a:solidFill>
                <a:srgbClr val="034A3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Za použití v původním VŘ by tato skutečnost mohla mít vliv na výběr dodavatele.</a:t>
            </a:r>
          </a:p>
          <a:p>
            <a:pPr marL="457200" lvl="1" indent="0" algn="just">
              <a:buNone/>
            </a:pPr>
            <a:endParaRPr lang="cs-CZ" sz="1800" dirty="0" smtClean="0">
              <a:solidFill>
                <a:srgbClr val="034A3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Dojde ke změně ekonomické rovnováhy zakázky ve prospěch vybraného dodavatele.</a:t>
            </a:r>
          </a:p>
        </p:txBody>
      </p:sp>
    </p:spTree>
    <p:extLst>
      <p:ext uri="{BB962C8B-B14F-4D97-AF65-F5344CB8AC3E}">
        <p14:creationId xmlns:p14="http://schemas.microsoft.com/office/powerpoint/2010/main" val="200283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565" y="1484784"/>
            <a:ext cx="8586870" cy="444216"/>
          </a:xfrm>
        </p:spPr>
        <p:txBody>
          <a:bodyPr/>
          <a:lstStyle/>
          <a:p>
            <a:r>
              <a:rPr lang="cs-CZ" dirty="0" smtClean="0"/>
              <a:t>PODSTATNOU ZMĚNOU ZÁVAZKU U STAVEBNÍCH PRACÍ NEJSOU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48880"/>
            <a:ext cx="7920000" cy="396044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Změny, které nemění celkovou povahu zakázky a jejich hodnota je do 15% původní hodnoty zakázky.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Změny, jejichž potřeba vznikla v důsledku nepředvídatelných okolností, a jejichž hodnota je do 50% původní zakázky.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Změny jedné nebo více položek soupisu stavebních prací jednou nebo více položkami – tzv. substituce.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733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4515243" cy="444216"/>
          </a:xfrm>
        </p:spPr>
        <p:txBody>
          <a:bodyPr/>
          <a:lstStyle/>
          <a:p>
            <a:r>
              <a:rPr lang="cs-CZ" dirty="0" smtClean="0"/>
              <a:t>ZÁMĚNA POLOŽEK - SUBSTITUCE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1800" dirty="0"/>
              <a:t>Účel položky je srovnatelný s nahrazovanou položkou.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/>
              <a:t>Cena nové položky je stejná nebo nižší ve vztahu k nahrazované položce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/>
              <a:t>Kvalita nové položky je stejná nebo vyšší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215112"/>
                </a:solidFill>
              </a:rPr>
              <a:t>Příklad: hodnota původní zakázky je 2.300.000,- Kč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691680" y="4068220"/>
          <a:ext cx="5544616" cy="1593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Změna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Finanční dopad na zakázku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Keramická </a:t>
                      </a:r>
                      <a:r>
                        <a:rPr lang="cs-CZ" sz="1100" u="none" strike="noStrike" dirty="0" smtClean="0">
                          <a:effectLst/>
                        </a:rPr>
                        <a:t>protiskluzová dlažba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-150 000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8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Litá protiskluzová podlaha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217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873261" cy="444216"/>
          </a:xfrm>
        </p:spPr>
        <p:txBody>
          <a:bodyPr/>
          <a:lstStyle/>
          <a:p>
            <a:r>
              <a:rPr lang="cs-CZ" dirty="0" smtClean="0"/>
              <a:t>Změny neměnící celkovou povahu zakázky do 15%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endParaRPr lang="cs-CZ" sz="1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/>
              <a:t>Z</a:t>
            </a:r>
            <a:r>
              <a:rPr lang="cs-CZ" sz="1800" dirty="0" smtClean="0"/>
              <a:t>měna</a:t>
            </a:r>
            <a:r>
              <a:rPr lang="cs-CZ" sz="1800" dirty="0"/>
              <a:t>, která nemění povahu veřejné zakázky a jejíž hodnota je </a:t>
            </a:r>
            <a:r>
              <a:rPr lang="cs-CZ" sz="1800" dirty="0" smtClean="0"/>
              <a:t>do 15% </a:t>
            </a:r>
            <a:r>
              <a:rPr lang="cs-CZ" sz="1800" dirty="0"/>
              <a:t>původní hodnoty závazku </a:t>
            </a:r>
            <a:r>
              <a:rPr lang="cs-CZ" sz="1800" dirty="0" smtClean="0"/>
              <a:t>u </a:t>
            </a:r>
            <a:r>
              <a:rPr lang="cs-CZ" sz="1800" dirty="0"/>
              <a:t>stavebních prací. </a:t>
            </a:r>
            <a:endParaRPr lang="cs-CZ" sz="18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Příklad: hodnota původní zakázky je 2.300.000,- Kč</a:t>
            </a:r>
            <a:endParaRPr lang="cs-CZ" sz="1800" dirty="0">
              <a:solidFill>
                <a:srgbClr val="034A31"/>
              </a:solidFill>
            </a:endParaRP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20000" y="3861048"/>
          <a:ext cx="7920000" cy="2016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6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Změna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Finanční dopad na zakázku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Dopad na výpočet hodnoty změny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0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Keramická protiskluzová </a:t>
                      </a:r>
                      <a:r>
                        <a:rPr lang="cs-CZ" sz="1100" u="none" strike="noStrike" dirty="0">
                          <a:effectLst/>
                        </a:rPr>
                        <a:t>dlažba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-150 000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Litá protiskluzová podlaha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02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Hodnota změny v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2,17%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15,22%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7371794" cy="428827"/>
          </a:xfrm>
        </p:spPr>
        <p:txBody>
          <a:bodyPr/>
          <a:lstStyle/>
          <a:p>
            <a:r>
              <a:rPr lang="cs-CZ" sz="1700" dirty="0"/>
              <a:t>Z</a:t>
            </a:r>
            <a:r>
              <a:rPr lang="cs-CZ" sz="1700" dirty="0" smtClean="0"/>
              <a:t>adání dodatečných prací bez splnění podmínek Příručky</a:t>
            </a:r>
            <a:endParaRPr lang="pt-BR" sz="1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7848872" cy="3960440"/>
          </a:xfrm>
        </p:spPr>
        <p:txBody>
          <a:bodyPr/>
          <a:lstStyle/>
          <a:p>
            <a:pPr marL="285750" indent="-285750" algn="just">
              <a:lnSpc>
                <a:spcPct val="200000"/>
              </a:lnSpc>
              <a:buClr>
                <a:srgbClr val="034A31"/>
              </a:buClr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Potřeba dodatečných prací vznikla v důsledku okolností, které zadavatel jednající s náležitou péčí nemohl předvídat.</a:t>
            </a:r>
          </a:p>
          <a:p>
            <a:pPr marL="285750" indent="-285750" algn="just">
              <a:lnSpc>
                <a:spcPct val="200000"/>
              </a:lnSpc>
              <a:buClr>
                <a:srgbClr val="034A31"/>
              </a:buClr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Nemění celkovou povahu zakázky.</a:t>
            </a:r>
            <a:endParaRPr lang="cs-CZ" sz="1800" dirty="0">
              <a:solidFill>
                <a:srgbClr val="034A31"/>
              </a:solidFill>
            </a:endParaRPr>
          </a:p>
          <a:p>
            <a:pPr marL="285750" indent="-285750" algn="just">
              <a:lnSpc>
                <a:spcPct val="200000"/>
              </a:lnSpc>
              <a:buClr>
                <a:srgbClr val="034A31"/>
              </a:buClr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Hodnota dodatečných prací je do </a:t>
            </a:r>
            <a:r>
              <a:rPr lang="cs-CZ" sz="1800" dirty="0">
                <a:solidFill>
                  <a:srgbClr val="034A31"/>
                </a:solidFill>
              </a:rPr>
              <a:t>50% hodnoty původní </a:t>
            </a:r>
            <a:r>
              <a:rPr lang="cs-CZ" sz="1800" dirty="0" smtClean="0">
                <a:solidFill>
                  <a:srgbClr val="034A31"/>
                </a:solidFill>
              </a:rPr>
              <a:t>zakázky.</a:t>
            </a:r>
          </a:p>
          <a:p>
            <a:pPr marL="285750" indent="-285750" algn="just">
              <a:lnSpc>
                <a:spcPct val="200000"/>
              </a:lnSpc>
              <a:buClr>
                <a:srgbClr val="034A31"/>
              </a:buClr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034A31"/>
                </a:solidFill>
              </a:rPr>
              <a:t>Reálné navýšení zakázky je do 30%.</a:t>
            </a:r>
            <a:endParaRPr lang="cs-CZ" sz="1800" dirty="0">
              <a:solidFill>
                <a:srgbClr val="034A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94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958" y="1484784"/>
            <a:ext cx="6220838" cy="444216"/>
          </a:xfrm>
        </p:spPr>
        <p:txBody>
          <a:bodyPr/>
          <a:lstStyle/>
          <a:p>
            <a:r>
              <a:rPr lang="cs-CZ" dirty="0" smtClean="0"/>
              <a:t>Jak postupovat v případě potřeby nového VŘ?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420888"/>
            <a:ext cx="7920000" cy="39604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 smtClean="0"/>
              <a:t>Požádat SZIF, prostřednictvím Hlášení o změnách nebo vysvětlujícím dopisem, o možnost provést nové výběrové řízení.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 smtClean="0">
                <a:solidFill>
                  <a:srgbClr val="215112"/>
                </a:solidFill>
              </a:rPr>
              <a:t>Pokud bude nové výběrové řízení povoleno, bude to za podmínky, že bude provedeno v režimu otevřené výzvy dle bodu 3.1.2 PŘÍRUČKY.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 smtClean="0"/>
              <a:t>Po provedení nového výběrového řízení musí být toto doloženo prostřednictvím Hlášení o změnách nebo v reakci na Žádost o doplnění na příslušné RO SZIF.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2906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454006"/>
            <a:ext cx="6576704" cy="444216"/>
          </a:xfrm>
        </p:spPr>
        <p:txBody>
          <a:bodyPr/>
          <a:lstStyle/>
          <a:p>
            <a:r>
              <a:rPr lang="cs-CZ" dirty="0" smtClean="0"/>
              <a:t>Uzavřená výzva, cenový marketing, přímý nákup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8136904" cy="2925176"/>
          </a:xfrm>
        </p:spPr>
        <p:txBody>
          <a:bodyPr/>
          <a:lstStyle/>
          <a:p>
            <a:r>
              <a:rPr lang="cs-CZ" sz="1800" b="1" dirty="0" smtClean="0"/>
              <a:t>Zadavatel nesmí vyzvat osobu (PO, FO), která má vztah k zadavateli zakázky, a to:</a:t>
            </a:r>
          </a:p>
          <a:p>
            <a:endParaRPr lang="cs-CZ" sz="1800" dirty="0"/>
          </a:p>
          <a:p>
            <a:pPr marL="715963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215112"/>
                </a:solidFill>
              </a:rPr>
              <a:t>Osobu blízkou (řeší § 22, zákona č. 89/2012 Sb. občanského zákoníku - osoba v přímé řadě – sourozenec, manžel, partner, aj.)</a:t>
            </a:r>
          </a:p>
          <a:p>
            <a:pPr marL="373063" indent="0"/>
            <a:endParaRPr lang="cs-CZ" sz="1800" dirty="0" smtClean="0">
              <a:solidFill>
                <a:srgbClr val="215112"/>
              </a:solidFill>
            </a:endParaRPr>
          </a:p>
          <a:p>
            <a:pPr marL="715963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215112"/>
                </a:solidFill>
              </a:rPr>
              <a:t>Osoba personálně propojena se zadavatelem, nebo</a:t>
            </a:r>
          </a:p>
          <a:p>
            <a:pPr marL="373063" indent="0"/>
            <a:endParaRPr lang="cs-CZ" sz="1800" dirty="0" smtClean="0">
              <a:solidFill>
                <a:srgbClr val="215112"/>
              </a:solidFill>
            </a:endParaRPr>
          </a:p>
          <a:p>
            <a:pPr marL="715963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215112"/>
                </a:solidFill>
              </a:rPr>
              <a:t>Osoba majetkově propojena se zadavatelem (</a:t>
            </a:r>
            <a:r>
              <a:rPr lang="cs-CZ" sz="1800" dirty="0">
                <a:solidFill>
                  <a:srgbClr val="215112"/>
                </a:solidFill>
              </a:rPr>
              <a:t>dle Výpisu z registrů)</a:t>
            </a:r>
          </a:p>
          <a:p>
            <a:pPr algn="just"/>
            <a:endParaRPr lang="cs-CZ" sz="1800" dirty="0">
              <a:solidFill>
                <a:srgbClr val="2151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4946451" cy="444216"/>
          </a:xfrm>
        </p:spPr>
        <p:txBody>
          <a:bodyPr/>
          <a:lstStyle/>
          <a:p>
            <a:r>
              <a:rPr lang="cs-CZ" dirty="0"/>
              <a:t>Uzavřená výzva, cenový </a:t>
            </a:r>
            <a:r>
              <a:rPr lang="cs-CZ" dirty="0" smtClean="0"/>
              <a:t>marketing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7920000" cy="3960440"/>
          </a:xfrm>
        </p:spPr>
        <p:txBody>
          <a:bodyPr/>
          <a:lstStyle/>
          <a:p>
            <a:pPr lvl="1">
              <a:lnSpc>
                <a:spcPct val="150000"/>
              </a:lnSpc>
              <a:buClrTx/>
            </a:pPr>
            <a:r>
              <a:rPr lang="cs-CZ" sz="1600" b="1" dirty="0">
                <a:solidFill>
                  <a:srgbClr val="034A31"/>
                </a:solidFill>
              </a:rPr>
              <a:t>Pokud zakázka není zveřejněna v otevřené výzvě nebo na el. tržišti, tak dodavatel, který podal nabídku nesmí:</a:t>
            </a:r>
          </a:p>
          <a:p>
            <a:pPr lvl="2">
              <a:lnSpc>
                <a:spcPct val="200000"/>
              </a:lnSpc>
              <a:buFont typeface="+mj-lt"/>
              <a:buAutoNum type="alphaLcParenR"/>
            </a:pPr>
            <a:r>
              <a:rPr lang="cs-CZ" sz="1600" b="1" dirty="0" smtClean="0">
                <a:solidFill>
                  <a:srgbClr val="F77121"/>
                </a:solidFill>
                <a:ea typeface="+mn-ea"/>
                <a:cs typeface="+mn-cs"/>
              </a:rPr>
              <a:t>být </a:t>
            </a:r>
            <a:r>
              <a:rPr lang="cs-CZ" sz="1600" b="1" dirty="0">
                <a:solidFill>
                  <a:srgbClr val="F77121"/>
                </a:solidFill>
                <a:ea typeface="+mn-ea"/>
                <a:cs typeface="+mn-cs"/>
              </a:rPr>
              <a:t>současně subdodavatelem jiného dodavatele v tomtéž výběrovém řízení</a:t>
            </a:r>
          </a:p>
          <a:p>
            <a:pPr lvl="2">
              <a:lnSpc>
                <a:spcPct val="200000"/>
              </a:lnSpc>
              <a:buFont typeface="+mj-lt"/>
              <a:buAutoNum type="alphaLcParenR"/>
            </a:pPr>
            <a:r>
              <a:rPr lang="cs-CZ" sz="1600" b="1" dirty="0">
                <a:solidFill>
                  <a:srgbClr val="F77121"/>
                </a:solidFill>
                <a:ea typeface="+mn-ea"/>
                <a:cs typeface="+mn-cs"/>
              </a:rPr>
              <a:t>být personálně ani majetkově propojen s jiným dodavatelem v tomtéž výběrovém řízení </a:t>
            </a:r>
          </a:p>
        </p:txBody>
      </p:sp>
    </p:spTree>
    <p:extLst>
      <p:ext uri="{BB962C8B-B14F-4D97-AF65-F5344CB8AC3E}">
        <p14:creationId xmlns:p14="http://schemas.microsoft.com/office/powerpoint/2010/main" val="410354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263064" cy="444216"/>
          </a:xfrm>
        </p:spPr>
        <p:txBody>
          <a:bodyPr/>
          <a:lstStyle/>
          <a:p>
            <a:r>
              <a:rPr lang="cs-CZ" dirty="0" smtClean="0"/>
              <a:t>Co je potřeba udělat než začneme zadávat veřejnou zakázku?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 smtClean="0"/>
              <a:t>Nastudovat následující materiály</a:t>
            </a:r>
            <a:r>
              <a:rPr lang="cs-CZ" b="1" dirty="0" smtClean="0"/>
              <a:t>:</a:t>
            </a:r>
          </a:p>
          <a:p>
            <a:endParaRPr lang="cs-CZ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PŘÍRUČKA PRO ZADÁVÁNÍ ZAKÁZEK POGRAMU ROZVOJE VENKOVA NA OBDOBÍ 2014 – 2020 (verze </a:t>
            </a:r>
            <a:r>
              <a:rPr lang="cs-CZ" sz="2000" dirty="0"/>
              <a:t>4</a:t>
            </a:r>
            <a:r>
              <a:rPr lang="cs-CZ" sz="2000" dirty="0" smtClean="0"/>
              <a:t>) – dále jen PŘÍRUČKA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Seznam dokumentace z výběrového/zadávacího řízení</a:t>
            </a:r>
          </a:p>
        </p:txBody>
      </p:sp>
    </p:spTree>
    <p:extLst>
      <p:ext uri="{BB962C8B-B14F-4D97-AF65-F5344CB8AC3E}">
        <p14:creationId xmlns:p14="http://schemas.microsoft.com/office/powerpoint/2010/main" val="291380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5251022" cy="444216"/>
          </a:xfrm>
        </p:spPr>
        <p:txBody>
          <a:bodyPr/>
          <a:lstStyle/>
          <a:p>
            <a:r>
              <a:rPr lang="cs-CZ" dirty="0" smtClean="0"/>
              <a:t>Nejčastější chyby při dokládání VŘ/ZŘ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Nedodržení termínů pro splnění Výzvy k doplnění nebo Nápravného opatření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Sledovat svůj portál farmáře a reagovat na případné výzvy k doplnění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CENOVÝ MARKETING – </a:t>
            </a:r>
            <a:r>
              <a:rPr lang="cs-CZ" sz="1800" b="1" dirty="0" smtClean="0"/>
              <a:t>JAKO VÍTĚZNÁ MUSÍ BÝT VŽDY VYBRÁNA NABÍDKA S NEJNIŽŠÍ CENOU!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22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02229"/>
            <a:ext cx="5477044" cy="505771"/>
          </a:xfrm>
        </p:spPr>
        <p:txBody>
          <a:bodyPr/>
          <a:lstStyle/>
          <a:p>
            <a:r>
              <a:rPr lang="cs-CZ" sz="2200" dirty="0" smtClean="0"/>
              <a:t>NEJČASTĚJŠÍ KRÁCENÍ DOTACE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cs-CZ" sz="2400" b="1" dirty="0" smtClean="0"/>
          </a:p>
          <a:p>
            <a:pPr>
              <a:buFont typeface="+mj-lt"/>
              <a:buAutoNum type="arabicPeriod"/>
            </a:pPr>
            <a:r>
              <a:rPr lang="cs-CZ" sz="2400" b="1" dirty="0" smtClean="0"/>
              <a:t>FINANČNÍ OPRAVY </a:t>
            </a:r>
            <a:r>
              <a:rPr lang="cs-CZ" sz="2400" dirty="0" smtClean="0"/>
              <a:t>– chyby s návazností na výběrové řízení</a:t>
            </a:r>
          </a:p>
          <a:p>
            <a:pPr>
              <a:buFont typeface="+mj-lt"/>
              <a:buAutoNum type="arabicPeriod"/>
            </a:pPr>
            <a:endParaRPr lang="cs-CZ" sz="2400" dirty="0" smtClean="0"/>
          </a:p>
          <a:p>
            <a:pPr>
              <a:buFont typeface="+mj-lt"/>
              <a:buAutoNum type="arabicPeriod"/>
            </a:pPr>
            <a:r>
              <a:rPr lang="cs-CZ" sz="2400" b="1" dirty="0" smtClean="0"/>
              <a:t>SANKCE</a:t>
            </a:r>
            <a:r>
              <a:rPr lang="cs-CZ" sz="2400" dirty="0" smtClean="0"/>
              <a:t> – porušení Pravidel</a:t>
            </a:r>
          </a:p>
          <a:p>
            <a:pPr>
              <a:buFont typeface="+mj-lt"/>
              <a:buAutoNum type="arabicPeriod"/>
            </a:pPr>
            <a:endParaRPr lang="cs-CZ" sz="2400" dirty="0" smtClean="0"/>
          </a:p>
          <a:p>
            <a:pPr>
              <a:buFont typeface="+mj-lt"/>
              <a:buAutoNum type="arabicPeriod"/>
            </a:pPr>
            <a:r>
              <a:rPr lang="cs-CZ" sz="2400" b="1" dirty="0" smtClean="0"/>
              <a:t>KOREKCE</a:t>
            </a:r>
            <a:r>
              <a:rPr lang="cs-CZ" sz="2400" dirty="0" smtClean="0"/>
              <a:t> – uplatnění nezpůsobilých výdajů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808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02229"/>
            <a:ext cx="5696656" cy="505771"/>
          </a:xfrm>
        </p:spPr>
        <p:txBody>
          <a:bodyPr/>
          <a:lstStyle/>
          <a:p>
            <a:r>
              <a:rPr lang="cs-CZ" sz="2200" dirty="0" smtClean="0"/>
              <a:t>NEJČASTĚJI SE OPAKUJÍCÍ CHYBY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Nedoložení povinných příloh – D jinak „K“ nebo „C</a:t>
            </a:r>
            <a:r>
              <a:rPr lang="cs-CZ" sz="2000" b="1" dirty="0" smtClean="0">
                <a:solidFill>
                  <a:schemeClr val="tx1"/>
                </a:solidFill>
              </a:rPr>
              <a:t>“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 smtClean="0"/>
              <a:t>Žádost o doplnění neúplné dokumentace bez reakce = „C“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Nedodržení podmínky funkčního celku = „C“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 smtClean="0"/>
              <a:t>Dodání platného stavebního řízení po podání      ŽOD = „C“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b="1" dirty="0">
                <a:solidFill>
                  <a:schemeClr val="tx1"/>
                </a:solidFill>
              </a:rPr>
              <a:t>Neplnění preferenčních kritérií = „C“</a:t>
            </a:r>
          </a:p>
          <a:p>
            <a:pPr>
              <a:buFont typeface="+mj-lt"/>
              <a:buAutoNum type="arabicPeriod"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68132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02229"/>
            <a:ext cx="5696656" cy="505771"/>
          </a:xfrm>
        </p:spPr>
        <p:txBody>
          <a:bodyPr/>
          <a:lstStyle/>
          <a:p>
            <a:r>
              <a:rPr lang="cs-CZ" sz="2200" dirty="0" smtClean="0"/>
              <a:t>NEJČASTĚJI SE OPAKUJÍCÍ CHYBY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6"/>
            </a:pPr>
            <a:r>
              <a:rPr lang="cs-CZ" sz="2000" b="1" dirty="0" smtClean="0"/>
              <a:t>Nenahlášení </a:t>
            </a:r>
            <a:r>
              <a:rPr lang="cs-CZ" sz="2000" b="1" dirty="0"/>
              <a:t>změn technické realizace projektu = „A“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6"/>
            </a:pPr>
            <a:r>
              <a:rPr lang="cs-CZ" sz="2000" b="1" dirty="0">
                <a:solidFill>
                  <a:schemeClr val="tx1"/>
                </a:solidFill>
              </a:rPr>
              <a:t>Nedodržení termínu podání Žádosti o platbu = „A, B, C“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6"/>
            </a:pPr>
            <a:r>
              <a:rPr lang="cs-CZ" sz="2000" b="1" dirty="0" smtClean="0"/>
              <a:t>Uplatňování výdajů, které nejsou způsobilé = „K“, nad 10% i sankce dle Pravidel</a:t>
            </a:r>
          </a:p>
          <a:p>
            <a:pPr>
              <a:buFont typeface="+mj-lt"/>
              <a:buAutoNum type="arabicPeriod"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514437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33006"/>
            <a:ext cx="7520874" cy="474994"/>
          </a:xfrm>
        </p:spPr>
        <p:txBody>
          <a:bodyPr/>
          <a:lstStyle/>
          <a:p>
            <a:r>
              <a:rPr lang="cs-CZ" sz="2000" dirty="0" smtClean="0"/>
              <a:t>Doložení POTVRZENÍ O PŘIJETÍ u Žádosti o platbu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2000" b="1" dirty="0" smtClean="0"/>
              <a:t>Projekty z výzvy roku 2017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b="1" dirty="0" smtClean="0"/>
              <a:t>Do termínu stanoveného Dohodou musí být doručeno podepsané POTVRZENÍ O PŘIJETÍ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000" b="1" dirty="0" smtClean="0"/>
              <a:t>Projekty z výzev roku 2018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b="1" dirty="0" smtClean="0"/>
              <a:t>POTVRZENÍ O PŘIJETÍ se již dokládat nemusí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012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33006"/>
            <a:ext cx="4640277" cy="474994"/>
          </a:xfrm>
        </p:spPr>
        <p:txBody>
          <a:bodyPr/>
          <a:lstStyle/>
          <a:p>
            <a:r>
              <a:rPr lang="cs-CZ" sz="2000" dirty="0" smtClean="0"/>
              <a:t>Kontrola preferenčních kritérií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000" b="1" dirty="0" smtClean="0">
                <a:solidFill>
                  <a:srgbClr val="034A31"/>
                </a:solidFill>
              </a:rPr>
              <a:t>Ke KFRP doložit protokol, že MAS zkontrolovala PK – výzvy 2017, od 2018 je anketa v </a:t>
            </a:r>
            <a:r>
              <a:rPr lang="cs-CZ" sz="2000" b="1" dirty="0" err="1" smtClean="0">
                <a:solidFill>
                  <a:srgbClr val="034A31"/>
                </a:solidFill>
              </a:rPr>
              <a:t>ŽOPl</a:t>
            </a:r>
            <a:endParaRPr lang="cs-CZ" sz="2000" b="1" dirty="0" smtClean="0">
              <a:solidFill>
                <a:srgbClr val="034A3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cs-CZ" sz="2000" dirty="0" smtClean="0">
              <a:solidFill>
                <a:srgbClr val="034A3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000" b="1" dirty="0"/>
              <a:t>PK s plněním „do budoucna“ si musí rovněž pohlídat </a:t>
            </a:r>
            <a:r>
              <a:rPr lang="cs-CZ" sz="2000" b="1" dirty="0" smtClean="0"/>
              <a:t>MAS</a:t>
            </a:r>
            <a:endParaRPr lang="cs-CZ" sz="2000" dirty="0" smtClean="0">
              <a:solidFill>
                <a:srgbClr val="034A3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sz="2000" b="1" dirty="0" smtClean="0">
                <a:solidFill>
                  <a:srgbClr val="034A31"/>
                </a:solidFill>
              </a:rPr>
              <a:t>Výjimkou jsou PM – tam bude SZIF zakládat EX-POST kontroly na PM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cs-CZ" sz="2000" b="1" dirty="0" smtClean="0">
              <a:solidFill>
                <a:srgbClr val="034A3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sz="2000" b="1" dirty="0" smtClean="0"/>
              <a:t>Při </a:t>
            </a:r>
            <a:r>
              <a:rPr lang="cs-CZ" sz="2000" b="1" dirty="0"/>
              <a:t>ohlašování EX-POST kontroly na PM bude postupováno stejně jako u KFRP – zástupce MAS bude na toto upozorněn</a:t>
            </a:r>
          </a:p>
        </p:txBody>
      </p:sp>
    </p:spTree>
    <p:extLst>
      <p:ext uri="{BB962C8B-B14F-4D97-AF65-F5344CB8AC3E}">
        <p14:creationId xmlns:p14="http://schemas.microsoft.com/office/powerpoint/2010/main" val="336103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132856"/>
            <a:ext cx="3152690" cy="3706648"/>
          </a:xfrm>
        </p:spPr>
        <p:txBody>
          <a:bodyPr/>
          <a:lstStyle/>
          <a:p>
            <a:pPr algn="ctr"/>
            <a:r>
              <a:rPr lang="cs-CZ" sz="2000" dirty="0" smtClean="0"/>
              <a:t>Děkuji za pozornost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dirty="0" smtClean="0"/>
              <a:t>Ing. Lukáš Holubík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36523"/>
                </a:solidFill>
              </a:rPr>
              <a:t>tel. </a:t>
            </a:r>
            <a:r>
              <a:rPr lang="cs-CZ" dirty="0">
                <a:solidFill>
                  <a:srgbClr val="F3652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+420 733 696 547</a:t>
            </a:r>
            <a:r>
              <a:rPr lang="cs-CZ" dirty="0" smtClean="0">
                <a:solidFill>
                  <a:srgbClr val="F36523"/>
                </a:solidFill>
              </a:rPr>
              <a:t/>
            </a:r>
            <a:br>
              <a:rPr lang="cs-CZ" dirty="0" smtClean="0">
                <a:solidFill>
                  <a:srgbClr val="F36523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lukas.holubik</a:t>
            </a:r>
            <a:r>
              <a:rPr lang="en-US" dirty="0" smtClean="0"/>
              <a:t>@</a:t>
            </a:r>
            <a:r>
              <a:rPr lang="cs-CZ" dirty="0" smtClean="0"/>
              <a:t>szif.cz</a:t>
            </a:r>
            <a:br>
              <a:rPr lang="cs-CZ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331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263064" cy="444216"/>
          </a:xfrm>
        </p:spPr>
        <p:txBody>
          <a:bodyPr/>
          <a:lstStyle/>
          <a:p>
            <a:r>
              <a:rPr lang="cs-CZ" dirty="0"/>
              <a:t>Co je potřeba </a:t>
            </a:r>
            <a:r>
              <a:rPr lang="cs-CZ" dirty="0" smtClean="0"/>
              <a:t>udělat než </a:t>
            </a:r>
            <a:r>
              <a:rPr lang="cs-CZ" dirty="0"/>
              <a:t>začneme zadávat veřejnou zakázku?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cs-CZ" sz="20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Příručka </a:t>
            </a:r>
            <a:r>
              <a:rPr lang="cs-CZ" sz="2000" dirty="0"/>
              <a:t>k aplikaci – Veřejné zakázky PRV na </a:t>
            </a:r>
            <a:r>
              <a:rPr lang="cs-CZ" sz="2000" dirty="0" err="1"/>
              <a:t>eAGRI</a:t>
            </a:r>
            <a:r>
              <a:rPr lang="cs-CZ" sz="2000" dirty="0"/>
              <a:t> (v případě otevřené výzvy), výše uvedené se </a:t>
            </a:r>
            <a:r>
              <a:rPr lang="cs-CZ" sz="2000" dirty="0" smtClean="0"/>
              <a:t>nachází </a:t>
            </a:r>
            <a:r>
              <a:rPr lang="cs-CZ" sz="2000" dirty="0"/>
              <a:t>na </a:t>
            </a:r>
            <a:r>
              <a:rPr lang="cs-CZ" sz="2000" dirty="0">
                <a:hlinkClick r:id="rId2"/>
              </a:rPr>
              <a:t>https://www.szif.cz/cs/prv2014-verejne-zakazky</a:t>
            </a:r>
            <a:endParaRPr lang="cs-CZ" sz="2000" dirty="0"/>
          </a:p>
          <a:p>
            <a:pPr lvl="1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cs-CZ" sz="2000" dirty="0"/>
              <a:t>Zákon č. 134/2016 Sb. o zadávání veřejných zakázek.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000" dirty="0"/>
              <a:t>Tabulka finančních oprav, která je přílohou všech Pravidel.</a:t>
            </a:r>
          </a:p>
          <a:p>
            <a:pPr>
              <a:lnSpc>
                <a:spcPct val="2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058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386729" cy="444216"/>
          </a:xfrm>
        </p:spPr>
        <p:txBody>
          <a:bodyPr/>
          <a:lstStyle/>
          <a:p>
            <a:r>
              <a:rPr lang="cs-CZ" dirty="0" smtClean="0"/>
              <a:t>Výpočet finanční 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 smtClean="0"/>
              <a:t>Finanční opravy č. 1. -18. a 23. se počítají procentní sazbou z hodnoty dotace příslušné zakázky.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Příklad</a:t>
            </a:r>
            <a:r>
              <a:rPr lang="cs-CZ" sz="1800" dirty="0" smtClean="0"/>
              <a:t>:	Zakázka:</a:t>
            </a:r>
            <a:r>
              <a:rPr lang="cs-CZ" sz="1800" dirty="0"/>
              <a:t>	</a:t>
            </a:r>
            <a:r>
              <a:rPr lang="cs-CZ" sz="1800" dirty="0" smtClean="0"/>
              <a:t>1.000.000 Kč</a:t>
            </a:r>
            <a:endParaRPr lang="cs-CZ" sz="1800" dirty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	Dotace: 	</a:t>
            </a:r>
            <a:r>
              <a:rPr lang="cs-CZ" sz="1800" dirty="0" smtClean="0"/>
              <a:t>400.000 Kč</a:t>
            </a:r>
            <a:endParaRPr lang="cs-CZ" sz="1800" dirty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	Sazba </a:t>
            </a:r>
            <a:r>
              <a:rPr lang="cs-CZ" sz="1800" dirty="0" err="1"/>
              <a:t>Fop</a:t>
            </a:r>
            <a:r>
              <a:rPr lang="cs-CZ" sz="1800" dirty="0"/>
              <a:t>: 	</a:t>
            </a:r>
            <a:r>
              <a:rPr lang="cs-CZ" sz="1800" dirty="0" smtClean="0"/>
              <a:t>5</a:t>
            </a:r>
            <a:r>
              <a:rPr lang="cs-CZ" sz="1800" dirty="0"/>
              <a:t>%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	</a:t>
            </a:r>
            <a:r>
              <a:rPr lang="cs-CZ" sz="1800" dirty="0" smtClean="0"/>
              <a:t>Vyčíslení </a:t>
            </a:r>
            <a:r>
              <a:rPr lang="cs-CZ" sz="1800" dirty="0" err="1" smtClean="0"/>
              <a:t>FOp</a:t>
            </a:r>
            <a:r>
              <a:rPr lang="cs-CZ" sz="1800" dirty="0" smtClean="0"/>
              <a:t>:	20.000 Kč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	</a:t>
            </a:r>
            <a:r>
              <a:rPr lang="cs-CZ" sz="1800" dirty="0" err="1" smtClean="0"/>
              <a:t>Dotaco</a:t>
            </a:r>
            <a:r>
              <a:rPr lang="cs-CZ" sz="1800" dirty="0" smtClean="0"/>
              <a:t> po </a:t>
            </a:r>
            <a:r>
              <a:rPr lang="cs-CZ" sz="1800" dirty="0" err="1" smtClean="0"/>
              <a:t>FOp</a:t>
            </a:r>
            <a:r>
              <a:rPr lang="cs-CZ" sz="1800" dirty="0" smtClean="0"/>
              <a:t>:	</a:t>
            </a:r>
            <a:r>
              <a:rPr lang="cs-CZ" sz="1800" b="1" u="sng" dirty="0" smtClean="0">
                <a:solidFill>
                  <a:srgbClr val="FF0000"/>
                </a:solidFill>
              </a:rPr>
              <a:t>380.000 Kč</a:t>
            </a:r>
            <a:endParaRPr lang="cs-CZ" sz="1800" b="1" u="sng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endParaRPr lang="cs-CZ" sz="18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41154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386729" cy="444216"/>
          </a:xfrm>
        </p:spPr>
        <p:txBody>
          <a:bodyPr/>
          <a:lstStyle/>
          <a:p>
            <a:r>
              <a:rPr lang="cs-CZ" dirty="0" smtClean="0"/>
              <a:t>Výpočet finanční 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1800" dirty="0"/>
              <a:t>Finanční opravy č. 19 – 22 se počítají procentní sazbou z hodnoty celé zakázky, minimální sazba je 25%.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1800" dirty="0"/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 smtClean="0"/>
              <a:t>Příklad:	Zakázka v Kč:	1.000.000 Kč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	Dotace: 	400.000 Kč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	Sazba </a:t>
            </a:r>
            <a:r>
              <a:rPr lang="cs-CZ" sz="1800" dirty="0" err="1" smtClean="0"/>
              <a:t>Fop</a:t>
            </a:r>
            <a:r>
              <a:rPr lang="cs-CZ" sz="1800" dirty="0" smtClean="0"/>
              <a:t>: 	25%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	Vyčíslení </a:t>
            </a:r>
            <a:r>
              <a:rPr lang="cs-CZ" sz="1800" dirty="0" err="1" smtClean="0"/>
              <a:t>FOp</a:t>
            </a:r>
            <a:r>
              <a:rPr lang="cs-CZ" sz="1800" dirty="0" smtClean="0"/>
              <a:t>:	250.000 Kč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1800" dirty="0"/>
              <a:t>	</a:t>
            </a:r>
            <a:r>
              <a:rPr lang="cs-CZ" sz="1800" dirty="0" smtClean="0"/>
              <a:t>	Dotace po </a:t>
            </a:r>
            <a:r>
              <a:rPr lang="cs-CZ" sz="1800" dirty="0" err="1" smtClean="0"/>
              <a:t>FOp</a:t>
            </a:r>
            <a:r>
              <a:rPr lang="cs-CZ" sz="1800" dirty="0" smtClean="0"/>
              <a:t>:	</a:t>
            </a:r>
            <a:r>
              <a:rPr lang="cs-CZ" sz="1800" b="1" u="sng" dirty="0" smtClean="0">
                <a:solidFill>
                  <a:srgbClr val="FF0000"/>
                </a:solidFill>
              </a:rPr>
              <a:t>150.000 Kč</a:t>
            </a:r>
            <a:r>
              <a:rPr lang="cs-CZ" sz="1800" dirty="0" smtClean="0"/>
              <a:t>	</a:t>
            </a:r>
          </a:p>
          <a:p>
            <a:pPr marL="457200" lvl="1" indent="0" algn="just">
              <a:buNone/>
            </a:pPr>
            <a:r>
              <a:rPr lang="cs-CZ" sz="1800" dirty="0" smtClean="0"/>
              <a:t>.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04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779465" cy="444216"/>
          </a:xfrm>
        </p:spPr>
        <p:txBody>
          <a:bodyPr/>
          <a:lstStyle/>
          <a:p>
            <a:r>
              <a:rPr lang="cs-CZ" u="sng" dirty="0"/>
              <a:t>Nejčastější finanční opravy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213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1800" b="1" dirty="0" smtClean="0">
              <a:solidFill>
                <a:srgbClr val="21511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 err="1" smtClean="0">
                <a:solidFill>
                  <a:srgbClr val="215112"/>
                </a:solidFill>
              </a:rPr>
              <a:t>FOp</a:t>
            </a:r>
            <a:r>
              <a:rPr lang="cs-CZ" sz="1800" b="1" dirty="0" smtClean="0">
                <a:solidFill>
                  <a:srgbClr val="215112"/>
                </a:solidFill>
              </a:rPr>
              <a:t> </a:t>
            </a:r>
            <a:r>
              <a:rPr lang="cs-CZ" sz="1800" b="1" dirty="0">
                <a:solidFill>
                  <a:srgbClr val="215112"/>
                </a:solidFill>
              </a:rPr>
              <a:t>č. 3. Nedodržení minimální délky lhůty pro podání nabídek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1800" dirty="0" smtClean="0">
              <a:solidFill>
                <a:srgbClr val="21511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dirty="0" err="1">
                <a:solidFill>
                  <a:srgbClr val="215112"/>
                </a:solidFill>
              </a:rPr>
              <a:t>FOp</a:t>
            </a:r>
            <a:r>
              <a:rPr lang="cs-CZ" sz="1800" b="1" dirty="0">
                <a:solidFill>
                  <a:srgbClr val="215112"/>
                </a:solidFill>
              </a:rPr>
              <a:t> č. 9. Diskriminační vymezení předmětu zakázky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Příliš konkrétní vymezení předmětu zakázky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Položkový rozpočet obsahuje konkrétní typ výrobku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rgbClr val="21511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67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779465" cy="444216"/>
          </a:xfrm>
        </p:spPr>
        <p:txBody>
          <a:bodyPr/>
          <a:lstStyle/>
          <a:p>
            <a:r>
              <a:rPr lang="cs-CZ" u="sng" dirty="0"/>
              <a:t>Nejčastější finanční 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 smtClean="0"/>
              <a:t>F</a:t>
            </a:r>
            <a:r>
              <a:rPr lang="cs-CZ" sz="1800" b="1" dirty="0" smtClean="0"/>
              <a:t>op </a:t>
            </a:r>
            <a:r>
              <a:rPr lang="pt-BR" sz="1800" b="1" dirty="0" smtClean="0"/>
              <a:t>č</a:t>
            </a:r>
            <a:r>
              <a:rPr lang="pt-BR" sz="1800" b="1" dirty="0"/>
              <a:t>. 23 </a:t>
            </a:r>
            <a:r>
              <a:rPr lang="cs-CZ" sz="1800" b="1" dirty="0" smtClean="0"/>
              <a:t>Jiné porušení výše neuvedené</a:t>
            </a:r>
            <a:r>
              <a:rPr lang="pt-BR" sz="1800" b="1" dirty="0" smtClean="0"/>
              <a:t>:</a:t>
            </a:r>
            <a:endParaRPr lang="cs-CZ" sz="1800" b="1" dirty="0" smtClean="0"/>
          </a:p>
          <a:p>
            <a:endParaRPr lang="cs-CZ" b="1" u="sng" dirty="0"/>
          </a:p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cs-CZ" sz="1800" b="1" dirty="0" smtClean="0">
                <a:solidFill>
                  <a:srgbClr val="034A31"/>
                </a:solidFill>
              </a:rPr>
              <a:t>Smlouva nebyla uzavřena ve shodě s VŘ</a:t>
            </a:r>
          </a:p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cs-CZ" sz="1800" b="1" dirty="0" smtClean="0"/>
              <a:t>Slučování zakázek – neumožnění dílčího plnění</a:t>
            </a:r>
          </a:p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cs-CZ" sz="1800" b="1" dirty="0">
                <a:solidFill>
                  <a:srgbClr val="034A31"/>
                </a:solidFill>
              </a:rPr>
              <a:t>Propojení dodavatelů</a:t>
            </a:r>
          </a:p>
          <a:p>
            <a:pPr>
              <a:lnSpc>
                <a:spcPct val="200000"/>
              </a:lnSpc>
              <a:buFont typeface="+mj-lt"/>
              <a:buAutoNum type="arabicParenR"/>
            </a:pPr>
            <a:r>
              <a:rPr lang="cs-CZ" sz="1800" b="1" dirty="0" smtClean="0"/>
              <a:t>VŘ v uzavřené výzvě neobsahovalo alespoň 3 nabídky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91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3765037" cy="444216"/>
          </a:xfrm>
        </p:spPr>
        <p:txBody>
          <a:bodyPr/>
          <a:lstStyle/>
          <a:p>
            <a:r>
              <a:rPr lang="cs-CZ" u="sng" dirty="0" smtClean="0"/>
              <a:t>Nejčastější finanční opravy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 err="1">
                <a:solidFill>
                  <a:srgbClr val="215112"/>
                </a:solidFill>
              </a:rPr>
              <a:t>FOp</a:t>
            </a:r>
            <a:r>
              <a:rPr lang="cs-CZ" sz="1800" b="1" dirty="0">
                <a:solidFill>
                  <a:srgbClr val="215112"/>
                </a:solidFill>
              </a:rPr>
              <a:t> 13. Netransparentní posouzení a/nebo hodnocení </a:t>
            </a:r>
            <a:r>
              <a:rPr lang="cs-CZ" sz="1800" b="1" dirty="0" smtClean="0">
                <a:solidFill>
                  <a:srgbClr val="215112"/>
                </a:solidFill>
              </a:rPr>
              <a:t>nabídek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Protokol o posouzení a hodnocení neobsahuje náležitosti příručky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Data dokumentů nemají logickou posloupnost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Nesplnění ZP – </a:t>
            </a:r>
            <a:r>
              <a:rPr lang="cs-CZ" sz="1800" dirty="0" err="1">
                <a:solidFill>
                  <a:srgbClr val="F36523"/>
                </a:solidFill>
                <a:ea typeface="+mn-ea"/>
                <a:cs typeface="+mn-cs"/>
              </a:rPr>
              <a:t>vysoutěžený</a:t>
            </a: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 stroj má jiné parametry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21511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 err="1" smtClean="0">
                <a:solidFill>
                  <a:srgbClr val="215112"/>
                </a:solidFill>
              </a:rPr>
              <a:t>FOp</a:t>
            </a:r>
            <a:r>
              <a:rPr lang="cs-CZ" sz="1800" b="1" dirty="0" smtClean="0">
                <a:solidFill>
                  <a:srgbClr val="215112"/>
                </a:solidFill>
              </a:rPr>
              <a:t> č. 10</a:t>
            </a:r>
            <a:r>
              <a:rPr lang="cs-CZ" sz="1800" b="1" dirty="0">
                <a:solidFill>
                  <a:srgbClr val="215112"/>
                </a:solidFill>
              </a:rPr>
              <a:t>. Nedostatečné vymezení předmětu </a:t>
            </a:r>
            <a:r>
              <a:rPr lang="cs-CZ" sz="1800" b="1" dirty="0" smtClean="0">
                <a:solidFill>
                  <a:srgbClr val="215112"/>
                </a:solidFill>
              </a:rPr>
              <a:t>zakázky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ZP neobsahují veškeré informace podstatné pro zpracování nabídky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Specifikace stroje je příliš obecná nebo chybí úplně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F36523"/>
                </a:solidFill>
                <a:ea typeface="+mn-ea"/>
                <a:cs typeface="+mn-cs"/>
              </a:rPr>
              <a:t>U staveb není slepý položkový rozpočet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rgbClr val="21511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20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319" y="1484784"/>
            <a:ext cx="5353614" cy="444216"/>
          </a:xfrm>
        </p:spPr>
        <p:txBody>
          <a:bodyPr/>
          <a:lstStyle/>
          <a:p>
            <a:r>
              <a:rPr lang="cs-CZ" dirty="0" smtClean="0"/>
              <a:t>CHYBY VZTAHUJÍCÍ SE K </a:t>
            </a:r>
            <a:r>
              <a:rPr lang="cs-CZ" dirty="0" err="1" smtClean="0"/>
              <a:t>FOp</a:t>
            </a:r>
            <a:r>
              <a:rPr lang="cs-CZ" dirty="0" smtClean="0"/>
              <a:t> č. 19 - 22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04864"/>
            <a:ext cx="7920000" cy="3960440"/>
          </a:xfrm>
        </p:spPr>
        <p:txBody>
          <a:bodyPr/>
          <a:lstStyle/>
          <a:p>
            <a:pPr algn="just"/>
            <a:r>
              <a:rPr lang="cs-CZ" sz="1800" b="1" dirty="0"/>
              <a:t>Zadavatel nesmí umožnit podstatnou změnu práv a povinností vyplývajících ze </a:t>
            </a:r>
            <a:r>
              <a:rPr lang="cs-CZ" sz="1800" b="1" dirty="0" smtClean="0"/>
              <a:t>smlouvy, kterou uzavřel na plnění zakázky </a:t>
            </a:r>
            <a:r>
              <a:rPr lang="cs-CZ" sz="1800" dirty="0" smtClean="0"/>
              <a:t>(Příručka, bod 4.4.4)</a:t>
            </a:r>
          </a:p>
          <a:p>
            <a:endParaRPr lang="cs-CZ" sz="1800" dirty="0"/>
          </a:p>
          <a:p>
            <a:pPr algn="just"/>
            <a:r>
              <a:rPr lang="cs-CZ" sz="1800" dirty="0" smtClean="0"/>
              <a:t>Za podstatnou se považuje taková změna, která by:</a:t>
            </a:r>
            <a:endParaRPr lang="cs-CZ" sz="1800" dirty="0"/>
          </a:p>
          <a:p>
            <a:pPr marL="715963" algn="just">
              <a:buFont typeface="+mj-lt"/>
              <a:buAutoNum type="alphaLcParenR"/>
            </a:pPr>
            <a:r>
              <a:rPr lang="cs-CZ" sz="1800" dirty="0">
                <a:solidFill>
                  <a:srgbClr val="215112"/>
                </a:solidFill>
              </a:rPr>
              <a:t>u</a:t>
            </a:r>
            <a:r>
              <a:rPr lang="cs-CZ" sz="1800" dirty="0" smtClean="0">
                <a:solidFill>
                  <a:srgbClr val="215112"/>
                </a:solidFill>
              </a:rPr>
              <a:t>možnila účast jiných dodavatelů nebo ovlivnila jejich výběr</a:t>
            </a:r>
            <a:r>
              <a:rPr lang="cs-CZ" sz="1800" dirty="0">
                <a:solidFill>
                  <a:srgbClr val="215112"/>
                </a:solidFill>
              </a:rPr>
              <a:t> </a:t>
            </a:r>
            <a:r>
              <a:rPr lang="cs-CZ" sz="1800" dirty="0" smtClean="0">
                <a:solidFill>
                  <a:srgbClr val="215112"/>
                </a:solidFill>
              </a:rPr>
              <a:t>za použití v původním výběrovém řízení</a:t>
            </a:r>
          </a:p>
          <a:p>
            <a:pPr marL="715963" algn="just">
              <a:buFont typeface="+mj-lt"/>
              <a:buAutoNum type="alphaLcParenR"/>
            </a:pPr>
            <a:r>
              <a:rPr lang="cs-CZ" sz="1800" dirty="0" smtClean="0">
                <a:solidFill>
                  <a:srgbClr val="215112"/>
                </a:solidFill>
              </a:rPr>
              <a:t>měnila ekonomickou rovnováhu závazku ze smlouvy ve prospěch vybraného dodavatele</a:t>
            </a:r>
          </a:p>
          <a:p>
            <a:pPr marL="715963" algn="just">
              <a:buFont typeface="+mj-lt"/>
              <a:buAutoNum type="alphaLcParenR"/>
            </a:pPr>
            <a:r>
              <a:rPr lang="cs-CZ" sz="1800" dirty="0">
                <a:solidFill>
                  <a:srgbClr val="215112"/>
                </a:solidFill>
              </a:rPr>
              <a:t>v</a:t>
            </a:r>
            <a:r>
              <a:rPr lang="cs-CZ" sz="1800" dirty="0" smtClean="0">
                <a:solidFill>
                  <a:srgbClr val="215112"/>
                </a:solidFill>
              </a:rPr>
              <a:t>edla k významnému rozšíření rozsahu plnění veřejné zakázky</a:t>
            </a:r>
          </a:p>
          <a:p>
            <a:pPr marL="373063" indent="0"/>
            <a:endParaRPr lang="cs-CZ" sz="1400" dirty="0">
              <a:solidFill>
                <a:srgbClr val="215112"/>
              </a:solidFill>
            </a:endParaRPr>
          </a:p>
          <a:p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407085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7235</TotalTime>
  <Words>1732</Words>
  <Application>Microsoft Office PowerPoint</Application>
  <PresentationFormat>Předvádění na obrazovce (4:3)</PresentationFormat>
  <Paragraphs>206</Paragraphs>
  <Slides>26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Verdana</vt:lpstr>
      <vt:lpstr>Wingdings</vt:lpstr>
      <vt:lpstr>Šablona pro prezentace SZIF</vt:lpstr>
      <vt:lpstr> Program rozvoje venkova 2014 - 2020</vt:lpstr>
      <vt:lpstr>Co je potřeba udělat než začneme zadávat veřejnou zakázku?</vt:lpstr>
      <vt:lpstr>Co je potřeba udělat než začneme zadávat veřejnou zakázku?</vt:lpstr>
      <vt:lpstr>Výpočet finanční opravy</vt:lpstr>
      <vt:lpstr>Výpočet finanční opravy</vt:lpstr>
      <vt:lpstr>Nejčastější finanční opravy</vt:lpstr>
      <vt:lpstr>Nejčastější finanční opravy</vt:lpstr>
      <vt:lpstr>Nejčastější finanční opravy</vt:lpstr>
      <vt:lpstr>CHYBY VZTAHUJÍCÍ SE K FOp č. 19 - 22</vt:lpstr>
      <vt:lpstr>Nedodržení termínu realizace zakázky</vt:lpstr>
      <vt:lpstr>Příklad vyhrazeného posunu termínů realizace</vt:lpstr>
      <vt:lpstr>Nedodržení závazně stanovených obchodních podmínek</vt:lpstr>
      <vt:lpstr>PODSTATNOU ZMĚNOU ZÁVAZKU U STAVEBNÍCH PRACÍ NEJSOU</vt:lpstr>
      <vt:lpstr>ZÁMĚNA POLOŽEK - SUBSTITUCE</vt:lpstr>
      <vt:lpstr>Změny neměnící celkovou povahu zakázky do 15%</vt:lpstr>
      <vt:lpstr>Zadání dodatečných prací bez splnění podmínek Příručky</vt:lpstr>
      <vt:lpstr>Jak postupovat v případě potřeby nového VŘ?</vt:lpstr>
      <vt:lpstr>Uzavřená výzva, cenový marketing, přímý nákup</vt:lpstr>
      <vt:lpstr>Uzavřená výzva, cenový marketing</vt:lpstr>
      <vt:lpstr>Nejčastější chyby při dokládání VŘ/ZŘ</vt:lpstr>
      <vt:lpstr>NEJČASTĚJŠÍ KRÁCENÍ DOTACE</vt:lpstr>
      <vt:lpstr>NEJČASTĚJI SE OPAKUJÍCÍ CHYBY</vt:lpstr>
      <vt:lpstr>NEJČASTĚJI SE OPAKUJÍCÍ CHYBY</vt:lpstr>
      <vt:lpstr>Doložení POTVRZENÍ O PŘIJETÍ u Žádosti o platbu</vt:lpstr>
      <vt:lpstr>Kontrola preferenčních kritérií</vt:lpstr>
      <vt:lpstr>Děkuji za pozornost   Ing. Lukáš Holubík  tel. +420 733 696 547  lukas.holubik@szif.cz    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Lukas.Holubik@szif.cz</dc:creator>
  <cp:lastModifiedBy>Holubík Lukáš Ing.</cp:lastModifiedBy>
  <cp:revision>352</cp:revision>
  <cp:lastPrinted>2018-09-14T13:38:05Z</cp:lastPrinted>
  <dcterms:created xsi:type="dcterms:W3CDTF">2015-03-03T08:34:53Z</dcterms:created>
  <dcterms:modified xsi:type="dcterms:W3CDTF">2019-04-10T21:44:29Z</dcterms:modified>
  <cp:contentStatus/>
</cp:coreProperties>
</file>