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732" r:id="rId4"/>
  </p:sldMasterIdLst>
  <p:notesMasterIdLst>
    <p:notesMasterId r:id="rId32"/>
  </p:notesMasterIdLst>
  <p:handoutMasterIdLst>
    <p:handoutMasterId r:id="rId33"/>
  </p:handoutMasterIdLst>
  <p:sldIdLst>
    <p:sldId id="263" r:id="rId5"/>
    <p:sldId id="357" r:id="rId6"/>
    <p:sldId id="379" r:id="rId7"/>
    <p:sldId id="361" r:id="rId8"/>
    <p:sldId id="402" r:id="rId9"/>
    <p:sldId id="403" r:id="rId10"/>
    <p:sldId id="385" r:id="rId11"/>
    <p:sldId id="384" r:id="rId12"/>
    <p:sldId id="383" r:id="rId13"/>
    <p:sldId id="407" r:id="rId14"/>
    <p:sldId id="404" r:id="rId15"/>
    <p:sldId id="405" r:id="rId16"/>
    <p:sldId id="382" r:id="rId17"/>
    <p:sldId id="389" r:id="rId18"/>
    <p:sldId id="388" r:id="rId19"/>
    <p:sldId id="387" r:id="rId20"/>
    <p:sldId id="386" r:id="rId21"/>
    <p:sldId id="397" r:id="rId22"/>
    <p:sldId id="396" r:id="rId23"/>
    <p:sldId id="398" r:id="rId24"/>
    <p:sldId id="395" r:id="rId25"/>
    <p:sldId id="394" r:id="rId26"/>
    <p:sldId id="401" r:id="rId27"/>
    <p:sldId id="399" r:id="rId28"/>
    <p:sldId id="400" r:id="rId29"/>
    <p:sldId id="393" r:id="rId30"/>
    <p:sldId id="262" r:id="rId3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hrtková Jitka" initials="CJ" lastIdx="5" clrIdx="0">
    <p:extLst>
      <p:ext uri="{19B8F6BF-5375-455C-9EA6-DF929625EA0E}">
        <p15:presenceInfo xmlns:p15="http://schemas.microsoft.com/office/powerpoint/2012/main" userId="S-1-5-21-134644256-1018602762-261606644-2972" providerId="AD"/>
      </p:ext>
    </p:extLst>
  </p:cmAuthor>
  <p:cmAuthor id="2" name="Hošková Irena" initials="HI" lastIdx="2" clrIdx="1">
    <p:extLst>
      <p:ext uri="{19B8F6BF-5375-455C-9EA6-DF929625EA0E}">
        <p15:presenceInfo xmlns:p15="http://schemas.microsoft.com/office/powerpoint/2012/main" userId="S-1-5-21-134644256-1018602762-261606644-2693" providerId="AD"/>
      </p:ext>
    </p:extLst>
  </p:cmAuthor>
  <p:cmAuthor id="3" name="Valenta Petr" initials="VP" lastIdx="10" clrIdx="2">
    <p:extLst>
      <p:ext uri="{19B8F6BF-5375-455C-9EA6-DF929625EA0E}">
        <p15:presenceInfo xmlns:p15="http://schemas.microsoft.com/office/powerpoint/2012/main" userId="S-1-5-21-134644256-1018602762-261606644-2883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9484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79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microsoft.com/office/2015/10/relationships/revisionInfo" Target="revisionInfo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34" Type="http://schemas.openxmlformats.org/officeDocument/2006/relationships/commentAuthors" Target="commentAuthor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handoutMaster" Target="handoutMasters/handoutMaster1.xml"/><Relationship Id="rId38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notesMaster" Target="notesMasters/notesMaster1.xml"/><Relationship Id="rId37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02C575C-458B-4DF6-9413-7B2BBBC713C8}" type="datetimeFigureOut">
              <a:rPr lang="cs-CZ" smtClean="0"/>
              <a:t>24.01.2018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1BF09D-90EE-484A-8026-2914F97AE25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6598069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E03612B-C853-4190-BD62-D4F60AEB8F08}" type="datetimeFigureOut">
              <a:rPr lang="cs-CZ" smtClean="0"/>
              <a:t>24.01.2018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34CFD2-9525-41A4-9AC7-7ABFEFE6EA2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577930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34CFD2-9525-41A4-9AC7-7ABFEFE6EA29}" type="slidenum">
              <a:rPr lang="cs-CZ" smtClean="0"/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5829322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34CFD2-9525-41A4-9AC7-7ABFEFE6EA29}" type="slidenum">
              <a:rPr lang="cs-CZ" smtClean="0"/>
              <a:t>10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0209621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34CFD2-9525-41A4-9AC7-7ABFEFE6EA29}" type="slidenum">
              <a:rPr lang="cs-CZ" smtClean="0"/>
              <a:t>11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834762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34CFD2-9525-41A4-9AC7-7ABFEFE6EA29}" type="slidenum">
              <a:rPr lang="cs-CZ" smtClean="0"/>
              <a:t>12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793728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34CFD2-9525-41A4-9AC7-7ABFEFE6EA29}" type="slidenum">
              <a:rPr lang="cs-CZ" smtClean="0"/>
              <a:t>13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7639852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34CFD2-9525-41A4-9AC7-7ABFEFE6EA29}" type="slidenum">
              <a:rPr lang="cs-CZ" smtClean="0"/>
              <a:t>14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6161899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34CFD2-9525-41A4-9AC7-7ABFEFE6EA29}" type="slidenum">
              <a:rPr lang="cs-CZ" smtClean="0"/>
              <a:t>15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2935885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34CFD2-9525-41A4-9AC7-7ABFEFE6EA29}" type="slidenum">
              <a:rPr lang="cs-CZ" smtClean="0"/>
              <a:t>16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2642466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34CFD2-9525-41A4-9AC7-7ABFEFE6EA29}" type="slidenum">
              <a:rPr lang="cs-CZ" smtClean="0"/>
              <a:t>17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59167896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34CFD2-9525-41A4-9AC7-7ABFEFE6EA29}" type="slidenum">
              <a:rPr lang="cs-CZ" smtClean="0"/>
              <a:t>18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49341773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34CFD2-9525-41A4-9AC7-7ABFEFE6EA29}" type="slidenum">
              <a:rPr lang="cs-CZ" smtClean="0"/>
              <a:t>19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8060285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34CFD2-9525-41A4-9AC7-7ABFEFE6EA29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218357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34CFD2-9525-41A4-9AC7-7ABFEFE6EA29}" type="slidenum">
              <a:rPr lang="cs-CZ" smtClean="0"/>
              <a:t>20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14955719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34CFD2-9525-41A4-9AC7-7ABFEFE6EA29}" type="slidenum">
              <a:rPr lang="cs-CZ" smtClean="0"/>
              <a:t>21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42713553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34CFD2-9525-41A4-9AC7-7ABFEFE6EA29}" type="slidenum">
              <a:rPr lang="cs-CZ" smtClean="0"/>
              <a:t>22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94726022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34CFD2-9525-41A4-9AC7-7ABFEFE6EA29}" type="slidenum">
              <a:rPr lang="cs-CZ" smtClean="0"/>
              <a:t>23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49762516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34CFD2-9525-41A4-9AC7-7ABFEFE6EA29}" type="slidenum">
              <a:rPr lang="cs-CZ" smtClean="0"/>
              <a:t>24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37715276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34CFD2-9525-41A4-9AC7-7ABFEFE6EA29}" type="slidenum">
              <a:rPr lang="cs-CZ" smtClean="0"/>
              <a:t>25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41050095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34CFD2-9525-41A4-9AC7-7ABFEFE6EA29}" type="slidenum">
              <a:rPr lang="cs-CZ" smtClean="0"/>
              <a:t>26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61090629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34CFD2-9525-41A4-9AC7-7ABFEFE6EA29}" type="slidenum">
              <a:rPr lang="cs-CZ" smtClean="0"/>
              <a:t>27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766305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34CFD2-9525-41A4-9AC7-7ABFEFE6EA29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2096836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34CFD2-9525-41A4-9AC7-7ABFEFE6EA29}" type="slidenum">
              <a:rPr lang="cs-CZ" smtClean="0"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0080929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34CFD2-9525-41A4-9AC7-7ABFEFE6EA29}" type="slidenum">
              <a:rPr lang="cs-CZ" smtClean="0"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1335091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34CFD2-9525-41A4-9AC7-7ABFEFE6EA29}" type="slidenum">
              <a:rPr lang="cs-CZ" smtClean="0"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7252296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34CFD2-9525-41A4-9AC7-7ABFEFE6EA29}" type="slidenum">
              <a:rPr lang="cs-CZ" smtClean="0"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0614724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34CFD2-9525-41A4-9AC7-7ABFEFE6EA29}" type="slidenum">
              <a:rPr lang="cs-CZ" smtClean="0"/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676474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34CFD2-9525-41A4-9AC7-7ABFEFE6EA29}" type="slidenum">
              <a:rPr lang="cs-CZ" smtClean="0"/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115217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cs-CZ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BCBD2-A35E-4487-82AE-0B541CDC457B}" type="datetime1">
              <a:rPr lang="cs-CZ" smtClean="0"/>
              <a:t>24.01.2018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9F3B1-D834-4C5C-8CC7-F573C9FC4AF7}" type="slidenum">
              <a:rPr lang="cs-CZ" smtClean="0"/>
              <a:t>‹#›</a:t>
            </a:fld>
            <a:endParaRPr lang="cs-CZ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395804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0D66FE-9C52-4C6D-9D1E-5EB6A73FDCF1}" type="datetime1">
              <a:rPr lang="cs-CZ" smtClean="0"/>
              <a:t>24.01.2018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9F3B1-D834-4C5C-8CC7-F573C9FC4AF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867373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488DC-3701-436F-9EB3-BE8791AF529C}" type="datetime1">
              <a:rPr lang="cs-CZ" smtClean="0"/>
              <a:t>24.01.2018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9F3B1-D834-4C5C-8CC7-F573C9FC4AF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732558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2843F-2CA7-496B-8B71-F07F6770B8DD}" type="datetime1">
              <a:rPr lang="cs-CZ" smtClean="0"/>
              <a:t>24.01.2018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9F3B1-D834-4C5C-8CC7-F573C9FC4AF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91271067"/>
      </p:ext>
    </p:extLst>
  </p:cSld>
  <p:clrMapOvr>
    <a:masterClrMapping/>
  </p:clrMapOvr>
  <p:hf sldNum="0" hd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E26880-5B34-4373-A8F7-FBB0FFDE5118}" type="datetime1">
              <a:rPr lang="cs-CZ" smtClean="0"/>
              <a:t>24.01.2018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9F3B1-D834-4C5C-8CC7-F573C9FC4AF7}" type="slidenum">
              <a:rPr lang="cs-CZ" smtClean="0"/>
              <a:t>‹#›</a:t>
            </a:fld>
            <a:endParaRPr lang="cs-CZ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596475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4937760" cy="4023359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F71A18-6E1D-4B6A-A61F-F30482BB0876}" type="datetime1">
              <a:rPr lang="cs-CZ" smtClean="0"/>
              <a:t>24.01.2018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9F3B1-D834-4C5C-8CC7-F573C9FC4AF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907703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5"/>
            <a:ext cx="4937760" cy="3286760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286760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D1A10C-30E4-4CDA-AB66-DDB2B0E70C20}" type="datetime1">
              <a:rPr lang="cs-CZ" smtClean="0"/>
              <a:t>24.01.2018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9F3B1-D834-4C5C-8CC7-F573C9FC4AF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889408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E260C-ED41-4510-9290-F87F375FFF69}" type="datetime1">
              <a:rPr lang="cs-CZ" smtClean="0"/>
              <a:t>24.01.2018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9F3B1-D834-4C5C-8CC7-F573C9FC4AF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131751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4C7DDD-1381-4F68-B12E-64262E8A830E}" type="datetime1">
              <a:rPr lang="cs-CZ" smtClean="0"/>
              <a:t>24.01.2018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9F3B1-D834-4C5C-8CC7-F573C9FC4AF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849530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947C07D3-9AAA-41C0-BF85-B743480BA01A}" type="datetime1">
              <a:rPr lang="cs-CZ" smtClean="0"/>
              <a:t>24.01.2018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3A9F3B1-D834-4C5C-8CC7-F573C9FC4AF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068780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F0C804-6A69-4004-9C3B-4884BCB131B2}" type="datetime1">
              <a:rPr lang="cs-CZ" smtClean="0"/>
              <a:t>24.01.2018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9F3B1-D834-4C5C-8CC7-F573C9FC4AF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019276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B1D2843F-2CA7-496B-8B71-F07F6770B8DD}" type="datetime1">
              <a:rPr lang="cs-CZ" smtClean="0"/>
              <a:t>24.01.2018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43A9F3B1-D834-4C5C-8CC7-F573C9FC4AF7}" type="slidenum">
              <a:rPr lang="cs-CZ" smtClean="0"/>
              <a:t>‹#›</a:t>
            </a:fld>
            <a:endParaRPr lang="cs-CZ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723089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hf sldNum="0" hd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mailto:dotazyZP@msmt.cz" TargetMode="Externa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hyperlink" Target="https://sberdat.uiv.cz/login" TargetMode="External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mailto:dotazyZP@msmt.cz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5" name="obrázek 1" descr="cid:image001.png@01D36921.B538C470">
            <a:extLst>
              <a:ext uri="{FF2B5EF4-FFF2-40B4-BE49-F238E27FC236}">
                <a16:creationId xmlns:a16="http://schemas.microsoft.com/office/drawing/2014/main" id="{B647F9A1-EFFE-47F4-A921-8FA84E41AA4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95868" y="3987907"/>
            <a:ext cx="3029528" cy="13573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E908DDBC-7AAF-4C36-B676-06218115944C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114425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7" name="Nadpis 6">
            <a:extLst>
              <a:ext uri="{FF2B5EF4-FFF2-40B4-BE49-F238E27FC236}">
                <a16:creationId xmlns:a16="http://schemas.microsoft.com/office/drawing/2014/main" id="{71377A77-3C66-454D-BBA8-FC4D6B2404B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1925635"/>
          </a:xfrm>
        </p:spPr>
        <p:txBody>
          <a:bodyPr>
            <a:normAutofit/>
          </a:bodyPr>
          <a:lstStyle/>
          <a:p>
            <a:r>
              <a:rPr lang="cs-CZ" sz="4000" b="1" dirty="0"/>
              <a:t>Místní akční skupina Skutečsko, Košumbersko a Chrastecko , z.s.</a:t>
            </a:r>
          </a:p>
        </p:txBody>
      </p:sp>
      <p:sp>
        <p:nvSpPr>
          <p:cNvPr id="8" name="Podnadpis 7">
            <a:extLst>
              <a:ext uri="{FF2B5EF4-FFF2-40B4-BE49-F238E27FC236}">
                <a16:creationId xmlns:a16="http://schemas.microsoft.com/office/drawing/2014/main" id="{BECA12F6-E54C-4EFE-976B-F16C147F3CA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523673"/>
            <a:ext cx="9144000" cy="1655762"/>
          </a:xfrm>
        </p:spPr>
        <p:txBody>
          <a:bodyPr/>
          <a:lstStyle/>
          <a:p>
            <a:pPr algn="l"/>
            <a:r>
              <a:rPr lang="cs-CZ" dirty="0"/>
              <a:t>                     Animace škol a školských zařízení </a:t>
            </a:r>
          </a:p>
        </p:txBody>
      </p:sp>
    </p:spTree>
    <p:extLst>
      <p:ext uri="{BB962C8B-B14F-4D97-AF65-F5344CB8AC3E}">
        <p14:creationId xmlns:p14="http://schemas.microsoft.com/office/powerpoint/2010/main" val="309920352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927278"/>
          </a:xfrm>
        </p:spPr>
        <p:txBody>
          <a:bodyPr>
            <a:normAutofit/>
          </a:bodyPr>
          <a:lstStyle/>
          <a:p>
            <a:pPr algn="ctr"/>
            <a:r>
              <a:rPr lang="cs-CZ" sz="4000" b="1"/>
              <a:t>Doporučení k </a:t>
            </a:r>
            <a:r>
              <a:rPr lang="cs-CZ" sz="4000" b="1" err="1"/>
              <a:t>ZoR</a:t>
            </a:r>
            <a:endParaRPr lang="cs-CZ" sz="4000" b="1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725658" y="2305918"/>
            <a:ext cx="10515600" cy="2552981"/>
          </a:xfrm>
        </p:spPr>
        <p:txBody>
          <a:bodyPr>
            <a:normAutofit fontScale="92500" lnSpcReduction="10000"/>
          </a:bodyPr>
          <a:lstStyle/>
          <a:p>
            <a:r>
              <a:rPr lang="cs-CZ" sz="2400" dirty="0"/>
              <a:t>Do popisu aktivity v záložce Aktivity stačí napsat: „ Aktivita byla realizována“. </a:t>
            </a:r>
          </a:p>
          <a:p>
            <a:r>
              <a:rPr lang="cs-CZ" sz="2400" dirty="0"/>
              <a:t>Využívat popisu aktivit na upozornění  - např. změny osob na dané pozici, důvod odlišnosti jmen ve smlouvě a v doložení kvalifikace</a:t>
            </a:r>
          </a:p>
          <a:p>
            <a:r>
              <a:rPr lang="cs-CZ" sz="2400" dirty="0"/>
              <a:t>V záložce Horizontální principy je dostačující: „HP jsou popsány v žádosti a takto je naplňujeme.“</a:t>
            </a:r>
          </a:p>
          <a:p>
            <a:pPr lvl="0"/>
            <a:r>
              <a:rPr lang="cs-CZ" sz="2400" dirty="0"/>
              <a:t>Indikátory vykazovat až po splnění celé šablony – a to i v případě, že šablona má definovány jednotky výstupu.</a:t>
            </a:r>
          </a:p>
          <a:p>
            <a:endParaRPr lang="cs-CZ" sz="2400" dirty="0"/>
          </a:p>
          <a:p>
            <a:pPr marL="0" indent="0">
              <a:buNone/>
            </a:pPr>
            <a:endParaRPr lang="cs-CZ" dirty="0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370A1911-27A1-49EF-86FD-9551AC867C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3C4AABEC-3D90-47A6-9191-DD60BFC83BD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82244" y="6078732"/>
            <a:ext cx="4726745" cy="7792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151418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927278"/>
          </a:xfrm>
        </p:spPr>
        <p:txBody>
          <a:bodyPr>
            <a:normAutofit/>
          </a:bodyPr>
          <a:lstStyle/>
          <a:p>
            <a:pPr algn="ctr"/>
            <a:r>
              <a:rPr lang="cs-CZ" sz="4000" b="1"/>
              <a:t>Doporučení k </a:t>
            </a:r>
            <a:r>
              <a:rPr lang="cs-CZ" sz="4000" b="1" err="1"/>
              <a:t>ZoR</a:t>
            </a:r>
            <a:endParaRPr lang="cs-CZ" sz="4000" b="1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2461880"/>
            <a:ext cx="10515600" cy="2263675"/>
          </a:xfrm>
        </p:spPr>
        <p:txBody>
          <a:bodyPr>
            <a:normAutofit lnSpcReduction="10000"/>
          </a:bodyPr>
          <a:lstStyle/>
          <a:p>
            <a:pPr lvl="0"/>
            <a:r>
              <a:rPr lang="cs-CZ" sz="2400" dirty="0"/>
              <a:t>Při vykazování indikátoru 6000 je třeba k </a:t>
            </a:r>
            <a:r>
              <a:rPr lang="cs-CZ" sz="2400" dirty="0" err="1"/>
              <a:t>ZoR</a:t>
            </a:r>
            <a:r>
              <a:rPr lang="cs-CZ" sz="2400" dirty="0"/>
              <a:t> dokládat „Seznam podpořených osob“</a:t>
            </a:r>
          </a:p>
          <a:p>
            <a:pPr lvl="1"/>
            <a:r>
              <a:rPr lang="cs-CZ" sz="2400" dirty="0"/>
              <a:t>Nová kalkulačka k </a:t>
            </a:r>
            <a:r>
              <a:rPr lang="cs-CZ" sz="2400" dirty="0" err="1"/>
              <a:t>ZoR</a:t>
            </a:r>
            <a:r>
              <a:rPr lang="cs-CZ" sz="2400" dirty="0"/>
              <a:t>- 2 nové listy, kde se zadávají jména osob s BP a načítá se BP</a:t>
            </a:r>
          </a:p>
          <a:p>
            <a:pPr lvl="1"/>
            <a:r>
              <a:rPr lang="cs-CZ" sz="2400" dirty="0"/>
              <a:t>Kalkulačka k </a:t>
            </a:r>
            <a:r>
              <a:rPr lang="cs-CZ" sz="2400" dirty="0" err="1"/>
              <a:t>ZoR</a:t>
            </a:r>
            <a:r>
              <a:rPr lang="cs-CZ" sz="2400" dirty="0"/>
              <a:t> není povinná, ale pomáhá.</a:t>
            </a:r>
          </a:p>
          <a:p>
            <a:r>
              <a:rPr lang="cs-CZ" sz="2400" dirty="0"/>
              <a:t>Personální šablony – je-li školní asistent na úvazek 1,0 u ZŠ (MŠ) stačí jeden report/měsíc; je-li školní asistent 0,5 v MŠ a 0,5 v ZŠ (v rámci jednoho IČ), musí dodat 2 reporty/měsíc.</a:t>
            </a:r>
          </a:p>
          <a:p>
            <a:endParaRPr lang="cs-CZ" sz="2400" dirty="0"/>
          </a:p>
          <a:p>
            <a:pPr lvl="1"/>
            <a:endParaRPr lang="cs-CZ" dirty="0"/>
          </a:p>
          <a:p>
            <a:pPr marL="0" indent="0">
              <a:buNone/>
            </a:pPr>
            <a:endParaRPr lang="cs-CZ" dirty="0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E60E9117-782C-4EED-B298-E283F62844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7B07D346-86D4-4BA1-B99E-A6E4C444F1D1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32627" y="5998307"/>
            <a:ext cx="4726745" cy="7792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922894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927278"/>
          </a:xfrm>
        </p:spPr>
        <p:txBody>
          <a:bodyPr>
            <a:normAutofit/>
          </a:bodyPr>
          <a:lstStyle/>
          <a:p>
            <a:pPr algn="ctr"/>
            <a:r>
              <a:rPr lang="cs-CZ" sz="4000" b="1"/>
              <a:t>Doporučení k </a:t>
            </a:r>
            <a:r>
              <a:rPr lang="cs-CZ" sz="4000" b="1" err="1"/>
              <a:t>ZoR</a:t>
            </a:r>
            <a:endParaRPr lang="cs-CZ" sz="4000" b="1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296063"/>
            <a:ext cx="10515600" cy="4627659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r>
              <a:rPr lang="cs-CZ" sz="2400" dirty="0"/>
              <a:t>OČR, PN: </a:t>
            </a:r>
          </a:p>
          <a:p>
            <a:pPr lvl="0"/>
            <a:r>
              <a:rPr lang="cs-CZ" sz="2400" dirty="0"/>
              <a:t>nelze duplikovat peníze z OP VVV a státního rozpočtu ČR</a:t>
            </a:r>
          </a:p>
          <a:p>
            <a:pPr lvl="0"/>
            <a:r>
              <a:rPr lang="cs-CZ" sz="2400" dirty="0"/>
              <a:t>nemocenská = prvních 14 dnů hradí zaměstnavatel (škola) – možnost hradit ze šablon</a:t>
            </a:r>
          </a:p>
          <a:p>
            <a:pPr lvl="0"/>
            <a:r>
              <a:rPr lang="cs-CZ" sz="2400" dirty="0"/>
              <a:t>15. a následující den platí stát a ze šablon nelze!!</a:t>
            </a:r>
          </a:p>
          <a:p>
            <a:pPr lvl="0"/>
            <a:r>
              <a:rPr lang="cs-CZ" sz="2400" dirty="0"/>
              <a:t>OČR – od prvního dne stát – ze šablon nelze</a:t>
            </a:r>
          </a:p>
          <a:p>
            <a:pPr lvl="0"/>
            <a:r>
              <a:rPr lang="cs-CZ" sz="2400" dirty="0"/>
              <a:t>úvazek 0,5 se bude krátit  po 0,1 nikoli podle neodpracovaných hodin</a:t>
            </a:r>
          </a:p>
          <a:p>
            <a:pPr lvl="1"/>
            <a:r>
              <a:rPr lang="cs-CZ" sz="2400" dirty="0"/>
              <a:t>Bude asi další funkce kalkulačky</a:t>
            </a:r>
          </a:p>
          <a:p>
            <a:endParaRPr lang="cs-CZ" dirty="0"/>
          </a:p>
          <a:p>
            <a:pPr lvl="1"/>
            <a:endParaRPr lang="cs-CZ" dirty="0"/>
          </a:p>
          <a:p>
            <a:pPr marL="0" indent="0">
              <a:buNone/>
            </a:pPr>
            <a:endParaRPr lang="cs-CZ" dirty="0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88D12F19-6F0B-4F29-AE42-A13779CDE2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737922BB-9927-44FD-9D38-DA7EAAB95EB1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82244" y="6045642"/>
            <a:ext cx="4726745" cy="7792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472626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927278"/>
          </a:xfrm>
        </p:spPr>
        <p:txBody>
          <a:bodyPr>
            <a:normAutofit/>
          </a:bodyPr>
          <a:lstStyle/>
          <a:p>
            <a:pPr algn="ctr"/>
            <a:r>
              <a:rPr lang="cs-CZ" sz="4000" b="1" dirty="0"/>
              <a:t>Doporučení k </a:t>
            </a:r>
            <a:r>
              <a:rPr lang="cs-CZ" sz="4000" b="1" dirty="0" err="1"/>
              <a:t>ZoR</a:t>
            </a:r>
            <a:endParaRPr lang="cs-CZ" sz="40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351721"/>
            <a:ext cx="10515600" cy="404721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cs-CZ" sz="2400" dirty="0"/>
              <a:t>Není příliš chyb, chyby jsou různorodé … </a:t>
            </a:r>
          </a:p>
          <a:p>
            <a:pPr lvl="0" fontAlgn="base"/>
            <a:r>
              <a:rPr lang="cs-CZ" sz="2400" dirty="0"/>
              <a:t>Rozpad aktivit do žádosti o platbu zadat až po zadání všech aktivit</a:t>
            </a:r>
          </a:p>
          <a:p>
            <a:pPr lvl="0" fontAlgn="base"/>
            <a:r>
              <a:rPr lang="cs-CZ" sz="2400" dirty="0"/>
              <a:t>Aktivity se do IS KP 14+ zadávají jako jednotky aktivit, ne jako šablony </a:t>
            </a:r>
          </a:p>
          <a:p>
            <a:pPr lvl="0" fontAlgn="base"/>
            <a:r>
              <a:rPr lang="cs-CZ" sz="2400" dirty="0"/>
              <a:t>Publicita – nutno splnit v </a:t>
            </a:r>
            <a:r>
              <a:rPr lang="cs-CZ" sz="2400" dirty="0" err="1"/>
              <a:t>ZoR</a:t>
            </a:r>
            <a:r>
              <a:rPr lang="cs-CZ" sz="2400" dirty="0"/>
              <a:t> č. 1</a:t>
            </a:r>
          </a:p>
          <a:p>
            <a:pPr lvl="0" fontAlgn="base"/>
            <a:r>
              <a:rPr lang="cs-CZ" sz="2400" dirty="0"/>
              <a:t>Horizontální principy – nutno splnit (popsat) nejpozději v </a:t>
            </a:r>
            <a:r>
              <a:rPr lang="cs-CZ" sz="2400" dirty="0" err="1"/>
              <a:t>ZZoR</a:t>
            </a:r>
            <a:endParaRPr lang="cs-CZ" sz="2400" dirty="0"/>
          </a:p>
          <a:p>
            <a:pPr lvl="0" fontAlgn="base"/>
            <a:r>
              <a:rPr lang="cs-CZ" sz="2400" dirty="0"/>
              <a:t>K indikátoru 6 00 00: seznam osob s bagatelní podporou </a:t>
            </a:r>
          </a:p>
          <a:p>
            <a:pPr lvl="0" fontAlgn="base"/>
            <a:r>
              <a:rPr lang="cs-CZ" sz="2400" dirty="0"/>
              <a:t>K indikátoru 5 25 10: souhrnnou zprávu za tento indikátor (indikátor bude zkontrolován po doložení zprávy)</a:t>
            </a:r>
          </a:p>
          <a:p>
            <a:pPr lvl="0" fontAlgn="base"/>
            <a:r>
              <a:rPr lang="cs-CZ" sz="2400" dirty="0"/>
              <a:t>Využití Kalkulačky indikátorů k </a:t>
            </a:r>
            <a:r>
              <a:rPr lang="cs-CZ" sz="2400" dirty="0" err="1"/>
              <a:t>ZoR</a:t>
            </a:r>
            <a:endParaRPr lang="cs-CZ" sz="2400" dirty="0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84452C21-4228-45FF-ABFF-8FF32AA8E1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24995C8D-2AFE-4B2C-80EB-F179DDAE45F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82244" y="6045642"/>
            <a:ext cx="4726745" cy="7792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529181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927278"/>
          </a:xfrm>
        </p:spPr>
        <p:txBody>
          <a:bodyPr>
            <a:normAutofit/>
          </a:bodyPr>
          <a:lstStyle/>
          <a:p>
            <a:pPr algn="ctr"/>
            <a:r>
              <a:rPr lang="cs-CZ" sz="4000" b="1" dirty="0"/>
              <a:t>Kontakty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351721"/>
            <a:ext cx="10515600" cy="4047215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cs-CZ" sz="2400" dirty="0"/>
              <a:t>Konzultační linka pro zjednodušené projekty (pro školy) 234 814 777, </a:t>
            </a:r>
            <a:r>
              <a:rPr lang="cs-CZ" sz="2400" u="sng" dirty="0">
                <a:hlinkClick r:id="rId3"/>
              </a:rPr>
              <a:t>dotazyZP@msmt.cz</a:t>
            </a:r>
            <a:endParaRPr lang="cs-CZ" sz="2400" u="sng" dirty="0"/>
          </a:p>
          <a:p>
            <a:endParaRPr lang="cs-CZ" sz="2400" dirty="0"/>
          </a:p>
          <a:p>
            <a:r>
              <a:rPr lang="cs-CZ" sz="2400" dirty="0"/>
              <a:t>Projektový administrátor MŠMT pro daný projekt (žádosti o podstatnou změnu)</a:t>
            </a:r>
          </a:p>
          <a:p>
            <a:endParaRPr lang="cs-CZ" sz="2400" dirty="0"/>
          </a:p>
          <a:p>
            <a:r>
              <a:rPr lang="cs-CZ" sz="2400" dirty="0"/>
              <a:t>MAS SKCH – info @masskch.cz	novakova@agenturann.cz</a:t>
            </a:r>
          </a:p>
          <a:p>
            <a:pPr marL="0" indent="0">
              <a:buNone/>
            </a:pPr>
            <a:endParaRPr lang="cs-CZ" dirty="0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B7F57E3B-8323-4E06-8162-5E775F16E8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73FA9BEB-03D8-434E-B8C1-6765BED475E6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10818" y="5966716"/>
            <a:ext cx="4854527" cy="7792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771809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927278"/>
          </a:xfrm>
        </p:spPr>
        <p:txBody>
          <a:bodyPr>
            <a:normAutofit/>
          </a:bodyPr>
          <a:lstStyle/>
          <a:p>
            <a:pPr algn="ctr"/>
            <a:r>
              <a:rPr lang="cs-CZ" sz="4000" b="1"/>
              <a:t>Výzva na šablony II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927279"/>
            <a:ext cx="10515600" cy="512366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dirty="0">
                <a:solidFill>
                  <a:srgbClr val="FF0000"/>
                </a:solidFill>
              </a:rPr>
              <a:t>	Předpoklad :</a:t>
            </a:r>
          </a:p>
          <a:p>
            <a:pPr lvl="0" fontAlgn="base"/>
            <a:r>
              <a:rPr lang="cs-CZ" sz="2400" dirty="0"/>
              <a:t>Vyhlášení výzvy: únor 2018</a:t>
            </a:r>
          </a:p>
          <a:p>
            <a:pPr lvl="0" fontAlgn="base"/>
            <a:r>
              <a:rPr lang="cs-CZ" sz="2400" dirty="0"/>
              <a:t>Datum ukončení příjmu žádostí: červen 2019</a:t>
            </a:r>
          </a:p>
          <a:p>
            <a:pPr lvl="0" fontAlgn="base"/>
            <a:r>
              <a:rPr lang="cs-CZ" sz="2400" dirty="0"/>
              <a:t>Postupné navazování projektů - nový projekt až po konci prvního (pokud je)</a:t>
            </a:r>
          </a:p>
          <a:p>
            <a:pPr lvl="0" fontAlgn="base"/>
            <a:r>
              <a:rPr lang="cs-CZ" sz="2400" dirty="0"/>
              <a:t>Nejzazší datum pro ukončení fyzické realizace projektu: 31. srpna 2021</a:t>
            </a:r>
          </a:p>
          <a:p>
            <a:pPr fontAlgn="base">
              <a:lnSpc>
                <a:spcPct val="100000"/>
              </a:lnSpc>
              <a:defRPr/>
            </a:pPr>
            <a:r>
              <a:rPr lang="cs-CZ" sz="2400" dirty="0"/>
              <a:t>Nejdřívější realizace: 1. 8. 2018 - 31. 7. 2020</a:t>
            </a:r>
          </a:p>
          <a:p>
            <a:pPr fontAlgn="base">
              <a:lnSpc>
                <a:spcPct val="100000"/>
              </a:lnSpc>
              <a:defRPr/>
            </a:pPr>
            <a:r>
              <a:rPr lang="cs-CZ" sz="2400" dirty="0"/>
              <a:t>Nejzazší realizace: 1. 9. 2019 - 31. 8. 2021</a:t>
            </a:r>
          </a:p>
          <a:p>
            <a:pPr lvl="0" fontAlgn="base"/>
            <a:r>
              <a:rPr lang="cs-CZ" sz="2400" dirty="0"/>
              <a:t>Délka projektu: 24 měsíců</a:t>
            </a:r>
          </a:p>
          <a:p>
            <a:pPr lvl="0" fontAlgn="base"/>
            <a:endParaRPr lang="cs-CZ" sz="2400" dirty="0"/>
          </a:p>
          <a:p>
            <a:pPr marL="0" indent="0">
              <a:buNone/>
            </a:pPr>
            <a:endParaRPr lang="cs-CZ" dirty="0">
              <a:solidFill>
                <a:srgbClr val="FF0000"/>
              </a:solidFill>
            </a:endParaRPr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5B8077D8-51BB-4432-B8EE-347A714B85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6F16792E-AB48-42CF-AEC1-004A34A05CAB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99912" y="5875868"/>
            <a:ext cx="4726745" cy="7792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658106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927278"/>
          </a:xfrm>
        </p:spPr>
        <p:txBody>
          <a:bodyPr>
            <a:normAutofit/>
          </a:bodyPr>
          <a:lstStyle/>
          <a:p>
            <a:pPr algn="ctr"/>
            <a:r>
              <a:rPr lang="cs-CZ" sz="4000" b="1"/>
              <a:t>Oprávnění žadatelé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351721"/>
            <a:ext cx="10515600" cy="4047215"/>
          </a:xfrm>
        </p:spPr>
        <p:txBody>
          <a:bodyPr>
            <a:normAutofit/>
          </a:bodyPr>
          <a:lstStyle/>
          <a:p>
            <a:pPr lvl="0" fontAlgn="base"/>
            <a:r>
              <a:rPr lang="cs-CZ" sz="2400" b="1" dirty="0"/>
              <a:t>Mateřské školy, Základní školy, MŠ+ZŠ</a:t>
            </a:r>
          </a:p>
          <a:p>
            <a:pPr lvl="0" fontAlgn="base"/>
            <a:r>
              <a:rPr lang="cs-CZ" sz="2400" b="1" dirty="0"/>
              <a:t>Školní družiny (ŠD)</a:t>
            </a:r>
          </a:p>
          <a:p>
            <a:pPr lvl="0" fontAlgn="base"/>
            <a:r>
              <a:rPr lang="cs-CZ" sz="2400" b="1" dirty="0"/>
              <a:t>Školní kluby (ŠK)</a:t>
            </a:r>
          </a:p>
          <a:p>
            <a:pPr lvl="0" fontAlgn="base"/>
            <a:r>
              <a:rPr lang="cs-CZ" sz="2400" b="1" dirty="0"/>
              <a:t>Střediska volného času (SVČ) </a:t>
            </a:r>
          </a:p>
          <a:p>
            <a:pPr lvl="0" fontAlgn="base"/>
            <a:r>
              <a:rPr lang="cs-CZ" sz="2400" b="1" dirty="0"/>
              <a:t>Základní umělecké školy (ZUŠ)</a:t>
            </a:r>
          </a:p>
          <a:p>
            <a:pPr marL="0" indent="0">
              <a:buNone/>
            </a:pPr>
            <a:r>
              <a:rPr lang="cs-CZ" sz="2400" b="1" dirty="0"/>
              <a:t>Poznámka:  Nezřizované OSS / zřizované MŠMT, alespoň 1 dítě/žák/student </a:t>
            </a:r>
          </a:p>
          <a:p>
            <a:pPr marL="0" indent="0">
              <a:buNone/>
            </a:pPr>
            <a:r>
              <a:rPr lang="cs-CZ" sz="2400" b="1" dirty="0"/>
              <a:t>Jedno IČO = jedna žádost</a:t>
            </a:r>
          </a:p>
          <a:p>
            <a:pPr marL="0" indent="0">
              <a:buNone/>
            </a:pPr>
            <a:endParaRPr lang="cs-CZ" dirty="0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4F2D8532-0BD2-462F-96D7-7DAB1169FE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50B67170-2995-4729-AA50-7C17FE457380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43642" y="6045642"/>
            <a:ext cx="4726745" cy="7792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578966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927278"/>
          </a:xfrm>
        </p:spPr>
        <p:txBody>
          <a:bodyPr>
            <a:normAutofit/>
          </a:bodyPr>
          <a:lstStyle/>
          <a:p>
            <a:pPr algn="ctr"/>
            <a:r>
              <a:rPr lang="cs-CZ" sz="4000" b="1"/>
              <a:t>Alokace na projekt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927279"/>
            <a:ext cx="10515600" cy="4861271"/>
          </a:xfrm>
        </p:spPr>
        <p:txBody>
          <a:bodyPr>
            <a:normAutofit/>
          </a:bodyPr>
          <a:lstStyle/>
          <a:p>
            <a:pPr lvl="0" fontAlgn="base"/>
            <a:r>
              <a:rPr lang="cs-CZ" sz="2600" b="1" dirty="0"/>
              <a:t>MŠ, ZŠ:</a:t>
            </a:r>
          </a:p>
          <a:p>
            <a:pPr lvl="1" fontAlgn="base">
              <a:buFont typeface="Wingdings" panose="05000000000000000000" pitchFamily="2" charset="2"/>
              <a:buChar char="ü"/>
            </a:pPr>
            <a:r>
              <a:rPr lang="cs-CZ" sz="2400" b="1" dirty="0"/>
              <a:t>300 000 Kč na subjekt + 2 500 Kč na dítě/žáka</a:t>
            </a:r>
          </a:p>
          <a:p>
            <a:pPr marL="457200" lvl="1" indent="0" fontAlgn="base">
              <a:buNone/>
            </a:pPr>
            <a:endParaRPr lang="cs-CZ" sz="1000" b="1" dirty="0"/>
          </a:p>
          <a:p>
            <a:pPr lvl="0" fontAlgn="base"/>
            <a:r>
              <a:rPr lang="cs-CZ" sz="2600" b="1" dirty="0"/>
              <a:t>ŠD, ŠK, SVČ, ZUŠ:</a:t>
            </a:r>
          </a:p>
          <a:p>
            <a:pPr lvl="1" fontAlgn="base">
              <a:buFont typeface="Wingdings" panose="05000000000000000000" pitchFamily="2" charset="2"/>
              <a:buChar char="ü"/>
            </a:pPr>
            <a:r>
              <a:rPr lang="cs-CZ" sz="2400" b="1" dirty="0"/>
              <a:t>100 000 Kč na subjekt + 1 800 Kč na dítě/žáka/studenta (student = student VOŠ, nebudou podporování studenti VŠ</a:t>
            </a:r>
            <a:r>
              <a:rPr lang="cs-CZ" b="1" dirty="0"/>
              <a:t>)</a:t>
            </a:r>
          </a:p>
          <a:p>
            <a:pPr marL="457200" lvl="1" indent="0" fontAlgn="base">
              <a:buNone/>
            </a:pPr>
            <a:endParaRPr lang="cs-CZ" b="1" dirty="0"/>
          </a:p>
          <a:p>
            <a:pPr fontAlgn="base"/>
            <a:r>
              <a:rPr lang="cs-CZ" sz="2600" b="1" dirty="0"/>
              <a:t>Minimální částka na projekt 100 000,- Kč</a:t>
            </a:r>
          </a:p>
          <a:p>
            <a:pPr fontAlgn="base"/>
            <a:r>
              <a:rPr lang="cs-CZ" sz="2600" b="1" dirty="0"/>
              <a:t>Současně platí, že maximální částka na 1 projekt je 5 000 000 Kč.</a:t>
            </a:r>
          </a:p>
          <a:p>
            <a:pPr marL="0" indent="0" fontAlgn="base">
              <a:buNone/>
            </a:pPr>
            <a:endParaRPr lang="cs-CZ" dirty="0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B60497CC-E81D-49BA-BFCC-4BE6B5044B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18BB8DCB-73FE-47CE-8E3F-42981AFFE64B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32627" y="6045642"/>
            <a:ext cx="4726745" cy="7792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163014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927278"/>
          </a:xfrm>
        </p:spPr>
        <p:txBody>
          <a:bodyPr>
            <a:normAutofit/>
          </a:bodyPr>
          <a:lstStyle/>
          <a:p>
            <a:pPr algn="ctr"/>
            <a:r>
              <a:rPr lang="cs-CZ" sz="4000" b="1"/>
              <a:t>Alokace na projekt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927279"/>
            <a:ext cx="10515600" cy="5250884"/>
          </a:xfrm>
        </p:spPr>
        <p:txBody>
          <a:bodyPr>
            <a:normAutofit/>
          </a:bodyPr>
          <a:lstStyle/>
          <a:p>
            <a:pPr marL="457200" lvl="1" indent="0" fontAlgn="base">
              <a:buNone/>
            </a:pPr>
            <a:endParaRPr lang="cs-CZ" dirty="0"/>
          </a:p>
          <a:p>
            <a:pPr fontAlgn="base"/>
            <a:r>
              <a:rPr lang="cs-CZ" sz="2600" b="1" dirty="0"/>
              <a:t>Příklad maximalizované varianty</a:t>
            </a:r>
          </a:p>
          <a:p>
            <a:pPr marL="311400" lvl="0" indent="0" fontAlgn="base">
              <a:buNone/>
            </a:pPr>
            <a:r>
              <a:rPr lang="cs-CZ" sz="2400" b="1" dirty="0"/>
              <a:t>1 IČ = MŠ+ZŠ+ŠD+ŠK+SVČ+ZUŠ =</a:t>
            </a:r>
          </a:p>
          <a:p>
            <a:pPr marL="311400" lvl="0" indent="0" fontAlgn="base">
              <a:buNone/>
            </a:pPr>
            <a:r>
              <a:rPr lang="cs-CZ" sz="2400" b="1" dirty="0"/>
              <a:t>300 000 Kč (MŠ) +</a:t>
            </a:r>
          </a:p>
          <a:p>
            <a:pPr marL="311400" lvl="0" indent="0" fontAlgn="base">
              <a:buNone/>
            </a:pPr>
            <a:r>
              <a:rPr lang="cs-CZ" sz="2400" b="1" dirty="0"/>
              <a:t>300 000 Kč (ZŠ) +</a:t>
            </a:r>
          </a:p>
          <a:p>
            <a:pPr marL="311400" lvl="0" indent="0" fontAlgn="base">
              <a:buNone/>
            </a:pPr>
            <a:r>
              <a:rPr lang="cs-CZ" sz="2400" b="1" dirty="0"/>
              <a:t>100 000 Kč (ŠD) +</a:t>
            </a:r>
          </a:p>
          <a:p>
            <a:pPr marL="311400" lvl="0" indent="0" fontAlgn="base">
              <a:buNone/>
            </a:pPr>
            <a:r>
              <a:rPr lang="cs-CZ" sz="2400" b="1" dirty="0"/>
              <a:t>100 000 Kč (ŠK) +</a:t>
            </a:r>
          </a:p>
          <a:p>
            <a:pPr marL="311400" lvl="0" indent="0" fontAlgn="base">
              <a:buNone/>
            </a:pPr>
            <a:r>
              <a:rPr lang="cs-CZ" sz="2400" b="1" dirty="0"/>
              <a:t>100 000 Kč (ZUŠ) = celkem 900 000 Kč na IČ</a:t>
            </a:r>
          </a:p>
          <a:p>
            <a:pPr marL="311400" lvl="0" indent="0" fontAlgn="base">
              <a:buNone/>
            </a:pPr>
            <a:r>
              <a:rPr lang="cs-CZ" sz="2400" b="1" dirty="0"/>
              <a:t>+ částky na děti/žáky/studenty</a:t>
            </a:r>
          </a:p>
          <a:p>
            <a:pPr marL="0" indent="0" fontAlgn="base">
              <a:buNone/>
            </a:pPr>
            <a:endParaRPr lang="cs-CZ" dirty="0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3AD6B335-58DB-4EFB-A385-8D5F4819B8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9C35CAD7-4249-473D-8F8F-E4A1B5A5F920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99912" y="5875868"/>
            <a:ext cx="4726745" cy="7792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65437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927278"/>
          </a:xfrm>
        </p:spPr>
        <p:txBody>
          <a:bodyPr>
            <a:normAutofit/>
          </a:bodyPr>
          <a:lstStyle/>
          <a:p>
            <a:pPr algn="ctr"/>
            <a:r>
              <a:rPr lang="cs-CZ" sz="4000" b="1"/>
              <a:t>Dotazníková šetření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458415"/>
            <a:ext cx="10515600" cy="380290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sz="2400" b="1" dirty="0"/>
              <a:t>MŠ, ZŠ, MŠ+ZŠ, které realizují Šablony I</a:t>
            </a:r>
          </a:p>
          <a:p>
            <a:pPr lvl="0" fontAlgn="base"/>
            <a:r>
              <a:rPr lang="cs-CZ" sz="2400" b="1" dirty="0"/>
              <a:t>Vyplňují </a:t>
            </a:r>
            <a:r>
              <a:rPr lang="cs-CZ" sz="2400" b="1" u="sng" dirty="0"/>
              <a:t>JEDEN </a:t>
            </a:r>
            <a:r>
              <a:rPr lang="cs-CZ" sz="2400" b="1" dirty="0"/>
              <a:t>dotazník pro Šablony I </a:t>
            </a:r>
            <a:r>
              <a:rPr lang="cs-CZ" sz="2400" b="1" dirty="0" err="1"/>
              <a:t>i</a:t>
            </a:r>
            <a:r>
              <a:rPr lang="cs-CZ" sz="2400" b="1" dirty="0"/>
              <a:t> pro Šablony II</a:t>
            </a:r>
          </a:p>
          <a:p>
            <a:pPr lvl="0" fontAlgn="base"/>
            <a:r>
              <a:rPr lang="cs-CZ" sz="2400" b="1" dirty="0"/>
              <a:t>Pro Šablony I slouží jako vyhodnocení prvního projektu (+ prokazuje posun v případě indikátoru 5 10 10 v projektu – nutné vykázat alespoň minimální zlepšení)</a:t>
            </a:r>
          </a:p>
          <a:p>
            <a:pPr lvl="0" fontAlgn="base"/>
            <a:r>
              <a:rPr lang="cs-CZ" sz="2400" b="1" dirty="0"/>
              <a:t>Pro Šablony II slouží zároveň jako vstupní dotazník – vyhodnocuje aktuální nejslabší oblast</a:t>
            </a:r>
          </a:p>
          <a:p>
            <a:pPr lvl="0" fontAlgn="base"/>
            <a:r>
              <a:rPr lang="cs-CZ" sz="2400" b="1" dirty="0"/>
              <a:t>Dotazník bude pro školy otevřen k vyplnění individuálně </a:t>
            </a:r>
            <a:r>
              <a:rPr lang="cs-CZ" sz="2400" b="1" u="sng" dirty="0"/>
              <a:t>6 měsíců </a:t>
            </a:r>
            <a:r>
              <a:rPr lang="cs-CZ" sz="2400" b="1" dirty="0"/>
              <a:t>před koncem realizace prvního projektu (tzn. první vyplňování od 1. 2. 2018, poslední od 1. 3. 2019)</a:t>
            </a:r>
          </a:p>
          <a:p>
            <a:pPr lvl="0" fontAlgn="base"/>
            <a:endParaRPr lang="cs-CZ" sz="2400" dirty="0"/>
          </a:p>
          <a:p>
            <a:pPr marL="0" indent="0" fontAlgn="base">
              <a:buNone/>
            </a:pPr>
            <a:endParaRPr lang="cs-CZ" dirty="0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FC4E5064-E961-4876-8F16-AE7B084601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B902AAA0-C4C4-4A04-A7B9-6B55BADE0BF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99912" y="5875868"/>
            <a:ext cx="4726745" cy="7792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82530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927278"/>
          </a:xfrm>
        </p:spPr>
        <p:txBody>
          <a:bodyPr>
            <a:normAutofit/>
          </a:bodyPr>
          <a:lstStyle/>
          <a:p>
            <a:pPr algn="ctr"/>
            <a:r>
              <a:rPr lang="cs-CZ" sz="4000" b="1"/>
              <a:t>Statistika</a:t>
            </a:r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95857993"/>
              </p:ext>
            </p:extLst>
          </p:nvPr>
        </p:nvGraphicFramePr>
        <p:xfrm>
          <a:off x="773545" y="951345"/>
          <a:ext cx="10382134" cy="490333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027263">
                  <a:extLst>
                    <a:ext uri="{9D8B030D-6E8A-4147-A177-3AD203B41FA5}">
                      <a16:colId xmlns:a16="http://schemas.microsoft.com/office/drawing/2014/main" val="2088357604"/>
                    </a:ext>
                  </a:extLst>
                </a:gridCol>
                <a:gridCol w="2538654">
                  <a:extLst>
                    <a:ext uri="{9D8B030D-6E8A-4147-A177-3AD203B41FA5}">
                      <a16:colId xmlns:a16="http://schemas.microsoft.com/office/drawing/2014/main" val="1567155789"/>
                    </a:ext>
                  </a:extLst>
                </a:gridCol>
                <a:gridCol w="2816217">
                  <a:extLst>
                    <a:ext uri="{9D8B030D-6E8A-4147-A177-3AD203B41FA5}">
                      <a16:colId xmlns:a16="http://schemas.microsoft.com/office/drawing/2014/main" val="3585099454"/>
                    </a:ext>
                  </a:extLst>
                </a:gridCol>
              </a:tblGrid>
              <a:tr h="374232">
                <a:tc>
                  <a:txBody>
                    <a:bodyPr/>
                    <a:lstStyle/>
                    <a:p>
                      <a:pPr marL="76835" indent="-6350"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2000" dirty="0">
                          <a:effectLst/>
                        </a:rPr>
                        <a:t> Šablony  I  /  2016 - 2019</a:t>
                      </a:r>
                      <a:endParaRPr lang="cs-CZ" sz="20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R="107950" marT="92710" marB="0"/>
                </a:tc>
                <a:tc>
                  <a:txBody>
                    <a:bodyPr/>
                    <a:lstStyle/>
                    <a:p>
                      <a:pPr marL="635" indent="-635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2800">
                          <a:effectLst/>
                        </a:rPr>
                        <a:t>Výzva 22</a:t>
                      </a:r>
                      <a:endParaRPr lang="cs-CZ" sz="20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R="107950" marT="92710" marB="0"/>
                </a:tc>
                <a:tc>
                  <a:txBody>
                    <a:bodyPr/>
                    <a:lstStyle/>
                    <a:p>
                      <a:pPr marL="635" indent="-635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cs-CZ" sz="20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R="107950" marT="92710" marB="0"/>
                </a:tc>
                <a:extLst>
                  <a:ext uri="{0D108BD9-81ED-4DB2-BD59-A6C34878D82A}">
                    <a16:rowId xmlns:a16="http://schemas.microsoft.com/office/drawing/2014/main" val="1180396097"/>
                  </a:ext>
                </a:extLst>
              </a:tr>
              <a:tr h="715919">
                <a:tc>
                  <a:txBody>
                    <a:bodyPr/>
                    <a:lstStyle/>
                    <a:p>
                      <a:pPr marL="76835" indent="-635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2000" dirty="0">
                          <a:effectLst/>
                        </a:rPr>
                        <a:t>Počet škol – ZŠ + ZŠ / MŠ + MŠ</a:t>
                      </a:r>
                      <a:endParaRPr lang="cs-CZ" sz="20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R="107950" marT="92710" marB="0"/>
                </a:tc>
                <a:tc>
                  <a:txBody>
                    <a:bodyPr/>
                    <a:lstStyle/>
                    <a:p>
                      <a:pPr marL="635" indent="-635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2000" dirty="0">
                          <a:effectLst/>
                        </a:rPr>
                        <a:t>21</a:t>
                      </a:r>
                      <a:endParaRPr lang="cs-CZ" sz="20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R="107950" marT="92710" marB="0"/>
                </a:tc>
                <a:tc>
                  <a:txBody>
                    <a:bodyPr/>
                    <a:lstStyle/>
                    <a:p>
                      <a:pPr marL="635" indent="-635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2000" dirty="0">
                          <a:effectLst/>
                        </a:rPr>
                        <a:t>8     /    5       /    8</a:t>
                      </a:r>
                      <a:endParaRPr lang="cs-CZ" sz="20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R="107950" marT="92710" marB="0"/>
                </a:tc>
                <a:extLst>
                  <a:ext uri="{0D108BD9-81ED-4DB2-BD59-A6C34878D82A}">
                    <a16:rowId xmlns:a16="http://schemas.microsoft.com/office/drawing/2014/main" val="419768165"/>
                  </a:ext>
                </a:extLst>
              </a:tr>
              <a:tr h="755321">
                <a:tc>
                  <a:txBody>
                    <a:bodyPr/>
                    <a:lstStyle/>
                    <a:p>
                      <a:pPr marL="76835" indent="-635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2000" dirty="0">
                          <a:effectLst/>
                        </a:rPr>
                        <a:t>Počet   předložených žádostí </a:t>
                      </a:r>
                      <a:endParaRPr lang="cs-CZ" sz="20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R="107950" marT="92710" marB="0"/>
                </a:tc>
                <a:tc>
                  <a:txBody>
                    <a:bodyPr/>
                    <a:lstStyle/>
                    <a:p>
                      <a:pPr marL="635" indent="-635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20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17</a:t>
                      </a:r>
                    </a:p>
                  </a:txBody>
                  <a:tcPr marR="107950" marT="92710" marB="0"/>
                </a:tc>
                <a:tc>
                  <a:txBody>
                    <a:bodyPr/>
                    <a:lstStyle/>
                    <a:p>
                      <a:pPr marL="635" indent="-635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20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     /     4      /     7</a:t>
                      </a:r>
                    </a:p>
                  </a:txBody>
                  <a:tcPr marR="107950" marT="92710" marB="0"/>
                </a:tc>
                <a:extLst>
                  <a:ext uri="{0D108BD9-81ED-4DB2-BD59-A6C34878D82A}">
                    <a16:rowId xmlns:a16="http://schemas.microsoft.com/office/drawing/2014/main" val="3552840689"/>
                  </a:ext>
                </a:extLst>
              </a:tr>
              <a:tr h="715919">
                <a:tc>
                  <a:txBody>
                    <a:bodyPr/>
                    <a:lstStyle/>
                    <a:p>
                      <a:pPr marL="76835" indent="-635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2000" dirty="0">
                          <a:effectLst/>
                        </a:rPr>
                        <a:t>Počet   schválených   žádostí  </a:t>
                      </a:r>
                      <a:endParaRPr lang="cs-CZ" sz="20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R="107950" marT="92710" marB="0"/>
                </a:tc>
                <a:tc>
                  <a:txBody>
                    <a:bodyPr/>
                    <a:lstStyle/>
                    <a:p>
                      <a:pPr marL="635" indent="-635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2000" dirty="0">
                          <a:effectLst/>
                        </a:rPr>
                        <a:t>17</a:t>
                      </a:r>
                      <a:endParaRPr lang="cs-CZ" sz="20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R="107950" marT="92710" marB="0"/>
                </a:tc>
                <a:tc>
                  <a:txBody>
                    <a:bodyPr/>
                    <a:lstStyle/>
                    <a:p>
                      <a:pPr marL="635" indent="-635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2000" dirty="0">
                          <a:effectLst/>
                        </a:rPr>
                        <a:t>6    /      4       /     7</a:t>
                      </a:r>
                      <a:endParaRPr lang="cs-CZ" sz="20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R="107950" marT="92710" marB="0"/>
                </a:tc>
                <a:extLst>
                  <a:ext uri="{0D108BD9-81ED-4DB2-BD59-A6C34878D82A}">
                    <a16:rowId xmlns:a16="http://schemas.microsoft.com/office/drawing/2014/main" val="2419501838"/>
                  </a:ext>
                </a:extLst>
              </a:tr>
              <a:tr h="715919">
                <a:tc>
                  <a:txBody>
                    <a:bodyPr/>
                    <a:lstStyle/>
                    <a:p>
                      <a:pPr marL="76835" indent="-635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2000" dirty="0">
                          <a:effectLst/>
                        </a:rPr>
                        <a:t>Počet   žádostí  v realizaci</a:t>
                      </a:r>
                      <a:endParaRPr lang="cs-CZ" sz="20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R="107950" marT="92710" marB="0"/>
                </a:tc>
                <a:tc>
                  <a:txBody>
                    <a:bodyPr/>
                    <a:lstStyle/>
                    <a:p>
                      <a:pPr marL="635" indent="-635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2000" dirty="0">
                          <a:effectLst/>
                        </a:rPr>
                        <a:t>16</a:t>
                      </a:r>
                      <a:endParaRPr lang="cs-CZ" sz="20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R="107950" marT="92710" marB="0"/>
                </a:tc>
                <a:tc>
                  <a:txBody>
                    <a:bodyPr/>
                    <a:lstStyle/>
                    <a:p>
                      <a:pPr marL="635" indent="-635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2000" dirty="0">
                          <a:effectLst/>
                        </a:rPr>
                        <a:t>5    /      4       /     6</a:t>
                      </a:r>
                      <a:endParaRPr lang="cs-CZ" sz="20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R="107950" marT="92710" marB="0"/>
                </a:tc>
                <a:extLst>
                  <a:ext uri="{0D108BD9-81ED-4DB2-BD59-A6C34878D82A}">
                    <a16:rowId xmlns:a16="http://schemas.microsoft.com/office/drawing/2014/main" val="3845857928"/>
                  </a:ext>
                </a:extLst>
              </a:tr>
              <a:tr h="715919">
                <a:tc>
                  <a:txBody>
                    <a:bodyPr/>
                    <a:lstStyle/>
                    <a:p>
                      <a:pPr marL="76835" indent="-635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2000" dirty="0">
                          <a:effectLst/>
                        </a:rPr>
                        <a:t>Počet  podaných 1.  </a:t>
                      </a:r>
                      <a:r>
                        <a:rPr lang="cs-CZ" sz="2000" dirty="0" err="1">
                          <a:effectLst/>
                        </a:rPr>
                        <a:t>ZoR</a:t>
                      </a:r>
                      <a:r>
                        <a:rPr lang="cs-CZ" sz="2000" dirty="0">
                          <a:effectLst/>
                        </a:rPr>
                        <a:t>   - leden 2018</a:t>
                      </a:r>
                      <a:endParaRPr lang="cs-CZ" sz="20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R="107950" marT="92710" marB="0"/>
                </a:tc>
                <a:tc>
                  <a:txBody>
                    <a:bodyPr/>
                    <a:lstStyle/>
                    <a:p>
                      <a:pPr marL="635" indent="-635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2000" dirty="0">
                          <a:effectLst/>
                        </a:rPr>
                        <a:t>10</a:t>
                      </a:r>
                      <a:endParaRPr lang="cs-CZ" sz="20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R="107950" marT="92710" marB="0"/>
                </a:tc>
                <a:tc>
                  <a:txBody>
                    <a:bodyPr/>
                    <a:lstStyle/>
                    <a:p>
                      <a:pPr marL="635" indent="-635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20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    /      3      /      3</a:t>
                      </a:r>
                    </a:p>
                  </a:txBody>
                  <a:tcPr marR="107950" marT="92710" marB="0"/>
                </a:tc>
                <a:extLst>
                  <a:ext uri="{0D108BD9-81ED-4DB2-BD59-A6C34878D82A}">
                    <a16:rowId xmlns:a16="http://schemas.microsoft.com/office/drawing/2014/main" val="3350631220"/>
                  </a:ext>
                </a:extLst>
              </a:tr>
              <a:tr h="755321">
                <a:tc>
                  <a:txBody>
                    <a:bodyPr/>
                    <a:lstStyle/>
                    <a:p>
                      <a:pPr marL="76835" indent="-635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2000" dirty="0">
                          <a:effectLst/>
                        </a:rPr>
                        <a:t>Počet žádostí v % v regionu</a:t>
                      </a:r>
                      <a:endParaRPr lang="cs-CZ" sz="20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R="107950" marT="92710" marB="0"/>
                </a:tc>
                <a:tc>
                  <a:txBody>
                    <a:bodyPr/>
                    <a:lstStyle/>
                    <a:p>
                      <a:pPr marL="635" indent="-635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2000" dirty="0">
                          <a:effectLst/>
                        </a:rPr>
                        <a:t>80,95 %</a:t>
                      </a:r>
                      <a:endParaRPr lang="cs-CZ" sz="20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R="107950" marT="92710" marB="0"/>
                </a:tc>
                <a:tc>
                  <a:txBody>
                    <a:bodyPr/>
                    <a:lstStyle/>
                    <a:p>
                      <a:pPr marL="635" indent="-635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800" b="1" dirty="0">
                          <a:effectLst/>
                        </a:rPr>
                        <a:t>75,0%     80,0%    87,5%</a:t>
                      </a:r>
                      <a:endParaRPr lang="cs-CZ" sz="1800" b="1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R="107950" marT="92710" marB="0"/>
                </a:tc>
                <a:extLst>
                  <a:ext uri="{0D108BD9-81ED-4DB2-BD59-A6C34878D82A}">
                    <a16:rowId xmlns:a16="http://schemas.microsoft.com/office/drawing/2014/main" val="2132498697"/>
                  </a:ext>
                </a:extLst>
              </a:tr>
            </a:tbl>
          </a:graphicData>
        </a:graphic>
      </p:graphicFrame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6B95CDC4-F5D6-4ECB-A2FC-065CF3E2F3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73C8EC60-18C4-4484-9CAF-0197B72785F3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32627" y="6078732"/>
            <a:ext cx="4822804" cy="7792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758926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927278"/>
          </a:xfrm>
        </p:spPr>
        <p:txBody>
          <a:bodyPr>
            <a:normAutofit/>
          </a:bodyPr>
          <a:lstStyle/>
          <a:p>
            <a:pPr algn="ctr"/>
            <a:r>
              <a:rPr lang="cs-CZ" sz="4000" b="1"/>
              <a:t>Dotazníková šetření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2100980"/>
            <a:ext cx="10515600" cy="4977516"/>
          </a:xfrm>
        </p:spPr>
        <p:txBody>
          <a:bodyPr>
            <a:normAutofit/>
          </a:bodyPr>
          <a:lstStyle/>
          <a:p>
            <a:pPr fontAlgn="base"/>
            <a:r>
              <a:rPr lang="cs-CZ" sz="2400" b="1" dirty="0"/>
              <a:t>Po vyplnění dotazníku budou škole vygenerovány výstupy potřebné jak pro ukončení Šablon I, tak pro vstup do Šablon II.</a:t>
            </a:r>
          </a:p>
          <a:p>
            <a:pPr lvl="0" fontAlgn="base"/>
            <a:endParaRPr lang="cs-CZ" sz="2400" b="1" dirty="0"/>
          </a:p>
          <a:p>
            <a:pPr lvl="0" fontAlgn="base"/>
            <a:r>
              <a:rPr lang="cs-CZ" sz="2400" b="1" dirty="0"/>
              <a:t>Pokud škola má pod svým RED IZO další jiný subjekt, který Šablony I nerealizoval (typicky ŠD, ŠK, také SVČ, ZUŠ), bude vyplňovat dotazníky i pro tyto subjekty.</a:t>
            </a:r>
          </a:p>
          <a:p>
            <a:pPr lvl="0" fontAlgn="base"/>
            <a:r>
              <a:rPr lang="cs-CZ" sz="2400" b="1" dirty="0"/>
              <a:t>Dotazníky pro ŠD, ŠK, SVČ, ZUŠ vycházejí z dotazníků pro školy (MŠ/ZŠ), ale jsou obsahově přizpůsobeny zaměření daných subjektů a obsahují menší počet otázek.</a:t>
            </a:r>
          </a:p>
          <a:p>
            <a:pPr marL="0" indent="0" fontAlgn="base">
              <a:buNone/>
            </a:pPr>
            <a:endParaRPr lang="cs-CZ" dirty="0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1BA0AC18-5EBB-4987-95B4-9036911DE3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4CBF0028-B3B5-4DCC-96CE-E47A63B3E0F0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82244" y="6070151"/>
            <a:ext cx="4726745" cy="7792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0874821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927278"/>
          </a:xfrm>
        </p:spPr>
        <p:txBody>
          <a:bodyPr>
            <a:normAutofit/>
          </a:bodyPr>
          <a:lstStyle/>
          <a:p>
            <a:pPr algn="ctr"/>
            <a:r>
              <a:rPr lang="cs-CZ" sz="4000" b="1"/>
              <a:t>Dotazníková šetření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212162"/>
            <a:ext cx="10515600" cy="513654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sz="2400" dirty="0"/>
              <a:t>MŠ, ZŠ, MŠ+ZŠ, které nerealizovaly Šablony I + ŠD, ŠK, SVČ, ZUŠ</a:t>
            </a:r>
          </a:p>
          <a:p>
            <a:r>
              <a:rPr lang="cs-CZ" sz="2400" dirty="0"/>
              <a:t>Budou muset vyplnit dotazník</a:t>
            </a:r>
          </a:p>
          <a:p>
            <a:r>
              <a:rPr lang="cs-CZ" sz="2400" dirty="0"/>
              <a:t>Předpokládaný termín otevření – s vyhlášením výzvy</a:t>
            </a:r>
          </a:p>
          <a:p>
            <a:pPr>
              <a:defRPr/>
            </a:pPr>
            <a:r>
              <a:rPr lang="cs-CZ" sz="2400" dirty="0"/>
              <a:t>Avízo e-mailem ze strany MŠMT + zaslání verze WORD k pročtení</a:t>
            </a:r>
          </a:p>
          <a:p>
            <a:pPr>
              <a:defRPr/>
            </a:pPr>
            <a:r>
              <a:rPr lang="cs-CZ" sz="2400" dirty="0"/>
              <a:t>Vyplňování na </a:t>
            </a:r>
            <a:r>
              <a:rPr lang="cs-CZ" sz="2400" b="1" dirty="0">
                <a:hlinkClick r:id="rId3"/>
              </a:rPr>
              <a:t>https://sberdat.uiv.cz/login</a:t>
            </a:r>
            <a:endParaRPr lang="cs-CZ" sz="2400" b="1" dirty="0"/>
          </a:p>
          <a:p>
            <a:pPr marL="0" indent="0">
              <a:buNone/>
            </a:pPr>
            <a:endParaRPr lang="cs-CZ" sz="2400" b="1" dirty="0"/>
          </a:p>
          <a:p>
            <a:pPr marL="0" indent="0">
              <a:buNone/>
            </a:pPr>
            <a:r>
              <a:rPr lang="cs-CZ" sz="2400" dirty="0"/>
              <a:t>Pro všechny platí </a:t>
            </a:r>
          </a:p>
          <a:p>
            <a:r>
              <a:rPr lang="cs-CZ" sz="2400" dirty="0"/>
              <a:t>nebude vyhodnocováno vůči jiným subjektům, pouze vyhodnocení na úrovni daného subjektu</a:t>
            </a:r>
          </a:p>
          <a:p>
            <a:r>
              <a:rPr lang="cs-CZ" sz="2400" dirty="0"/>
              <a:t>povinná šablona</a:t>
            </a:r>
          </a:p>
          <a:p>
            <a:pPr marL="0" indent="0">
              <a:buNone/>
            </a:pPr>
            <a:endParaRPr lang="cs-CZ" dirty="0"/>
          </a:p>
          <a:p>
            <a:pPr marL="0" indent="0" fontAlgn="base">
              <a:buNone/>
            </a:pPr>
            <a:endParaRPr lang="cs-CZ" dirty="0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E7250EEF-54FC-45C4-8A9F-2BF326ECF7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97AF1944-BEE3-48D3-8AE4-25EAC45A6127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82244" y="5932459"/>
            <a:ext cx="4726745" cy="7792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803671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927278"/>
          </a:xfrm>
        </p:spPr>
        <p:txBody>
          <a:bodyPr>
            <a:normAutofit/>
          </a:bodyPr>
          <a:lstStyle/>
          <a:p>
            <a:pPr algn="ctr"/>
            <a:r>
              <a:rPr lang="cs-CZ" sz="4000" b="1" dirty="0"/>
              <a:t>Šablony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927279"/>
            <a:ext cx="10515600" cy="5250884"/>
          </a:xfrm>
        </p:spPr>
        <p:txBody>
          <a:bodyPr>
            <a:normAutofit/>
          </a:bodyPr>
          <a:lstStyle/>
          <a:p>
            <a:pPr marL="0" indent="0" fontAlgn="base">
              <a:buNone/>
            </a:pPr>
            <a:r>
              <a:rPr lang="cs-CZ" sz="2400" dirty="0"/>
              <a:t>Šablony stávající</a:t>
            </a:r>
          </a:p>
          <a:p>
            <a:pPr lvl="0" fontAlgn="base"/>
            <a:r>
              <a:rPr lang="cs-CZ" sz="2400" dirty="0"/>
              <a:t>Zůstávají s možnými drobnými obměnami (stejné jako u SŠ, případně další podle jednání s EK)</a:t>
            </a:r>
          </a:p>
          <a:p>
            <a:pPr lvl="0" fontAlgn="base"/>
            <a:r>
              <a:rPr lang="cs-CZ" sz="2400" dirty="0"/>
              <a:t>Snížení základního úvazku personálních šablon na 0,1 (neplatí pro psychologa - v jednání)</a:t>
            </a:r>
          </a:p>
          <a:p>
            <a:pPr fontAlgn="base"/>
            <a:r>
              <a:rPr lang="cs-CZ" sz="2400" dirty="0"/>
              <a:t>Úprava hodin v šablonách – bagatelní podpora</a:t>
            </a:r>
          </a:p>
          <a:p>
            <a:pPr lvl="0" fontAlgn="base"/>
            <a:r>
              <a:rPr lang="cs-CZ" sz="2400" dirty="0"/>
              <a:t>Změny u DVPP – zde pro všechny subjekty hodinové dotace 8/16/24/80 hodin (32/40/56 hodin se ruší).</a:t>
            </a:r>
          </a:p>
          <a:p>
            <a:pPr lvl="0" fontAlgn="base"/>
            <a:r>
              <a:rPr lang="cs-CZ" sz="2400" dirty="0"/>
              <a:t>Rozšíření oblastí zaměření DVPP (dle toho, co dovoluje OP VVV)</a:t>
            </a:r>
          </a:p>
          <a:p>
            <a:pPr lvl="0" fontAlgn="base"/>
            <a:r>
              <a:rPr lang="cs-CZ" sz="2400" dirty="0"/>
              <a:t>Bagatelní podpora 24 hod.</a:t>
            </a:r>
          </a:p>
          <a:p>
            <a:pPr marL="0" indent="0" fontAlgn="base">
              <a:buNone/>
            </a:pPr>
            <a:endParaRPr lang="cs-CZ" dirty="0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28A8D545-DAF6-4AEA-A5DF-30EFC67C77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953376A4-337E-49D6-89B2-E536592F1149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86185" y="6024842"/>
            <a:ext cx="4726745" cy="7792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104281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927278"/>
          </a:xfrm>
        </p:spPr>
        <p:txBody>
          <a:bodyPr>
            <a:normAutofit/>
          </a:bodyPr>
          <a:lstStyle/>
          <a:p>
            <a:pPr algn="ctr"/>
            <a:r>
              <a:rPr lang="cs-CZ" sz="4000" b="1"/>
              <a:t>Šablony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792873"/>
            <a:ext cx="10515600" cy="4149334"/>
          </a:xfrm>
        </p:spPr>
        <p:txBody>
          <a:bodyPr>
            <a:normAutofit/>
          </a:bodyPr>
          <a:lstStyle/>
          <a:p>
            <a:pPr lvl="0" fontAlgn="base"/>
            <a:r>
              <a:rPr lang="cs-CZ" sz="2400" dirty="0"/>
              <a:t>Sdílení zkušeností pedagogů z různých škol prostřednictvím vzájemných návštěv – rozšíření na všechny oprávněné žadatele ve výzvě (+ SŠ)</a:t>
            </a:r>
          </a:p>
          <a:p>
            <a:pPr fontAlgn="base">
              <a:spcAft>
                <a:spcPts val="0"/>
              </a:spcAft>
              <a:defRPr/>
            </a:pPr>
            <a:r>
              <a:rPr lang="cs-CZ" sz="2400" dirty="0"/>
              <a:t>Spolupráce pedagogů – různé varianty</a:t>
            </a:r>
          </a:p>
          <a:p>
            <a:pPr marL="540000" fontAlgn="base">
              <a:spcAft>
                <a:spcPts val="0"/>
              </a:spcAft>
              <a:buFont typeface="Wingdings" panose="05000000000000000000" pitchFamily="2" charset="2"/>
              <a:buChar char="ü"/>
              <a:defRPr/>
            </a:pPr>
            <a:r>
              <a:rPr lang="cs-CZ" sz="2400" dirty="0"/>
              <a:t>Tandemová výuka</a:t>
            </a:r>
          </a:p>
          <a:p>
            <a:pPr marL="540000" fontAlgn="base">
              <a:spcAft>
                <a:spcPts val="0"/>
              </a:spcAft>
              <a:buFont typeface="Wingdings" panose="05000000000000000000" pitchFamily="2" charset="2"/>
              <a:buChar char="ü"/>
              <a:defRPr/>
            </a:pPr>
            <a:r>
              <a:rPr lang="cs-CZ" sz="2400" dirty="0"/>
              <a:t>Tandemová výuka s odborníkem z praxe</a:t>
            </a:r>
          </a:p>
          <a:p>
            <a:pPr marL="540000" fontAlgn="base">
              <a:spcAft>
                <a:spcPts val="0"/>
              </a:spcAft>
              <a:buFont typeface="Wingdings" panose="05000000000000000000" pitchFamily="2" charset="2"/>
              <a:buChar char="ü"/>
              <a:defRPr/>
            </a:pPr>
            <a:r>
              <a:rPr lang="cs-CZ" sz="2400" dirty="0"/>
              <a:t>Nové metody ve výuce</a:t>
            </a:r>
          </a:p>
          <a:p>
            <a:pPr marL="540000" fontAlgn="base">
              <a:spcAft>
                <a:spcPts val="0"/>
              </a:spcAft>
              <a:buFont typeface="Wingdings" panose="05000000000000000000" pitchFamily="2" charset="2"/>
              <a:buChar char="ü"/>
              <a:defRPr/>
            </a:pPr>
            <a:r>
              <a:rPr lang="cs-CZ" sz="2400" dirty="0"/>
              <a:t>Sdílení zkušeností s pedagogy z jiných škol</a:t>
            </a:r>
          </a:p>
          <a:p>
            <a:pPr fontAlgn="base">
              <a:spcAft>
                <a:spcPts val="0"/>
              </a:spcAft>
              <a:defRPr/>
            </a:pPr>
            <a:r>
              <a:rPr lang="cs-CZ" sz="2400" dirty="0"/>
              <a:t>Setkávání s rodiči/veřejností</a:t>
            </a:r>
          </a:p>
          <a:p>
            <a:pPr marL="0" indent="0" fontAlgn="base">
              <a:buNone/>
            </a:pPr>
            <a:endParaRPr lang="cs-CZ" dirty="0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8840DE42-29AE-43AC-9FA8-EEB0A4AFE2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906D2CEE-497B-41CA-9052-A89A3FDD2B40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32627" y="5942207"/>
            <a:ext cx="4726745" cy="7792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675761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927278"/>
          </a:xfrm>
        </p:spPr>
        <p:txBody>
          <a:bodyPr>
            <a:normAutofit/>
          </a:bodyPr>
          <a:lstStyle/>
          <a:p>
            <a:pPr algn="ctr"/>
            <a:r>
              <a:rPr lang="cs-CZ" sz="4000" b="1"/>
              <a:t>Šablony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192695"/>
            <a:ext cx="10515600" cy="4985467"/>
          </a:xfrm>
        </p:spPr>
        <p:txBody>
          <a:bodyPr>
            <a:normAutofit/>
          </a:bodyPr>
          <a:lstStyle/>
          <a:p>
            <a:pPr marL="0" indent="0" fontAlgn="base">
              <a:buNone/>
            </a:pPr>
            <a:r>
              <a:rPr lang="cs-CZ" sz="2400" b="1" dirty="0"/>
              <a:t>Šablony nové</a:t>
            </a:r>
          </a:p>
          <a:p>
            <a:pPr marL="0" lvl="0" indent="0" fontAlgn="base">
              <a:buNone/>
            </a:pPr>
            <a:r>
              <a:rPr lang="cs-CZ" sz="2400" b="1" dirty="0"/>
              <a:t>Převzaté ze Šablon pro SŠ+VOŠ I:</a:t>
            </a:r>
          </a:p>
          <a:p>
            <a:pPr lvl="0" fontAlgn="base"/>
            <a:r>
              <a:rPr lang="cs-CZ" sz="2400" b="1" dirty="0"/>
              <a:t>Školní kariérový poradce – personální podpora</a:t>
            </a:r>
          </a:p>
          <a:p>
            <a:pPr lvl="0" fontAlgn="base"/>
            <a:r>
              <a:rPr lang="cs-CZ" sz="2400" b="1" dirty="0"/>
              <a:t>Zapojení odborníka z praxe do výuky</a:t>
            </a:r>
          </a:p>
          <a:p>
            <a:pPr lvl="0" fontAlgn="base"/>
            <a:r>
              <a:rPr lang="cs-CZ" sz="2400" b="1" dirty="0"/>
              <a:t>Zapojení ICT technika do výuky</a:t>
            </a:r>
          </a:p>
          <a:p>
            <a:pPr marL="0" indent="0" fontAlgn="base">
              <a:buNone/>
            </a:pPr>
            <a:r>
              <a:rPr lang="cs-CZ" sz="2400" b="1" dirty="0"/>
              <a:t>Další ve fázi vyjednávání s EK (nemusí se podařit)</a:t>
            </a:r>
          </a:p>
          <a:p>
            <a:pPr lvl="0"/>
            <a:r>
              <a:rPr lang="cs-CZ" sz="2400" b="1" dirty="0"/>
              <a:t>Identifikace a podpora rozvoje talentu každého dítěte/žáka</a:t>
            </a:r>
          </a:p>
          <a:p>
            <a:pPr lvl="0"/>
            <a:r>
              <a:rPr lang="cs-CZ" sz="2400" b="1" dirty="0"/>
              <a:t>Projektové dny (výuka mimo školní prostředí)</a:t>
            </a:r>
          </a:p>
          <a:p>
            <a:pPr lvl="0"/>
            <a:r>
              <a:rPr lang="cs-CZ" sz="2400" b="1" dirty="0"/>
              <a:t>Šablony zaměřené na ICT (včetně reálných nákladů na vybavení technikou)</a:t>
            </a:r>
          </a:p>
          <a:p>
            <a:pPr lvl="0" fontAlgn="base"/>
            <a:endParaRPr lang="cs-CZ" sz="2400" b="1" dirty="0"/>
          </a:p>
          <a:p>
            <a:pPr marL="0" indent="0" fontAlgn="base">
              <a:buNone/>
            </a:pPr>
            <a:endParaRPr lang="cs-CZ" dirty="0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5B4BC364-1EF5-4CEA-9DFF-636C2C8E13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931E832F-097F-40E5-90DD-21C31BDEB263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86185" y="6045642"/>
            <a:ext cx="4726745" cy="7792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655127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927278"/>
          </a:xfrm>
        </p:spPr>
        <p:txBody>
          <a:bodyPr>
            <a:normAutofit/>
          </a:bodyPr>
          <a:lstStyle/>
          <a:p>
            <a:pPr algn="ctr"/>
            <a:r>
              <a:rPr lang="cs-CZ" sz="4000" b="1"/>
              <a:t>Šablony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927279"/>
            <a:ext cx="10515600" cy="4277767"/>
          </a:xfrm>
        </p:spPr>
        <p:txBody>
          <a:bodyPr>
            <a:normAutofit/>
          </a:bodyPr>
          <a:lstStyle/>
          <a:p>
            <a:pPr marL="0" indent="0" fontAlgn="base">
              <a:buNone/>
            </a:pPr>
            <a:r>
              <a:rPr lang="cs-CZ" sz="2400" b="1" dirty="0"/>
              <a:t>Dezinformace a nepravdy:</a:t>
            </a:r>
          </a:p>
          <a:p>
            <a:pPr lvl="0" fontAlgn="base"/>
            <a:r>
              <a:rPr lang="cs-CZ" sz="2400" b="1" dirty="0"/>
              <a:t>Nelze nakupovat pomůcky/hradit dopravu</a:t>
            </a:r>
          </a:p>
          <a:p>
            <a:pPr lvl="0" fontAlgn="base"/>
            <a:r>
              <a:rPr lang="cs-CZ" sz="2400" b="1" dirty="0"/>
              <a:t>Nemožnost měnit žáky v </a:t>
            </a:r>
            <a:r>
              <a:rPr lang="cs-CZ" sz="2400" b="1" dirty="0" err="1"/>
              <a:t>extrakurikulárních</a:t>
            </a:r>
            <a:r>
              <a:rPr lang="cs-CZ" sz="2400" b="1" dirty="0"/>
              <a:t> aktivitách</a:t>
            </a:r>
          </a:p>
          <a:p>
            <a:pPr lvl="0" fontAlgn="base"/>
            <a:r>
              <a:rPr lang="cs-CZ" sz="2400" b="1" dirty="0"/>
              <a:t>10 po sobě jdoucích měsíců, kdy probíhá výuka – aktivitu lze realizovat pouze od začátku školního roku</a:t>
            </a:r>
          </a:p>
          <a:p>
            <a:pPr lvl="0" fontAlgn="base"/>
            <a:r>
              <a:rPr lang="cs-CZ" sz="2400" b="1" dirty="0"/>
              <a:t>Není možné stáhnout </a:t>
            </a:r>
            <a:r>
              <a:rPr lang="cs-CZ" sz="2400" b="1" dirty="0" err="1"/>
              <a:t>ŽoP</a:t>
            </a:r>
            <a:r>
              <a:rPr lang="cs-CZ" sz="2400" b="1" dirty="0"/>
              <a:t> a podat jinou, opravenou</a:t>
            </a:r>
          </a:p>
          <a:p>
            <a:pPr lvl="0" fontAlgn="base"/>
            <a:r>
              <a:rPr lang="cs-CZ" sz="2400" b="1" dirty="0" err="1"/>
              <a:t>Extrakurikulární</a:t>
            </a:r>
            <a:r>
              <a:rPr lang="cs-CZ" sz="2400" b="1" dirty="0"/>
              <a:t> aktivity nejsou nastaveny na délku vyučovací hodiny nebo její násobek</a:t>
            </a:r>
          </a:p>
          <a:p>
            <a:pPr lvl="0" fontAlgn="base"/>
            <a:r>
              <a:rPr lang="cs-CZ" sz="2400" b="1" dirty="0"/>
              <a:t>Speciální školy nemohou podat </a:t>
            </a:r>
            <a:r>
              <a:rPr lang="cs-CZ" sz="2400" b="1" dirty="0" err="1"/>
              <a:t>ŽoP</a:t>
            </a:r>
            <a:r>
              <a:rPr lang="cs-CZ" sz="2400" b="1" dirty="0"/>
              <a:t>.</a:t>
            </a:r>
          </a:p>
          <a:p>
            <a:pPr marL="0" indent="0" fontAlgn="base">
              <a:buNone/>
            </a:pPr>
            <a:endParaRPr lang="cs-CZ" sz="2400" b="1" dirty="0"/>
          </a:p>
          <a:p>
            <a:pPr lvl="0" fontAlgn="base"/>
            <a:endParaRPr lang="cs-CZ" dirty="0"/>
          </a:p>
          <a:p>
            <a:pPr marL="0" indent="0" fontAlgn="base">
              <a:buNone/>
            </a:pPr>
            <a:endParaRPr lang="cs-CZ" dirty="0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D8DC7F69-F605-437B-B539-62E4285FE3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9157E527-68EA-4E08-AB01-5FFC31CCB7A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8600" y="5942207"/>
            <a:ext cx="4726745" cy="7792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303431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198783"/>
            <a:ext cx="10515600" cy="728496"/>
          </a:xfrm>
        </p:spPr>
        <p:txBody>
          <a:bodyPr>
            <a:normAutofit/>
          </a:bodyPr>
          <a:lstStyle/>
          <a:p>
            <a:pPr algn="ctr"/>
            <a:r>
              <a:rPr lang="cs-CZ" sz="4000" b="1"/>
              <a:t>Žádost v IS KP14+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725433"/>
            <a:ext cx="10515600" cy="2199453"/>
          </a:xfrm>
        </p:spPr>
        <p:txBody>
          <a:bodyPr>
            <a:normAutofit fontScale="92500"/>
          </a:bodyPr>
          <a:lstStyle/>
          <a:p>
            <a:pPr fontAlgn="base"/>
            <a:r>
              <a:rPr lang="cs-CZ" sz="2400" dirty="0"/>
              <a:t>Možnost žádost stáhnout/podat novou v případě nevyhovující žádosti – průběžná výzva</a:t>
            </a:r>
          </a:p>
          <a:p>
            <a:pPr fontAlgn="base"/>
            <a:r>
              <a:rPr lang="cs-CZ" sz="2400" dirty="0"/>
              <a:t>Rejstřík ROS – od 1.1.2018 nepůjde nijak obejít validace přes ROS při vyplňování žádosti o podporu v IS KP14+!</a:t>
            </a:r>
          </a:p>
          <a:p>
            <a:pPr marL="540000" fontAlgn="base">
              <a:buFont typeface="Wingdings" panose="05000000000000000000" pitchFamily="2" charset="2"/>
              <a:buChar char="ü"/>
            </a:pPr>
            <a:r>
              <a:rPr lang="cs-CZ" sz="2400" dirty="0"/>
              <a:t>Registrace v ROS je povinností zřizovatele – obrátit se na něj, aby zajistil – informovat při každé příležitosti školy i MAP!</a:t>
            </a:r>
          </a:p>
          <a:p>
            <a:pPr marL="0" indent="0" fontAlgn="base">
              <a:buNone/>
            </a:pPr>
            <a:endParaRPr lang="cs-CZ" dirty="0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41ABBE9D-220B-4BA0-9498-4DE1DB0C12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874C409D-BFD4-4224-8EFC-AF12D9DB6F6A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8600" y="6030092"/>
            <a:ext cx="4726745" cy="7792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654572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1463039" y="1076980"/>
            <a:ext cx="7045949" cy="39087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            </a:t>
            </a:r>
            <a:r>
              <a:rPr lang="cs-CZ" sz="4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r>
              <a:rPr lang="cs-CZ" sz="44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Děkuji za pozornost</a:t>
            </a:r>
          </a:p>
          <a:p>
            <a:pPr algn="ctr">
              <a:spcAft>
                <a:spcPts val="0"/>
              </a:spcAft>
            </a:pPr>
            <a:endParaRPr lang="cs-CZ" sz="4400" b="1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cs-CZ" sz="4400" b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	</a:t>
            </a:r>
            <a:r>
              <a:rPr lang="cs-CZ" sz="2400" b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Mgr. Olga Nováková  			</a:t>
            </a:r>
          </a:p>
          <a:p>
            <a:pPr algn="ctr">
              <a:spcAft>
                <a:spcPts val="0"/>
              </a:spcAft>
            </a:pPr>
            <a:r>
              <a:rPr lang="cs-CZ" sz="24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MAS  SKCH, z.s.</a:t>
            </a:r>
          </a:p>
          <a:p>
            <a:pPr algn="ctr">
              <a:spcAft>
                <a:spcPts val="0"/>
              </a:spcAft>
            </a:pPr>
            <a:r>
              <a:rPr lang="cs-CZ" sz="2400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	</a:t>
            </a:r>
            <a:r>
              <a:rPr lang="cs-CZ" sz="2400" b="1" dirty="0" err="1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novakova@agenturann</a:t>
            </a:r>
            <a:r>
              <a:rPr lang="cs-CZ" sz="2400" b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.</a:t>
            </a:r>
            <a:r>
              <a:rPr lang="cs-CZ" sz="2400" b="1" dirty="0" err="1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cz</a:t>
            </a:r>
            <a:r>
              <a:rPr lang="cs-CZ" sz="2400" b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	</a:t>
            </a:r>
          </a:p>
          <a:p>
            <a:pPr algn="ctr">
              <a:spcAft>
                <a:spcPts val="0"/>
              </a:spcAft>
            </a:pPr>
            <a:r>
              <a:rPr lang="cs-CZ" sz="2400" b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+ 420 603 52 49 42</a:t>
            </a:r>
          </a:p>
          <a:p>
            <a:pPr algn="ctr">
              <a:spcAft>
                <a:spcPts val="0"/>
              </a:spcAft>
            </a:pPr>
            <a:endParaRPr lang="cs-CZ" sz="44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Obdélník 4"/>
          <p:cNvSpPr/>
          <p:nvPr/>
        </p:nvSpPr>
        <p:spPr>
          <a:xfrm>
            <a:off x="9470033" y="4591243"/>
            <a:ext cx="293478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endParaRPr lang="cs-CZ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  </a:t>
            </a:r>
          </a:p>
        </p:txBody>
      </p:sp>
      <p:sp>
        <p:nvSpPr>
          <p:cNvPr id="2" name="Zástupný symbol pro zápatí 1">
            <a:extLst>
              <a:ext uri="{FF2B5EF4-FFF2-40B4-BE49-F238E27FC236}">
                <a16:creationId xmlns:a16="http://schemas.microsoft.com/office/drawing/2014/main" id="{3557D2E0-FEA3-4D8E-885A-7E57456741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pic>
        <p:nvPicPr>
          <p:cNvPr id="6" name="Obrázek 5">
            <a:extLst>
              <a:ext uri="{FF2B5EF4-FFF2-40B4-BE49-F238E27FC236}">
                <a16:creationId xmlns:a16="http://schemas.microsoft.com/office/drawing/2014/main" id="{604EA708-E406-437B-A659-747B32BBD520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86185" y="6045642"/>
            <a:ext cx="4726745" cy="7792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80346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88609" y="130292"/>
            <a:ext cx="10515600" cy="930304"/>
          </a:xfrm>
        </p:spPr>
        <p:txBody>
          <a:bodyPr>
            <a:normAutofit/>
          </a:bodyPr>
          <a:lstStyle/>
          <a:p>
            <a:pPr algn="ctr"/>
            <a:r>
              <a:rPr lang="cs-CZ" sz="4000" b="1"/>
              <a:t>Doporučení k žádostem o podporu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105486" y="2128174"/>
            <a:ext cx="10515600" cy="3358226"/>
          </a:xfrm>
        </p:spPr>
        <p:txBody>
          <a:bodyPr>
            <a:normAutofit/>
          </a:bodyPr>
          <a:lstStyle/>
          <a:p>
            <a:r>
              <a:rPr lang="cs-CZ" sz="2400" dirty="0"/>
              <a:t>Respektovat podmínky pro výběr šablon </a:t>
            </a:r>
          </a:p>
          <a:p>
            <a:pPr lvl="0" fontAlgn="base"/>
            <a:r>
              <a:rPr lang="cs-CZ" sz="2400" dirty="0"/>
              <a:t>Výběr šablon pro školy dle § 16 zákona č. 561/2004 Sb., školský zákon</a:t>
            </a:r>
          </a:p>
          <a:p>
            <a:pPr lvl="0" fontAlgn="base"/>
            <a:r>
              <a:rPr lang="cs-CZ" sz="2400" dirty="0"/>
              <a:t>Respektování minimální a maximální výše dotace </a:t>
            </a:r>
          </a:p>
          <a:p>
            <a:pPr lvl="0" fontAlgn="base"/>
            <a:r>
              <a:rPr lang="cs-CZ" sz="2400" dirty="0"/>
              <a:t>Zvolení min. 1 šablony dle výsledku dotazníku </a:t>
            </a:r>
          </a:p>
          <a:p>
            <a:pPr lvl="0" fontAlgn="base"/>
            <a:r>
              <a:rPr lang="cs-CZ" sz="2400" dirty="0"/>
              <a:t>Respektování bagatelní podpory – minimální výše</a:t>
            </a:r>
          </a:p>
          <a:p>
            <a:pPr lvl="0" fontAlgn="base"/>
            <a:r>
              <a:rPr lang="cs-CZ" sz="2400" dirty="0"/>
              <a:t>Vždy je třeba použít oficiální název školy dle zřizovací listiny</a:t>
            </a:r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B91D44E8-08F6-4178-8969-992E66D653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4DA91F9A-87F0-4721-938E-43DCF4FBDF19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6468" y="6045642"/>
            <a:ext cx="4902521" cy="7792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84700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927278"/>
          </a:xfrm>
        </p:spPr>
        <p:txBody>
          <a:bodyPr>
            <a:normAutofit/>
          </a:bodyPr>
          <a:lstStyle/>
          <a:p>
            <a:pPr algn="ctr"/>
            <a:r>
              <a:rPr lang="cs-CZ" sz="4000" b="1"/>
              <a:t>Přílohy k žádosti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0166" y="1034910"/>
            <a:ext cx="11451101" cy="4366489"/>
          </a:xfrm>
        </p:spPr>
        <p:txBody>
          <a:bodyPr>
            <a:noAutofit/>
          </a:bodyPr>
          <a:lstStyle/>
          <a:p>
            <a:pPr lvl="0" algn="just" fontAlgn="base"/>
            <a:r>
              <a:rPr lang="cs-CZ" sz="2400" dirty="0"/>
              <a:t>Čestné prohlášení o zřízení školy (škola je/není zřízena pro děti/žáky se SVP) – doloženo jako originál </a:t>
            </a:r>
          </a:p>
          <a:p>
            <a:pPr lvl="0" algn="just" fontAlgn="base"/>
            <a:r>
              <a:rPr lang="cs-CZ" sz="2400" dirty="0"/>
              <a:t>Kalkulačka indikátorů – doloženo jako originál</a:t>
            </a:r>
          </a:p>
          <a:p>
            <a:pPr lvl="0" algn="just" fontAlgn="base"/>
            <a:r>
              <a:rPr lang="cs-CZ" sz="2400" dirty="0"/>
              <a:t>Výstup z dotazníkového šetření – doloženo jako prostá kopie</a:t>
            </a:r>
          </a:p>
          <a:p>
            <a:pPr lvl="0" algn="just" fontAlgn="base"/>
            <a:r>
              <a:rPr lang="cs-CZ" sz="2400" dirty="0"/>
              <a:t>Čestné prohlášení o likvidaci, exekuci, insolvenčním řízení, bezúhonnosti a bezdlužnosti – doloženo jako originál </a:t>
            </a:r>
          </a:p>
          <a:p>
            <a:pPr lvl="0" algn="just" fontAlgn="base"/>
            <a:r>
              <a:rPr lang="cs-CZ" sz="2400" dirty="0"/>
              <a:t>Čestné prohlášení o výběru režimu veřejné podpory (vyplňují pouze školy, které nejsou příspěvkovými organizacemi obcí, svazku obcí a krajů) – doloženo jako originál</a:t>
            </a:r>
          </a:p>
          <a:p>
            <a:pPr lvl="0" algn="just" fontAlgn="base"/>
            <a:r>
              <a:rPr lang="cs-CZ" sz="2400" dirty="0"/>
              <a:t>Doklad o bankovním účtu – doloženo jako originál </a:t>
            </a:r>
          </a:p>
          <a:p>
            <a:pPr lvl="0" algn="just" fontAlgn="base"/>
            <a:r>
              <a:rPr lang="cs-CZ" sz="2400" dirty="0"/>
              <a:t>Prokázání vlastnické struktury – doloženo jako originál, příp. ověřená kopie </a:t>
            </a:r>
          </a:p>
          <a:p>
            <a:pPr algn="just" fontAlgn="base"/>
            <a:r>
              <a:rPr lang="cs-CZ" sz="2400" dirty="0"/>
              <a:t>Čestná prohlášení o bankovním účtu jsou pouhými </a:t>
            </a:r>
            <a:r>
              <a:rPr lang="cs-CZ" sz="2400" dirty="0" err="1"/>
              <a:t>scany</a:t>
            </a:r>
            <a:r>
              <a:rPr lang="cs-CZ" sz="2400" dirty="0"/>
              <a:t>, nikoli tzv. autorizovanými konverzemi</a:t>
            </a:r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D1D69E8E-70E9-444F-8B9D-532116F797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C0C2C41E-D3B1-4BF5-BB65-FC7AAAFBC7C6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91977" y="6099874"/>
            <a:ext cx="4817012" cy="7792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10078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135171"/>
            <a:ext cx="10515600" cy="792107"/>
          </a:xfrm>
        </p:spPr>
        <p:txBody>
          <a:bodyPr>
            <a:normAutofit/>
          </a:bodyPr>
          <a:lstStyle/>
          <a:p>
            <a:pPr algn="ctr"/>
            <a:r>
              <a:rPr lang="cs-CZ" sz="4000" b="1"/>
              <a:t>Nejčastější chyby v žádostech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2074067"/>
            <a:ext cx="10515600" cy="2962166"/>
          </a:xfrm>
        </p:spPr>
        <p:txBody>
          <a:bodyPr>
            <a:normAutofit fontScale="92500"/>
          </a:bodyPr>
          <a:lstStyle/>
          <a:p>
            <a:pPr lvl="0" algn="just" fontAlgn="base"/>
            <a:r>
              <a:rPr lang="cs-CZ" sz="2400" dirty="0"/>
              <a:t>Originál = elektronicky podepsaná ze strany statutárního zástupce školy</a:t>
            </a:r>
          </a:p>
          <a:p>
            <a:pPr lvl="0" algn="just" fontAlgn="base"/>
            <a:r>
              <a:rPr lang="cs-CZ" sz="2400" dirty="0"/>
              <a:t>Autorizovaná konverze:</a:t>
            </a:r>
          </a:p>
          <a:p>
            <a:pPr marL="540000" algn="just" fontAlgn="base">
              <a:buFont typeface="Wingdings" panose="05000000000000000000" pitchFamily="2" charset="2"/>
              <a:buChar char="ü"/>
            </a:pPr>
            <a:r>
              <a:rPr lang="cs-CZ" sz="2400" dirty="0"/>
              <a:t>Pokud by banka podepsala prohlášení k bankovnímu účtu elektronickým podpisem</a:t>
            </a:r>
          </a:p>
          <a:p>
            <a:pPr marL="540000" algn="just" fontAlgn="base">
              <a:buFont typeface="Wingdings" panose="05000000000000000000" pitchFamily="2" charset="2"/>
              <a:buChar char="ü"/>
            </a:pPr>
            <a:r>
              <a:rPr lang="cs-CZ" sz="2400" dirty="0"/>
              <a:t>Pokud ho bankovní úředník podepíše ručně, je třeba udělat autorizovanou konverzi. Je třeba dojít na </a:t>
            </a:r>
            <a:r>
              <a:rPr lang="cs-CZ" sz="2400" dirty="0" err="1"/>
              <a:t>czechpoint</a:t>
            </a:r>
            <a:r>
              <a:rPr lang="cs-CZ" sz="2400" dirty="0"/>
              <a:t> (např. na poštu), tam předat poštovnímu úředníkovi dokument z banky a poštovní úředník ho „naskenuje“ s úřední doložkou = autorizovaná konverze. </a:t>
            </a:r>
          </a:p>
          <a:p>
            <a:pPr lvl="0" fontAlgn="base"/>
            <a:endParaRPr lang="cs-CZ" b="1" dirty="0"/>
          </a:p>
          <a:p>
            <a:pPr lvl="0" fontAlgn="base"/>
            <a:endParaRPr lang="cs-CZ" dirty="0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80CCE101-7DE2-4905-8B49-3441E2C4DC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04D725EE-7143-4409-BD18-D7AEBAF5417E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32627" y="6070151"/>
            <a:ext cx="4726745" cy="7792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13976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927278"/>
          </a:xfrm>
        </p:spPr>
        <p:txBody>
          <a:bodyPr>
            <a:normAutofit/>
          </a:bodyPr>
          <a:lstStyle/>
          <a:p>
            <a:pPr algn="ctr"/>
            <a:r>
              <a:rPr lang="cs-CZ" sz="4000" b="1"/>
              <a:t>Doporučení k realizaci projektů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026325"/>
            <a:ext cx="10515600" cy="5242933"/>
          </a:xfrm>
        </p:spPr>
        <p:txBody>
          <a:bodyPr>
            <a:normAutofit fontScale="70000" lnSpcReduction="20000"/>
          </a:bodyPr>
          <a:lstStyle/>
          <a:p>
            <a:pPr algn="just"/>
            <a:r>
              <a:rPr lang="cs-CZ" sz="3100" dirty="0"/>
              <a:t>Počty hodin DVPP – platí, co je na osvědčení</a:t>
            </a:r>
          </a:p>
          <a:p>
            <a:pPr algn="just"/>
            <a:r>
              <a:rPr lang="cs-CZ" sz="3100" dirty="0"/>
              <a:t>Aktivity jako např. vzájemné sdílení – platí, co je uvedeno v šabloně</a:t>
            </a:r>
          </a:p>
          <a:p>
            <a:pPr algn="just"/>
            <a:r>
              <a:rPr lang="cs-CZ" sz="3100" dirty="0"/>
              <a:t>Nevzdělávat až na konci realizace projektu</a:t>
            </a:r>
          </a:p>
          <a:p>
            <a:pPr algn="just"/>
            <a:r>
              <a:rPr lang="cs-CZ" sz="3100" dirty="0"/>
              <a:t>Pokud je nastaveno povinně na 12 měsíců po sobě jdoucích – nevadí, je-li splněno </a:t>
            </a:r>
          </a:p>
          <a:p>
            <a:pPr marL="216000" indent="0" algn="just">
              <a:buNone/>
            </a:pPr>
            <a:r>
              <a:rPr lang="cs-CZ" sz="3100" dirty="0"/>
              <a:t>např. 11 měsíců – vrátí se prostředky za jeden měsíc, nebo se najde náhrada </a:t>
            </a:r>
          </a:p>
          <a:p>
            <a:pPr marL="216000" indent="0" algn="just">
              <a:buNone/>
            </a:pPr>
            <a:r>
              <a:rPr lang="cs-CZ" sz="3100" dirty="0"/>
              <a:t>(neplatí u chůvy)</a:t>
            </a:r>
          </a:p>
          <a:p>
            <a:pPr algn="just"/>
            <a:r>
              <a:rPr lang="cs-CZ" sz="3100" dirty="0"/>
              <a:t>Sankce se uplatňuje v případě nenaplnění 90% a více</a:t>
            </a:r>
          </a:p>
          <a:p>
            <a:pPr marL="0" indent="0" algn="just">
              <a:buNone/>
            </a:pPr>
            <a:r>
              <a:rPr lang="cs-CZ" sz="3100" dirty="0"/>
              <a:t> Dlouhodobá nemoc pedagoga</a:t>
            </a:r>
          </a:p>
          <a:p>
            <a:pPr algn="just"/>
            <a:r>
              <a:rPr lang="cs-CZ" sz="3100" dirty="0"/>
              <a:t>Šablonu absolvuje někdo jiný</a:t>
            </a:r>
          </a:p>
          <a:p>
            <a:pPr algn="just"/>
            <a:r>
              <a:rPr lang="cs-CZ" sz="3100" dirty="0"/>
              <a:t>Škola požádá o snížení výsledkových indikátorů (včas!)</a:t>
            </a:r>
          </a:p>
          <a:p>
            <a:pPr marL="0" indent="0" algn="just">
              <a:buNone/>
            </a:pPr>
            <a:endParaRPr lang="cs-CZ" dirty="0"/>
          </a:p>
          <a:p>
            <a:pPr marL="0" indent="0" algn="just">
              <a:buNone/>
            </a:pPr>
            <a:r>
              <a:rPr lang="cs-CZ" sz="2900" dirty="0">
                <a:solidFill>
                  <a:srgbClr val="FF0000"/>
                </a:solidFill>
              </a:rPr>
              <a:t>Aby byl splněn účel dotace, je třeba profinancovat alespoň 50% finančních prostředků (součet jednotek za realizované šablony)</a:t>
            </a:r>
          </a:p>
          <a:p>
            <a:pPr marL="0" indent="0">
              <a:buNone/>
            </a:pPr>
            <a:endParaRPr lang="cs-CZ" dirty="0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DF566878-8680-4F00-80DB-DB96FE1D31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B0D40233-289B-49D1-BD69-5DB230DFEB5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8600" y="6078731"/>
            <a:ext cx="4726745" cy="7792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97930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182879"/>
            <a:ext cx="10515600" cy="744399"/>
          </a:xfrm>
        </p:spPr>
        <p:txBody>
          <a:bodyPr>
            <a:normAutofit/>
          </a:bodyPr>
          <a:lstStyle/>
          <a:p>
            <a:pPr algn="ctr"/>
            <a:r>
              <a:rPr lang="cs-CZ" sz="4000" b="1"/>
              <a:t>Doporučení k realizaci projektů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260230" y="1235779"/>
            <a:ext cx="10515600" cy="522400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dirty="0"/>
              <a:t>Personální šablony</a:t>
            </a:r>
          </a:p>
          <a:p>
            <a:r>
              <a:rPr lang="cs-CZ" dirty="0"/>
              <a:t>Kvalifikační požadavky – pracovník musí splňovat v den zahájení činností </a:t>
            </a:r>
          </a:p>
          <a:p>
            <a:r>
              <a:rPr lang="cs-CZ" dirty="0"/>
              <a:t>Rekvalifikační kurz chůva na ÚP nesplňuje požadavky na vzdělání!</a:t>
            </a:r>
          </a:p>
          <a:p>
            <a:pPr lvl="0"/>
            <a:r>
              <a:rPr lang="cs-CZ" dirty="0"/>
              <a:t>10 po sobě následujících měsíců, ve kterých probíhá výuka – může se přerušit na prázdniny</a:t>
            </a:r>
          </a:p>
          <a:p>
            <a:pPr lvl="0"/>
            <a:r>
              <a:rPr lang="cs-CZ" dirty="0"/>
              <a:t>10 / 5 po sobě následujících měsíců – počítá se na den (od 12. do 11.) nebo podle celých měsíců – možné oboje</a:t>
            </a:r>
          </a:p>
          <a:p>
            <a:endParaRPr lang="cs-CZ" dirty="0"/>
          </a:p>
          <a:p>
            <a:pPr marL="0" indent="0">
              <a:buNone/>
            </a:pPr>
            <a:r>
              <a:rPr lang="cs-CZ" dirty="0"/>
              <a:t>Úvazky a smlouvy - úvazek nelze dělit mezi více osob  a mezi více měsíci </a:t>
            </a:r>
          </a:p>
          <a:p>
            <a:r>
              <a:rPr lang="cs-CZ" dirty="0"/>
              <a:t>OČR a PN </a:t>
            </a:r>
          </a:p>
          <a:p>
            <a:pPr marL="0" lvl="0" indent="0" fontAlgn="base">
              <a:buNone/>
            </a:pPr>
            <a:r>
              <a:rPr lang="cs-CZ" dirty="0"/>
              <a:t>- Připravena možnost krátit šablony </a:t>
            </a:r>
          </a:p>
          <a:p>
            <a:pPr marL="0" lvl="0" indent="0" fontAlgn="base">
              <a:buNone/>
            </a:pPr>
            <a:r>
              <a:rPr lang="cs-CZ" dirty="0"/>
              <a:t>- Prozatím nevykazovat v </a:t>
            </a:r>
            <a:r>
              <a:rPr lang="cs-CZ" dirty="0" err="1"/>
              <a:t>ZoR</a:t>
            </a:r>
            <a:endParaRPr lang="cs-CZ" dirty="0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67D73950-001E-44AE-BE5D-F0F423C022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AB07F526-5661-4548-9B92-E41D286358C3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82244" y="5980329"/>
            <a:ext cx="4726745" cy="7792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546534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166977"/>
            <a:ext cx="10515600" cy="760302"/>
          </a:xfrm>
        </p:spPr>
        <p:txBody>
          <a:bodyPr>
            <a:normAutofit/>
          </a:bodyPr>
          <a:lstStyle/>
          <a:p>
            <a:pPr algn="ctr"/>
            <a:r>
              <a:rPr lang="cs-CZ" sz="4000" b="1"/>
              <a:t>Doporučení k </a:t>
            </a:r>
            <a:r>
              <a:rPr lang="cs-CZ" sz="4000" b="1" err="1"/>
              <a:t>ZoR</a:t>
            </a:r>
            <a:endParaRPr lang="cs-CZ" sz="4000" b="1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79445" y="836874"/>
            <a:ext cx="11433109" cy="5184251"/>
          </a:xfrm>
        </p:spPr>
        <p:txBody>
          <a:bodyPr>
            <a:normAutofit fontScale="25000" lnSpcReduction="20000"/>
          </a:bodyPr>
          <a:lstStyle/>
          <a:p>
            <a:pPr marL="0" indent="0">
              <a:lnSpc>
                <a:spcPct val="110000"/>
              </a:lnSpc>
              <a:buNone/>
            </a:pPr>
            <a:r>
              <a:rPr lang="cs-CZ" sz="8800" dirty="0"/>
              <a:t>IS ESF</a:t>
            </a:r>
          </a:p>
          <a:p>
            <a:pPr>
              <a:lnSpc>
                <a:spcPct val="110000"/>
              </a:lnSpc>
            </a:pPr>
            <a:r>
              <a:rPr lang="cs-CZ" sz="8800" dirty="0"/>
              <a:t>Ztotožnění osoby v ROB </a:t>
            </a:r>
          </a:p>
          <a:p>
            <a:pPr marL="0" indent="0" fontAlgn="base">
              <a:lnSpc>
                <a:spcPct val="110000"/>
              </a:lnSpc>
              <a:buNone/>
            </a:pPr>
            <a:r>
              <a:rPr lang="cs-CZ" sz="8800" dirty="0"/>
              <a:t>- pokud nejde ztotožnit osobu v ROB, škola interní depeší požádá projektového </a:t>
            </a:r>
            <a:r>
              <a:rPr lang="cs-CZ" sz="8800" dirty="0" err="1"/>
              <a:t>admin</a:t>
            </a:r>
            <a:r>
              <a:rPr lang="cs-CZ" sz="8800" dirty="0"/>
              <a:t>.   MŠMT o možnost potvrdit identitu pedagoga mimo ROB (čestným prohlášením škola potvrdí, že danou osobu zaměstnává).</a:t>
            </a:r>
          </a:p>
          <a:p>
            <a:pPr>
              <a:lnSpc>
                <a:spcPct val="110000"/>
              </a:lnSpc>
            </a:pPr>
            <a:r>
              <a:rPr lang="cs-CZ" sz="8800" dirty="0"/>
              <a:t>V systému se vykazují i pedagogové, kteří se vzdělávají, ale nesplní bagatelní podporu (statistika)</a:t>
            </a:r>
          </a:p>
          <a:p>
            <a:pPr>
              <a:lnSpc>
                <a:spcPct val="110000"/>
              </a:lnSpc>
            </a:pPr>
            <a:r>
              <a:rPr lang="cs-CZ" sz="8800" dirty="0"/>
              <a:t>Je jedno, ve které </a:t>
            </a:r>
            <a:r>
              <a:rPr lang="cs-CZ" sz="8800" dirty="0" err="1"/>
              <a:t>ZoR</a:t>
            </a:r>
            <a:r>
              <a:rPr lang="cs-CZ" sz="8800" dirty="0"/>
              <a:t> se vykáže bagatelní podpora</a:t>
            </a:r>
          </a:p>
          <a:p>
            <a:pPr>
              <a:lnSpc>
                <a:spcPct val="110000"/>
              </a:lnSpc>
            </a:pPr>
            <a:r>
              <a:rPr lang="cs-CZ" sz="8800" dirty="0"/>
              <a:t>S problémy ve vyplnění  se obracet na konzultační linku </a:t>
            </a:r>
          </a:p>
          <a:p>
            <a:pPr>
              <a:lnSpc>
                <a:spcPct val="110000"/>
              </a:lnSpc>
              <a:buFontTx/>
              <a:buChar char="-"/>
            </a:pPr>
            <a:r>
              <a:rPr lang="cs-CZ" sz="8800" dirty="0"/>
              <a:t>konkrétně Marcelu </a:t>
            </a:r>
            <a:r>
              <a:rPr lang="cs-CZ" sz="8800" dirty="0" err="1"/>
              <a:t>Tógliovou</a:t>
            </a:r>
            <a:r>
              <a:rPr lang="cs-CZ" sz="8800" dirty="0"/>
              <a:t> (tel 234 814 777, </a:t>
            </a:r>
            <a:r>
              <a:rPr lang="cs-CZ" sz="8800" dirty="0">
                <a:hlinkClick r:id="rId3"/>
              </a:rPr>
              <a:t>dotazyZP@msmt.cz</a:t>
            </a:r>
            <a:r>
              <a:rPr lang="cs-CZ" sz="8800" dirty="0"/>
              <a:t>)</a:t>
            </a:r>
          </a:p>
          <a:p>
            <a:pPr>
              <a:lnSpc>
                <a:spcPct val="110000"/>
              </a:lnSpc>
            </a:pPr>
            <a:r>
              <a:rPr lang="cs-CZ" sz="8800" dirty="0"/>
              <a:t>S technickými problémy se obracet na technickou podporu OP VVV z IS KP14+ z daného projektu interní depeší ( v rámci projektu): </a:t>
            </a:r>
          </a:p>
          <a:p>
            <a:pPr marL="0" indent="0" fontAlgn="base">
              <a:lnSpc>
                <a:spcPct val="110000"/>
              </a:lnSpc>
              <a:buNone/>
            </a:pPr>
            <a:r>
              <a:rPr lang="cs-CZ" sz="8800" dirty="0" err="1"/>
              <a:t>OPVVV_Žadatel</a:t>
            </a:r>
            <a:r>
              <a:rPr lang="cs-CZ" sz="8800" dirty="0"/>
              <a:t>/</a:t>
            </a:r>
            <a:r>
              <a:rPr lang="cs-CZ" sz="8800" dirty="0" err="1"/>
              <a:t>Příjemce_Technická_podpora</a:t>
            </a:r>
            <a:endParaRPr lang="cs-CZ" sz="8800" dirty="0"/>
          </a:p>
          <a:p>
            <a:pPr marL="0" indent="0">
              <a:lnSpc>
                <a:spcPct val="110000"/>
              </a:lnSpc>
              <a:buNone/>
            </a:pPr>
            <a:endParaRPr lang="cs-CZ" sz="4200" dirty="0"/>
          </a:p>
          <a:p>
            <a:pPr marL="0" indent="0">
              <a:buNone/>
            </a:pPr>
            <a:endParaRPr lang="cs-CZ" dirty="0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B8C473C2-F659-4C83-A867-F82020EAC2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DC54BD00-E77C-4123-87B1-51D732F24F41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24532" y="6045642"/>
            <a:ext cx="4726745" cy="7792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08995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927278"/>
          </a:xfrm>
        </p:spPr>
        <p:txBody>
          <a:bodyPr>
            <a:normAutofit/>
          </a:bodyPr>
          <a:lstStyle/>
          <a:p>
            <a:pPr algn="ctr"/>
            <a:r>
              <a:rPr lang="cs-CZ" sz="4000" b="1"/>
              <a:t>Doporučení k </a:t>
            </a:r>
            <a:r>
              <a:rPr lang="cs-CZ" sz="4000" b="1" err="1"/>
              <a:t>ZoR</a:t>
            </a:r>
            <a:endParaRPr lang="cs-CZ" sz="4000" b="1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927279"/>
            <a:ext cx="10515600" cy="5425813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b="1" u="sng" dirty="0"/>
              <a:t>Nezapomenout předložit </a:t>
            </a:r>
            <a:r>
              <a:rPr lang="cs-CZ" b="1" u="sng" dirty="0" err="1"/>
              <a:t>ZoR</a:t>
            </a:r>
            <a:r>
              <a:rPr lang="cs-CZ" b="1" u="sng" dirty="0"/>
              <a:t> !!!   </a:t>
            </a:r>
            <a:r>
              <a:rPr lang="cs-CZ" b="1" dirty="0"/>
              <a:t>–   depeše MŠMT/min 1měsíc</a:t>
            </a:r>
          </a:p>
          <a:p>
            <a:pPr marL="0" indent="0">
              <a:buNone/>
            </a:pPr>
            <a:endParaRPr lang="cs-CZ" sz="2400" b="1" dirty="0"/>
          </a:p>
          <a:p>
            <a:r>
              <a:rPr lang="cs-CZ" sz="2400" dirty="0"/>
              <a:t>Nelze požádat o náhradní termín/prodloužení předložení </a:t>
            </a:r>
            <a:r>
              <a:rPr lang="cs-CZ" sz="2400" dirty="0" err="1"/>
              <a:t>ZoR</a:t>
            </a:r>
            <a:r>
              <a:rPr lang="cs-CZ" sz="2400" dirty="0"/>
              <a:t> – jen, pokud je včasné předložení znemožněno ze strany MŠMT</a:t>
            </a:r>
          </a:p>
          <a:p>
            <a:r>
              <a:rPr lang="cs-CZ" sz="2400" dirty="0"/>
              <a:t>V 1. </a:t>
            </a:r>
            <a:r>
              <a:rPr lang="cs-CZ" sz="2400" dirty="0" err="1"/>
              <a:t>ZoR</a:t>
            </a:r>
            <a:r>
              <a:rPr lang="cs-CZ" sz="2400" dirty="0"/>
              <a:t> se nesmí požádat o více finančních prostředků, než byla výše 1. zálohové platby</a:t>
            </a:r>
          </a:p>
          <a:p>
            <a:r>
              <a:rPr lang="cs-CZ" sz="2400" dirty="0"/>
              <a:t>Přílohy nazývat správně nejen v systému, ale i ve </a:t>
            </a:r>
            <a:r>
              <a:rPr lang="cs-CZ" sz="2400" dirty="0" err="1"/>
              <a:t>scanu</a:t>
            </a:r>
            <a:r>
              <a:rPr lang="cs-CZ" sz="2400" dirty="0"/>
              <a:t> přílohy samotné – stejné názvy</a:t>
            </a:r>
          </a:p>
          <a:p>
            <a:r>
              <a:rPr lang="cs-CZ" sz="2400" dirty="0"/>
              <a:t>Přílohy dávat do zip. – jedna šablona = jeden zip.</a:t>
            </a:r>
          </a:p>
          <a:p>
            <a:pPr marL="0" indent="0">
              <a:buNone/>
            </a:pPr>
            <a:endParaRPr lang="cs-CZ" dirty="0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14E88BB3-4298-43D8-893E-08B72107F1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AAA0DB7D-DFD3-4850-A867-9010194AF00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99912" y="5875868"/>
            <a:ext cx="4726745" cy="7792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9201073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ktiva">
  <a:themeElements>
    <a:clrScheme name="Retrospektiva">
      <a:dk1>
        <a:sysClr val="windowText" lastClr="000000"/>
      </a:dk1>
      <a:lt1>
        <a:sysClr val="window" lastClr="FFFFFF"/>
      </a:lt1>
      <a:dk2>
        <a:srgbClr val="344068"/>
      </a:dk2>
      <a:lt2>
        <a:srgbClr val="D9E0E6"/>
      </a:lt2>
      <a:accent1>
        <a:srgbClr val="1CADE4"/>
      </a:accent1>
      <a:accent2>
        <a:srgbClr val="2683C6"/>
      </a:accent2>
      <a:accent3>
        <a:srgbClr val="28C4CC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Retrospektiva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ktiv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9CC26709-368C-4D72-9060-94E5B3FF3CD6}"/>
    </a:ext>
  </a:extLst>
</a:theme>
</file>

<file path=ppt/theme/theme2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x0031_ xmlns="7ffaba63-cadb-4ee0-afcd-3a4a42323a6d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A40B63935230ED4DB8231F1EAEE63E9B" ma:contentTypeVersion="8" ma:contentTypeDescription="Vytvoří nový dokument" ma:contentTypeScope="" ma:versionID="2907dbe675cf8d1db2d633933aac0479">
  <xsd:schema xmlns:xsd="http://www.w3.org/2001/XMLSchema" xmlns:xs="http://www.w3.org/2001/XMLSchema" xmlns:p="http://schemas.microsoft.com/office/2006/metadata/properties" xmlns:ns2="4ed50015-f427-4bca-b79c-7b0ef9a9fc90" xmlns:ns3="7ffaba63-cadb-4ee0-afcd-3a4a42323a6d" targetNamespace="http://schemas.microsoft.com/office/2006/metadata/properties" ma:root="true" ma:fieldsID="3e87fc09c293a6c7214fe4360b181ac6" ns2:_="" ns3:_="">
    <xsd:import namespace="4ed50015-f427-4bca-b79c-7b0ef9a9fc90"/>
    <xsd:import namespace="7ffaba63-cadb-4ee0-afcd-3a4a42323a6d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_x0031_" minOccurs="0"/>
                <xsd:element ref="ns2:LastSharedByUser" minOccurs="0"/>
                <xsd:element ref="ns2:LastSharedByTime" minOccurs="0"/>
                <xsd:element ref="ns3:MediaServiceMetadata" minOccurs="0"/>
                <xsd:element ref="ns3:MediaServiceFastMetadata" minOccurs="0"/>
                <xsd:element ref="ns3:MediaServiceAuto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ed50015-f427-4bca-b79c-7b0ef9a9fc90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dílí se s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dílené s podrobnostmi" ma:description="" ma:internalName="SharedWithDetails" ma:readOnly="true">
      <xsd:simpleType>
        <xsd:restriction base="dms:Note">
          <xsd:maxLength value="255"/>
        </xsd:restriction>
      </xsd:simpleType>
    </xsd:element>
    <xsd:element name="LastSharedByUser" ma:index="11" nillable="true" ma:displayName="Naposledy sdílel(a)" ma:description="" ma:internalName="LastSharedByUser" ma:readOnly="true">
      <xsd:simpleType>
        <xsd:restriction base="dms:Note">
          <xsd:maxLength value="255"/>
        </xsd:restriction>
      </xsd:simpleType>
    </xsd:element>
    <xsd:element name="LastSharedByTime" ma:index="12" nillable="true" ma:displayName="Čas posledního sdílení" ma:description="" ma:internalName="LastSharedByTime" ma:readOnly="true">
      <xsd:simpleType>
        <xsd:restriction base="dms:DateTim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ffaba63-cadb-4ee0-afcd-3a4a42323a6d" elementFormDefault="qualified">
    <xsd:import namespace="http://schemas.microsoft.com/office/2006/documentManagement/types"/>
    <xsd:import namespace="http://schemas.microsoft.com/office/infopath/2007/PartnerControls"/>
    <xsd:element name="_x0031_" ma:index="10" nillable="true" ma:displayName="1" ma:internalName="_x0031_">
      <xsd:simpleType>
        <xsd:restriction base="dms:Text"/>
      </xsd:simpleType>
    </xsd:element>
    <xsd:element name="MediaServiceMetadata" ma:index="13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4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Tags" ma:index="15" nillable="true" ma:displayName="MediaServiceAutoTags" ma:description="" ma:internalName="MediaServiceAutoTags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96F6EC1-A1B2-4FB7-BAA2-364B44165E36}">
  <ds:schemaRefs>
    <ds:schemaRef ds:uri="http://purl.org/dc/dcmitype/"/>
    <ds:schemaRef ds:uri="4ed50015-f427-4bca-b79c-7b0ef9a9fc90"/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schemas.microsoft.com/office/infopath/2007/PartnerControls"/>
    <ds:schemaRef ds:uri="http://purl.org/dc/terms/"/>
    <ds:schemaRef ds:uri="http://schemas.openxmlformats.org/package/2006/metadata/core-properties"/>
    <ds:schemaRef ds:uri="7ffaba63-cadb-4ee0-afcd-3a4a42323a6d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5881DFFC-ABF0-4FE2-A632-C58E31C219D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6039044-F1EE-4A85-8491-C26A379D3869}">
  <ds:schemaRefs>
    <ds:schemaRef ds:uri="4ed50015-f427-4bca-b79c-7b0ef9a9fc90"/>
    <ds:schemaRef ds:uri="7ffaba63-cadb-4ee0-afcd-3a4a42323a6d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155</TotalTime>
  <Words>1680</Words>
  <Application>Microsoft Office PowerPoint</Application>
  <PresentationFormat>Širokoúhlá obrazovka</PresentationFormat>
  <Paragraphs>252</Paragraphs>
  <Slides>27</Slides>
  <Notes>27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27</vt:i4>
      </vt:variant>
    </vt:vector>
  </HeadingPairs>
  <TitlesOfParts>
    <vt:vector size="32" baseType="lpstr">
      <vt:lpstr>Calibri</vt:lpstr>
      <vt:lpstr>Calibri Light</vt:lpstr>
      <vt:lpstr>Times New Roman</vt:lpstr>
      <vt:lpstr>Wingdings</vt:lpstr>
      <vt:lpstr>Retrospektiva</vt:lpstr>
      <vt:lpstr>Místní akční skupina Skutečsko, Košumbersko a Chrastecko , z.s.</vt:lpstr>
      <vt:lpstr>Statistika</vt:lpstr>
      <vt:lpstr>Doporučení k žádostem o podporu</vt:lpstr>
      <vt:lpstr>Přílohy k žádosti</vt:lpstr>
      <vt:lpstr>Nejčastější chyby v žádostech</vt:lpstr>
      <vt:lpstr>Doporučení k realizaci projektů</vt:lpstr>
      <vt:lpstr>Doporučení k realizaci projektů</vt:lpstr>
      <vt:lpstr>Doporučení k ZoR</vt:lpstr>
      <vt:lpstr>Doporučení k ZoR</vt:lpstr>
      <vt:lpstr>Doporučení k ZoR</vt:lpstr>
      <vt:lpstr>Doporučení k ZoR</vt:lpstr>
      <vt:lpstr>Doporučení k ZoR</vt:lpstr>
      <vt:lpstr>Doporučení k ZoR</vt:lpstr>
      <vt:lpstr>Kontakty</vt:lpstr>
      <vt:lpstr>Výzva na šablony II</vt:lpstr>
      <vt:lpstr>Oprávnění žadatelé</vt:lpstr>
      <vt:lpstr>Alokace na projekt</vt:lpstr>
      <vt:lpstr>Alokace na projekt</vt:lpstr>
      <vt:lpstr>Dotazníková šetření</vt:lpstr>
      <vt:lpstr>Dotazníková šetření</vt:lpstr>
      <vt:lpstr>Dotazníková šetření</vt:lpstr>
      <vt:lpstr>Šablony</vt:lpstr>
      <vt:lpstr>Šablony</vt:lpstr>
      <vt:lpstr>Šablony</vt:lpstr>
      <vt:lpstr>Šablony</vt:lpstr>
      <vt:lpstr>Žádost v IS KP14+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Petr Petrás</dc:creator>
  <cp:lastModifiedBy>Eva Feyfarova</cp:lastModifiedBy>
  <cp:revision>47</cp:revision>
  <dcterms:modified xsi:type="dcterms:W3CDTF">2018-01-24T19:47:06Z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0x010100A40B63935230ED4DB8231F1EAEE63E9B</vt:lpwstr>
  </property>
</Properties>
</file>