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6"/>
  </p:sldMasterIdLst>
  <p:notesMasterIdLst>
    <p:notesMasterId r:id="rId81"/>
  </p:notesMasterIdLst>
  <p:sldIdLst>
    <p:sldId id="256" r:id="rId7"/>
    <p:sldId id="268" r:id="rId8"/>
    <p:sldId id="266" r:id="rId9"/>
    <p:sldId id="274" r:id="rId10"/>
    <p:sldId id="337" r:id="rId11"/>
    <p:sldId id="285" r:id="rId12"/>
    <p:sldId id="336" r:id="rId13"/>
    <p:sldId id="339" r:id="rId14"/>
    <p:sldId id="357" r:id="rId15"/>
    <p:sldId id="338" r:id="rId16"/>
    <p:sldId id="308" r:id="rId17"/>
    <p:sldId id="287" r:id="rId18"/>
    <p:sldId id="286" r:id="rId19"/>
    <p:sldId id="282" r:id="rId20"/>
    <p:sldId id="284" r:id="rId21"/>
    <p:sldId id="340" r:id="rId22"/>
    <p:sldId id="341" r:id="rId23"/>
    <p:sldId id="379" r:id="rId24"/>
    <p:sldId id="380" r:id="rId25"/>
    <p:sldId id="407" r:id="rId26"/>
    <p:sldId id="342" r:id="rId27"/>
    <p:sldId id="406" r:id="rId28"/>
    <p:sldId id="408" r:id="rId29"/>
    <p:sldId id="344" r:id="rId30"/>
    <p:sldId id="288" r:id="rId31"/>
    <p:sldId id="400" r:id="rId32"/>
    <p:sldId id="354" r:id="rId33"/>
    <p:sldId id="345" r:id="rId34"/>
    <p:sldId id="394" r:id="rId35"/>
    <p:sldId id="346" r:id="rId36"/>
    <p:sldId id="347" r:id="rId37"/>
    <p:sldId id="348" r:id="rId38"/>
    <p:sldId id="381" r:id="rId39"/>
    <p:sldId id="350" r:id="rId40"/>
    <p:sldId id="349" r:id="rId41"/>
    <p:sldId id="382" r:id="rId42"/>
    <p:sldId id="393" r:id="rId43"/>
    <p:sldId id="378" r:id="rId44"/>
    <p:sldId id="355" r:id="rId45"/>
    <p:sldId id="376" r:id="rId46"/>
    <p:sldId id="356" r:id="rId47"/>
    <p:sldId id="375" r:id="rId48"/>
    <p:sldId id="362" r:id="rId49"/>
    <p:sldId id="363" r:id="rId50"/>
    <p:sldId id="365" r:id="rId51"/>
    <p:sldId id="374" r:id="rId52"/>
    <p:sldId id="364" r:id="rId53"/>
    <p:sldId id="402" r:id="rId54"/>
    <p:sldId id="383" r:id="rId55"/>
    <p:sldId id="405" r:id="rId56"/>
    <p:sldId id="384" r:id="rId57"/>
    <p:sldId id="401" r:id="rId58"/>
    <p:sldId id="359" r:id="rId59"/>
    <p:sldId id="385" r:id="rId60"/>
    <p:sldId id="386" r:id="rId61"/>
    <p:sldId id="409" r:id="rId62"/>
    <p:sldId id="299" r:id="rId63"/>
    <p:sldId id="352" r:id="rId64"/>
    <p:sldId id="343" r:id="rId65"/>
    <p:sldId id="387" r:id="rId66"/>
    <p:sldId id="351" r:id="rId67"/>
    <p:sldId id="301" r:id="rId68"/>
    <p:sldId id="360" r:id="rId69"/>
    <p:sldId id="404" r:id="rId70"/>
    <p:sldId id="388" r:id="rId71"/>
    <p:sldId id="392" r:id="rId72"/>
    <p:sldId id="391" r:id="rId73"/>
    <p:sldId id="410" r:id="rId74"/>
    <p:sldId id="403" r:id="rId75"/>
    <p:sldId id="395" r:id="rId76"/>
    <p:sldId id="396" r:id="rId77"/>
    <p:sldId id="397" r:id="rId78"/>
    <p:sldId id="390" r:id="rId79"/>
    <p:sldId id="280" r:id="rId8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D96"/>
    <a:srgbClr val="388991"/>
    <a:srgbClr val="7EA2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22" autoAdjust="0"/>
    <p:restoredTop sz="87849" autoAdjust="0"/>
  </p:normalViewPr>
  <p:slideViewPr>
    <p:cSldViewPr snapToGrid="0">
      <p:cViewPr varScale="1">
        <p:scale>
          <a:sx n="64" d="100"/>
          <a:sy n="64" d="100"/>
        </p:scale>
        <p:origin x="173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slide" Target="slides/slide70.xml"/><Relationship Id="rId84" Type="http://schemas.openxmlformats.org/officeDocument/2006/relationships/theme" Target="theme/theme1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customXml" Target="../customXml/item5.xml"/><Relationship Id="rId61" Type="http://schemas.openxmlformats.org/officeDocument/2006/relationships/slide" Target="slides/slide55.xml"/><Relationship Id="rId82" Type="http://schemas.openxmlformats.org/officeDocument/2006/relationships/presProps" Target="presProps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4E047-F0E3-4D96-9601-877D0F443167}" type="datetimeFigureOut">
              <a:rPr lang="cs-CZ" smtClean="0"/>
              <a:t>29.3.2018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3F150-E127-4526-889F-47418C4ACA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632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143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079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 identifikaci žáků ohrožených školním neúspěchem je možné sledovat následující oblasti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oblasti relevantní podle typu subjektu – v kompetenci školy, není potřeba poradna – nesdělovat žákům! S rodiči komunikace citlivě!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nízká motivace ke vzdělávání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dlouhodobá a opakovaná prospěchová neúspěšnost;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nedůslednost ve školní přípravě;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kázeňské přestupky;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nedůsledné rodičovské vedení;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sociokulturně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znevýhodněné prostředí.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464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 1. stupně – plně v kompetenci školy: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Mírné obtíže ve vzdělávání žáka formou mírných úprav v režimu školní výuky a domácí přípravy.</a:t>
            </a:r>
            <a:endParaRPr lang="cs-CZ" dirty="0" smtClean="0"/>
          </a:p>
          <a:p>
            <a:endParaRPr lang="cs-CZ" dirty="0" smtClean="0"/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Podpůrná opatření představují zejména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úpravy v organizaci práce se žákem, v metodách výuky, ve způsobech hodnocení žáka a v případném poskytnutí pomůcek pro jeho vzdělávání, které nevyžadují další finanční prostředky.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Pedagogové školy tedy postupují především na základě pedagogické diagnostiky, případně diagnostiky speciálně pedagogické. 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Škola vytváří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Plán pedagogické podpory,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který velmi stručně popisuje úpravy ve způsobech práce se žákem.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2714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Vhodnější chůva</a:t>
            </a:r>
            <a:r>
              <a:rPr lang="cs-CZ" baseline="0" dirty="0" smtClean="0"/>
              <a:t> pro zahájení povinné školní docházky – s touto kvalifikací počítá novela vyhlášky č. 14/2005 Sb. Chůvu pro hrací koutky dovolujeme pouze pro možnost navázání pracovníků ze Šablon I.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6112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1729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Úvazek 0,2: 2 akce za měsíc </a:t>
            </a:r>
          </a:p>
          <a:p>
            <a:r>
              <a:rPr lang="cs-CZ" dirty="0" smtClean="0"/>
              <a:t>Atd.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321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1897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1503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Spolupráce napříč školami a školskými zařízeními – všichni</a:t>
            </a:r>
            <a:r>
              <a:rPr lang="cs-CZ" baseline="0" dirty="0" smtClean="0"/>
              <a:t> oprávnění žadatelé výzvy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19527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Změna oproti Šablonám</a:t>
            </a:r>
            <a:r>
              <a:rPr lang="cs-CZ" baseline="0" dirty="0" smtClean="0"/>
              <a:t> I – není omezení velikosti školy pro možnost zapojení PP z jiné školy/studenta</a:t>
            </a:r>
            <a:endParaRPr lang="cs-CZ" dirty="0" smtClean="0"/>
          </a:p>
          <a:p>
            <a:r>
              <a:rPr lang="cs-CZ" dirty="0" smtClean="0"/>
              <a:t>Spolupráce PP Z JINÉ ŠKOLY:</a:t>
            </a:r>
          </a:p>
          <a:p>
            <a:endParaRPr lang="cs-CZ" dirty="0" smtClean="0"/>
          </a:p>
          <a:p>
            <a:r>
              <a:rPr lang="cs-CZ" dirty="0" smtClean="0"/>
              <a:t>ZŠ-ZŠ</a:t>
            </a:r>
          </a:p>
          <a:p>
            <a:r>
              <a:rPr lang="cs-CZ" dirty="0" smtClean="0"/>
              <a:t>ŠD/ŠK-ŠD/ŠK</a:t>
            </a:r>
          </a:p>
          <a:p>
            <a:r>
              <a:rPr lang="cs-CZ" dirty="0" smtClean="0"/>
              <a:t>SVČ-SVČ</a:t>
            </a:r>
          </a:p>
          <a:p>
            <a:r>
              <a:rPr lang="cs-CZ" dirty="0" smtClean="0"/>
              <a:t>ZUŠ-ZUŠ</a:t>
            </a:r>
          </a:p>
          <a:p>
            <a:endParaRPr lang="cs-CZ" dirty="0" smtClean="0"/>
          </a:p>
          <a:p>
            <a:r>
              <a:rPr lang="cs-CZ" dirty="0" smtClean="0"/>
              <a:t>U vzájemné spolupráce není možné kombinovat PP z jiné školy např. v ZŠ- PP ze SVČ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4803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Přílohy:</a:t>
            </a:r>
            <a:r>
              <a:rPr lang="cs-CZ" baseline="0" dirty="0" smtClean="0"/>
              <a:t>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cs-CZ" baseline="0" dirty="0" smtClean="0"/>
              <a:t>Ž</a:t>
            </a:r>
            <a:r>
              <a:rPr lang="cs-CZ" dirty="0" smtClean="0"/>
              <a:t>ádost o přezkum rozhodnutí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cs-CZ" dirty="0" smtClean="0"/>
              <a:t>Námitka proti podjatosti kontrolující/přizvané osoby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cs-CZ" dirty="0" smtClean="0"/>
              <a:t>Námitka proti kontrolnímu zjištění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cs-CZ" dirty="0" smtClean="0"/>
              <a:t>Námitka proti informaci o nevyplacení dotace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77311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Spolupráce s PP jiné školy:</a:t>
            </a:r>
          </a:p>
          <a:p>
            <a:endParaRPr lang="cs-CZ" dirty="0" smtClean="0"/>
          </a:p>
          <a:p>
            <a:r>
              <a:rPr lang="cs-CZ" dirty="0" smtClean="0"/>
              <a:t>ZŠ – ZŠ/ŠD/ŠK</a:t>
            </a:r>
          </a:p>
          <a:p>
            <a:r>
              <a:rPr lang="cs-CZ" dirty="0" smtClean="0"/>
              <a:t>ŠD/ŠK – ŠD/ŠK/ZŠ</a:t>
            </a:r>
          </a:p>
          <a:p>
            <a:r>
              <a:rPr lang="cs-CZ" dirty="0" smtClean="0"/>
              <a:t>SVČ – SVČ</a:t>
            </a:r>
          </a:p>
          <a:p>
            <a:r>
              <a:rPr lang="cs-CZ" dirty="0" smtClean="0"/>
              <a:t>ZUŠ – ZUŠ/SŠ (konzervatoře)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Klíčové kompetence:</a:t>
            </a:r>
            <a:r>
              <a:rPr lang="cs-CZ" baseline="0" dirty="0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komunikace v mateřském jazyce, komunikace v cizích jazycích, matematická gramotnost a základní schopnosti v oblasti vědy a technologií, schopnost práce s digitálními technologiemi, schopnost učit se, sociální a občanské schopnosti, smysl pro iniciativu a podnikavost, kulturní povědomí a vyjádření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37234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Odborník –</a:t>
            </a:r>
            <a:r>
              <a:rPr lang="cs-CZ" baseline="0" dirty="0" smtClean="0"/>
              <a:t> z praxe, nemá se primárně jednat o učitele, ale o někoho, kdo do výuky přinese praktické poznatky.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4834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PP</a:t>
            </a:r>
            <a:r>
              <a:rPr lang="cs-CZ" baseline="0" dirty="0" smtClean="0"/>
              <a:t> z jiné školy: PP ZŠ nebo SŠ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73856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PP z jiné školy:</a:t>
            </a:r>
          </a:p>
          <a:p>
            <a:endParaRPr lang="cs-CZ" dirty="0" smtClean="0"/>
          </a:p>
          <a:p>
            <a:r>
              <a:rPr lang="cs-CZ" dirty="0" smtClean="0"/>
              <a:t>MŠ-MŠ</a:t>
            </a:r>
          </a:p>
          <a:p>
            <a:r>
              <a:rPr lang="cs-CZ" dirty="0" smtClean="0"/>
              <a:t>ZŠ-ZŠ</a:t>
            </a:r>
          </a:p>
          <a:p>
            <a:r>
              <a:rPr lang="cs-CZ" dirty="0" smtClean="0"/>
              <a:t>ŠD/ŠK-ŠD/ŠK</a:t>
            </a:r>
          </a:p>
          <a:p>
            <a:r>
              <a:rPr lang="cs-CZ" dirty="0" smtClean="0"/>
              <a:t>SVČ-SVČ</a:t>
            </a:r>
          </a:p>
          <a:p>
            <a:r>
              <a:rPr lang="cs-CZ" dirty="0" smtClean="0"/>
              <a:t>ZUŠ-ZUŠ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66331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Výstupový indikátor: počet poskytnutých služeb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46682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Výstupový indikátor: počet poskytnutých služeb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1278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Výstupový indikátor:</a:t>
            </a:r>
            <a:r>
              <a:rPr lang="cs-CZ" baseline="0" dirty="0" smtClean="0"/>
              <a:t> 5 26 01 Počet poskytnutých služeb pedagogům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20602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972759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0000"/>
                </a:solidFill>
              </a:rPr>
              <a:t>Systém IS ESF 2014+</a:t>
            </a:r>
            <a:r>
              <a:rPr lang="cs-CZ" baseline="0" dirty="0" smtClean="0">
                <a:solidFill>
                  <a:srgbClr val="FF0000"/>
                </a:solidFill>
              </a:rPr>
              <a:t> a Karta účastníka jsou připraveny pro 3 operační programy: OP VVV (MŠMT), OP Zaměstnanost (MPSV) a OP Praha – pól růstu (Praha). V Kartě účastníka pro OP VVV jsou vyznačena žlutá povinná pole a šedá nepovinná pole. Informace v šedých polích nevyplňovat (jedná se o informace vztahující se k OP Zaměstnanost). 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9030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Šablony,</a:t>
            </a:r>
            <a:r>
              <a:rPr lang="cs-CZ" b="1" baseline="0" dirty="0" smtClean="0"/>
              <a:t> ve kterých jsou uvedeny také jednotky výstupů: </a:t>
            </a:r>
          </a:p>
          <a:p>
            <a:r>
              <a:rPr lang="cs-CZ" baseline="0" dirty="0" smtClean="0"/>
              <a:t>Sdílení zkušeností z různých škol prostřednictvím vzájemných návštěv </a:t>
            </a:r>
          </a:p>
          <a:p>
            <a:r>
              <a:rPr lang="cs-CZ" baseline="0" dirty="0" smtClean="0"/>
              <a:t>Stáže pedagogů u zaměstnavatelů </a:t>
            </a:r>
          </a:p>
          <a:p>
            <a:r>
              <a:rPr lang="cs-CZ" baseline="0" dirty="0" smtClean="0"/>
              <a:t>Tandemová výuka</a:t>
            </a:r>
          </a:p>
          <a:p>
            <a:r>
              <a:rPr lang="cs-CZ" baseline="0" dirty="0" smtClean="0"/>
              <a:t>Zapojení odborníka z praxe do výuky</a:t>
            </a:r>
          </a:p>
          <a:p>
            <a:r>
              <a:rPr lang="cs-CZ" baseline="0" dirty="0" smtClean="0"/>
              <a:t>CLIL ve výuce </a:t>
            </a:r>
          </a:p>
          <a:p>
            <a:r>
              <a:rPr lang="cs-CZ" baseline="0" dirty="0" smtClean="0"/>
              <a:t>Vzájemná spolupráce pedagogů nové metody ve výuce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351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Škola s místem</a:t>
            </a:r>
            <a:r>
              <a:rPr lang="cs-CZ" baseline="0" dirty="0" smtClean="0"/>
              <a:t> dopadu v Praze (pražské pobočky) i mimo Prahu (mimopražské pobočky): může podat pouze 1 žádost do výzvy, kterou si zvolí. Pozor při kontrole </a:t>
            </a:r>
            <a:r>
              <a:rPr lang="cs-CZ" b="1" baseline="0" dirty="0" smtClean="0"/>
              <a:t>oprávněnosti žadatele</a:t>
            </a:r>
            <a:r>
              <a:rPr lang="cs-CZ" baseline="0" dirty="0" smtClean="0"/>
              <a:t>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1989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Neopravitelné kritérium: oprávněnost</a:t>
            </a:r>
            <a:r>
              <a:rPr lang="cs-CZ" baseline="0" dirty="0" smtClean="0"/>
              <a:t> žadatele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53493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Šablony,</a:t>
            </a:r>
            <a:r>
              <a:rPr lang="cs-CZ" b="1" baseline="0" dirty="0" smtClean="0"/>
              <a:t> ve kterých jsou uvedeny také jednotky výstupů: </a:t>
            </a:r>
          </a:p>
          <a:p>
            <a:r>
              <a:rPr lang="cs-CZ" baseline="0" dirty="0" smtClean="0"/>
              <a:t>Sdílení zkušeností z různých škol prostřednictvím vzájemných návštěv </a:t>
            </a:r>
          </a:p>
          <a:p>
            <a:r>
              <a:rPr lang="cs-CZ" baseline="0" dirty="0" smtClean="0"/>
              <a:t>Stáže pedagogů u zaměstnavatelů </a:t>
            </a:r>
          </a:p>
          <a:p>
            <a:r>
              <a:rPr lang="cs-CZ" baseline="0" dirty="0" smtClean="0"/>
              <a:t>Tandemová výuka</a:t>
            </a:r>
          </a:p>
          <a:p>
            <a:r>
              <a:rPr lang="cs-CZ" baseline="0" dirty="0" smtClean="0"/>
              <a:t>Zapojení odborníka z praxe do výuky</a:t>
            </a:r>
          </a:p>
          <a:p>
            <a:r>
              <a:rPr lang="cs-CZ" baseline="0" dirty="0" smtClean="0"/>
              <a:t>CLIL ve výuce </a:t>
            </a:r>
          </a:p>
          <a:p>
            <a:r>
              <a:rPr lang="cs-CZ" baseline="0" dirty="0" smtClean="0"/>
              <a:t>Vzájemná spolupráce pedagogů nové metody ve výuce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5487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4C36B-9621-4C57-9ADF-53DC1C994837}" type="slidenum">
              <a:rPr lang="cs-CZ" smtClean="0"/>
              <a:pPr>
                <a:defRPr/>
              </a:pPr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08683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Přednášející</a:t>
            </a:r>
            <a:r>
              <a:rPr lang="cs-CZ" baseline="0" dirty="0" smtClean="0"/>
              <a:t> by měl doplnit, že</a:t>
            </a:r>
            <a:r>
              <a:rPr lang="cs-CZ" dirty="0" smtClean="0"/>
              <a:t> nabídnout vodu, kávu nebo čaj je </a:t>
            </a:r>
            <a:r>
              <a:rPr lang="cs-CZ" smtClean="0"/>
              <a:t>v pořádku, dary</a:t>
            </a:r>
            <a:r>
              <a:rPr lang="cs-CZ" dirty="0" smtClean="0"/>
              <a:t>, obědy, „</a:t>
            </a:r>
            <a:r>
              <a:rPr lang="cs-CZ" smtClean="0"/>
              <a:t>školení“ nikoliv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4C36B-9621-4C57-9ADF-53DC1C994837}" type="slidenum">
              <a:rPr lang="cs-CZ" smtClean="0"/>
              <a:pPr>
                <a:defRPr/>
              </a:pPr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67225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dirty="0" smtClean="0"/>
          </a:p>
        </p:txBody>
      </p:sp>
      <p:sp>
        <p:nvSpPr>
          <p:cNvPr id="1229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0E6E145E-E40B-4305-AEAC-02D637FD96FE}" type="slidenum">
              <a:rPr lang="cs-CZ" altLang="cs-CZ" smtClean="0">
                <a:cs typeface="Arial" charset="0"/>
              </a:rPr>
              <a:pPr/>
              <a:t>70</a:t>
            </a:fld>
            <a:endParaRPr lang="cs-CZ" altLang="cs-CZ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94448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Šablony,</a:t>
            </a:r>
            <a:r>
              <a:rPr lang="cs-CZ" b="1" baseline="0" dirty="0" smtClean="0"/>
              <a:t> ve kterých jsou uvedeny také jednotky výstupů: </a:t>
            </a:r>
          </a:p>
          <a:p>
            <a:r>
              <a:rPr lang="cs-CZ" baseline="0" dirty="0" smtClean="0"/>
              <a:t>Sdílení zkušeností z různých škol prostřednictvím vzájemných návštěv </a:t>
            </a:r>
          </a:p>
          <a:p>
            <a:r>
              <a:rPr lang="cs-CZ" baseline="0" dirty="0" smtClean="0"/>
              <a:t>Stáže pedagogů u zaměstnavatelů </a:t>
            </a:r>
          </a:p>
          <a:p>
            <a:r>
              <a:rPr lang="cs-CZ" baseline="0" dirty="0" smtClean="0"/>
              <a:t>Tandemová výuka</a:t>
            </a:r>
          </a:p>
          <a:p>
            <a:r>
              <a:rPr lang="cs-CZ" baseline="0" dirty="0" smtClean="0"/>
              <a:t>Zapojení odborníka z praxe do výuky</a:t>
            </a:r>
          </a:p>
          <a:p>
            <a:r>
              <a:rPr lang="cs-CZ" baseline="0" dirty="0" smtClean="0"/>
              <a:t>CLIL ve výuce </a:t>
            </a:r>
          </a:p>
          <a:p>
            <a:r>
              <a:rPr lang="cs-CZ" baseline="0" dirty="0" smtClean="0"/>
              <a:t>Vzájemná spolupráce pedagogů nové metody ve výuce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73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362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291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Zákon č. 561/2004 Sb.,</a:t>
            </a:r>
            <a:r>
              <a:rPr lang="cs-CZ" baseline="0" dirty="0" smtClean="0"/>
              <a:t> o předškolním, základním, středním a vyšším odborném a jiném vzdělávání (školský zákon)</a:t>
            </a:r>
          </a:p>
          <a:p>
            <a:r>
              <a:rPr lang="cs-CZ" baseline="0" dirty="0" smtClean="0"/>
              <a:t>Zákon č. 563/2004 Sb., o pedagogických pracovnících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Vyhláška č. 74/2005 Sb., o zájmovém vzdělávání – ŠD, ŠK, SVČ</a:t>
            </a:r>
          </a:p>
          <a:p>
            <a:r>
              <a:rPr lang="cs-CZ" dirty="0" smtClean="0"/>
              <a:t>Vyhláška č. 71/2005 Sb., o základním uměleckém vzdělávání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7728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2460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677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6576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Ve</a:t>
            </a:r>
            <a:r>
              <a:rPr lang="cs-CZ" baseline="0" dirty="0" smtClean="0"/>
              <a:t> vyhodnocení dotazníku bylo vyhodnoceno více nejslabších oblastí se stejnou hodnotou – nutno vybrat min. 1 šablonu z každé oblasti. Pokud jedna stejná šablona rozvíjí více oblastí, stačí jednou.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6192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l">
              <a:buNone/>
              <a:defRPr sz="7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5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87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158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031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060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cs-CZ" sz="2800" b="1" kern="1200" dirty="0">
                <a:solidFill>
                  <a:srgbClr val="428D96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7886700" cy="4003675"/>
          </a:xfrm>
        </p:spPr>
        <p:txBody>
          <a:bodyPr>
            <a:norm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Předepsané písmo</a:t>
            </a:r>
          </a:p>
          <a:p>
            <a:pPr lvl="0"/>
            <a:endParaRPr lang="cs-CZ" dirty="0" smtClean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44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918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>
            <a:lvl2pPr>
              <a:defRPr sz="2000" b="1">
                <a:latin typeface="+mn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1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054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cs-CZ" sz="2000" b="1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42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6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06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03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29.3.2018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90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792451"/>
            <a:ext cx="7886700" cy="898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35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Předepsané písmo </a:t>
            </a:r>
            <a:r>
              <a:rPr lang="cs-CZ" dirty="0" err="1" smtClean="0"/>
              <a:t>Arial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76D02-AD12-4212-8B08-025A0969B009}" type="datetimeFigureOut">
              <a:rPr lang="cs-CZ" smtClean="0"/>
              <a:t>29.3.2018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4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4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56" r:id="rId13"/>
  </p:sldLayoutIdLst>
  <p:timing>
    <p:tnLst>
      <p:par>
        <p:cTn id="1" dur="indefinite" restart="never" nodeType="tmRoot"/>
      </p:par>
    </p:tnLst>
  </p:timing>
  <p:txStyles>
    <p:titleStyle>
      <a:lvl1pPr marL="571500" indent="-571500" algn="l" defTabSz="914400" rtl="0" eaLnBrk="1" latinLnBrk="0" hangingPunct="1">
        <a:lnSpc>
          <a:spcPct val="90000"/>
        </a:lnSpc>
        <a:spcBef>
          <a:spcPct val="0"/>
        </a:spcBef>
        <a:buNone/>
        <a:defRPr lang="cs-CZ" sz="2800" b="1" kern="1200" dirty="0">
          <a:solidFill>
            <a:srgbClr val="388991"/>
          </a:solidFill>
          <a:latin typeface="+mn-lt"/>
          <a:ea typeface="+mn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programmes/erasmus-plus/resources/distance-calculator_cs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strukturalni-fondy-1/is-esf-2014-evidence-podporenych-osob-2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mailto:korupce@msmt.cz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smt.cz/ministerstvo/boj-proti-korupci" TargetMode="Externa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smt.cz/strukturalni-fondy-1/zadost-o-podporu" TargetMode="Externa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vcr.cz/clanek/prehled-udelenych-akreditaci.aspx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zrcr.cz/co-jsou-to-zakladni-registry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73529" y="2780848"/>
            <a:ext cx="82132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 smtClean="0">
                <a:cs typeface="Arial" panose="020B0604020202020204" pitchFamily="34" charset="0"/>
              </a:rPr>
              <a:t>Šablony II</a:t>
            </a:r>
          </a:p>
          <a:p>
            <a:pPr algn="ctr"/>
            <a:endParaRPr lang="cs-CZ" sz="4400" b="1" dirty="0" smtClean="0">
              <a:cs typeface="Arial" panose="020B0604020202020204" pitchFamily="34" charset="0"/>
            </a:endParaRPr>
          </a:p>
          <a:p>
            <a:pPr algn="ctr"/>
            <a:r>
              <a:rPr lang="cs-CZ" sz="4400" b="1" dirty="0" smtClean="0">
                <a:cs typeface="Arial" panose="020B0604020202020204" pitchFamily="34" charset="0"/>
              </a:rPr>
              <a:t>Výzva č. 02_18_063 a 02_18_064</a:t>
            </a:r>
          </a:p>
          <a:p>
            <a:pPr algn="ctr"/>
            <a:endParaRPr lang="cs-CZ" sz="2000" b="1" dirty="0" smtClean="0">
              <a:solidFill>
                <a:srgbClr val="003399"/>
              </a:solidFill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50" y="5829300"/>
            <a:ext cx="4610100" cy="10287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84" y="0"/>
            <a:ext cx="52134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1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272686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Způsobilé výdaje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70923"/>
            <a:ext cx="7886700" cy="4658377"/>
          </a:xfrm>
        </p:spPr>
        <p:txBody>
          <a:bodyPr>
            <a:normAutofit/>
          </a:bodyPr>
          <a:lstStyle/>
          <a:p>
            <a:r>
              <a:rPr lang="cs-CZ" sz="2400" b="1" dirty="0">
                <a:latin typeface="+mn-lt"/>
              </a:rPr>
              <a:t>Časový rámec dle </a:t>
            </a:r>
            <a:r>
              <a:rPr lang="cs-CZ" sz="2400" b="1" dirty="0" smtClean="0">
                <a:latin typeface="+mn-lt"/>
              </a:rPr>
              <a:t>výzvy:</a:t>
            </a:r>
            <a:endParaRPr lang="cs-CZ" sz="2400" b="1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od data zahájení fyzické realizace projektu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pokud byly výstupy dosaženy v době realizace projektu (a schváleny ze strany poskytovatele dotace), jsou s nimi související výdaje z hlediska času způsobilé.</a:t>
            </a:r>
          </a:p>
          <a:p>
            <a:endParaRPr lang="cs-CZ" sz="2400" dirty="0">
              <a:latin typeface="+mn-lt"/>
            </a:endParaRPr>
          </a:p>
          <a:p>
            <a:r>
              <a:rPr lang="cs-CZ" sz="2400" b="1" dirty="0">
                <a:latin typeface="+mn-lt"/>
              </a:rPr>
              <a:t>Finanční prostředky nelze využít: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na </a:t>
            </a:r>
            <a:r>
              <a:rPr lang="cs-CZ" sz="2400" dirty="0">
                <a:latin typeface="+mn-lt"/>
              </a:rPr>
              <a:t>investice, stavební úpravy a </a:t>
            </a:r>
            <a:r>
              <a:rPr lang="cs-CZ" sz="2400" dirty="0" smtClean="0">
                <a:latin typeface="+mn-lt"/>
              </a:rPr>
              <a:t>investiční nábytek</a:t>
            </a:r>
            <a:endParaRPr lang="cs-CZ" sz="24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na </a:t>
            </a:r>
            <a:r>
              <a:rPr lang="cs-CZ" sz="2400" dirty="0">
                <a:latin typeface="+mn-lt"/>
              </a:rPr>
              <a:t>to, co je </a:t>
            </a:r>
            <a:r>
              <a:rPr lang="cs-CZ" sz="2400" dirty="0" smtClean="0">
                <a:latin typeface="+mn-lt"/>
              </a:rPr>
              <a:t>nárokové ze zákona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Pokud je stejná aktivita financována z jiného zdroje a realizována v rámci jiného projektu apod.</a:t>
            </a:r>
            <a:endParaRPr lang="cs-CZ" sz="2400" dirty="0">
              <a:latin typeface="+mn-lt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312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9728" y="243811"/>
            <a:ext cx="8842916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Využití finančních prostředků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7836" y="1222408"/>
            <a:ext cx="7886700" cy="4591127"/>
          </a:xfrm>
        </p:spPr>
        <p:txBody>
          <a:bodyPr>
            <a:normAutofit lnSpcReduction="10000"/>
          </a:bodyPr>
          <a:lstStyle/>
          <a:p>
            <a:r>
              <a:rPr lang="cs-CZ" sz="2400" dirty="0" smtClean="0">
                <a:latin typeface="+mn-lt"/>
              </a:rPr>
              <a:t>Finanční prostředky využívat za účelem dosažení cílů a výstupů aktivit, vč. Administrace, např.: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Platy/mzdy v personálních šablonách, včetně odvodů, FKSP,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Náklady na DVPP – kurz, doprava, ubytování, literatura, mzdový příspěvek (odměna zastupujícímu pedagogovi, ne suplování!!),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Odměny za vedení doučování, za vedení stáží, za administraci projektu (účetní, vedoucí projektu, za vedení archivaci) – interně i externě,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Odborná literatura, drobné pomůcky, spotřební materiál, software,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Vybavení a pomůcky.</a:t>
            </a:r>
            <a:endParaRPr lang="cs-CZ" sz="2400" dirty="0">
              <a:latin typeface="+mn-lt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684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291937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Poskytnutí dotace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260909"/>
            <a:ext cx="8028462" cy="4568391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2400" dirty="0">
                <a:latin typeface="+mn-lt"/>
              </a:rPr>
              <a:t>Dotace bude poskytnuta prostřednictvím zřizovatele dle zákona č.218/2000 Sb., o rozpočtových pravidlech a bude označena účelovým </a:t>
            </a:r>
            <a:r>
              <a:rPr lang="cs-CZ" sz="2400" dirty="0" smtClean="0">
                <a:latin typeface="+mn-lt"/>
              </a:rPr>
              <a:t>znakem 33063.</a:t>
            </a:r>
            <a:endParaRPr lang="cs-CZ" sz="2400" dirty="0">
              <a:latin typeface="+mn-lt"/>
            </a:endParaRP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cs-CZ" sz="2400" dirty="0" smtClean="0">
                <a:latin typeface="+mn-lt"/>
              </a:rPr>
              <a:t>MŠMT</a:t>
            </a:r>
            <a:r>
              <a:rPr lang="cs-CZ" sz="2400" dirty="0">
                <a:latin typeface="+mn-lt"/>
              </a:rPr>
              <a:t>→ </a:t>
            </a:r>
            <a:r>
              <a:rPr lang="cs-CZ" sz="2400" dirty="0" smtClean="0">
                <a:latin typeface="+mn-lt"/>
              </a:rPr>
              <a:t>kraj/Magistrát hl. m. Prahy → </a:t>
            </a:r>
            <a:r>
              <a:rPr lang="cs-CZ" sz="2400" dirty="0">
                <a:latin typeface="+mn-lt"/>
              </a:rPr>
              <a:t>(</a:t>
            </a:r>
            <a:r>
              <a:rPr lang="cs-CZ" sz="2400" dirty="0" smtClean="0">
                <a:latin typeface="+mn-lt"/>
              </a:rPr>
              <a:t>obec/městská část)</a:t>
            </a:r>
            <a:r>
              <a:rPr lang="cs-CZ" sz="2400" dirty="0">
                <a:latin typeface="+mn-lt"/>
              </a:rPr>
              <a:t>→ škola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cs-CZ" sz="2400" dirty="0">
                <a:latin typeface="+mn-lt"/>
              </a:rPr>
              <a:t>MŠMT→ soukromá a církevní škola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cs-CZ" sz="2400" dirty="0">
                <a:latin typeface="+mn-lt"/>
              </a:rPr>
              <a:t>MŠMT→ školy zřizované MŠMT</a:t>
            </a:r>
          </a:p>
          <a:p>
            <a:endParaRPr lang="cs-CZ" sz="2400" dirty="0">
              <a:latin typeface="+mn-lt"/>
            </a:endParaRPr>
          </a:p>
          <a:p>
            <a:r>
              <a:rPr lang="cs-CZ" sz="2400" dirty="0" smtClean="0">
                <a:latin typeface="+mn-lt"/>
              </a:rPr>
              <a:t>1 zálohová </a:t>
            </a:r>
            <a:r>
              <a:rPr lang="cs-CZ" sz="2400" dirty="0">
                <a:latin typeface="+mn-lt"/>
              </a:rPr>
              <a:t>platba – </a:t>
            </a:r>
            <a:r>
              <a:rPr lang="cs-CZ" sz="2400" dirty="0" smtClean="0">
                <a:latin typeface="+mn-lt"/>
              </a:rPr>
              <a:t>100</a:t>
            </a:r>
            <a:r>
              <a:rPr lang="cs-CZ" sz="2400" dirty="0">
                <a:latin typeface="+mn-lt"/>
              </a:rPr>
              <a:t>% celkových výdajů projektu </a:t>
            </a:r>
            <a:r>
              <a:rPr lang="cs-CZ" sz="2400" dirty="0" smtClean="0">
                <a:latin typeface="+mn-lt"/>
              </a:rPr>
              <a:t>- </a:t>
            </a:r>
            <a:r>
              <a:rPr lang="cs-CZ" sz="2400" dirty="0">
                <a:latin typeface="+mn-lt"/>
              </a:rPr>
              <a:t>do 30 pracovních dnů po vydání p</a:t>
            </a:r>
            <a:r>
              <a:rPr lang="cs-CZ" sz="2400" dirty="0" smtClean="0">
                <a:latin typeface="+mn-lt"/>
              </a:rPr>
              <a:t>rávního aktu, nejdříve 60 dnů před zahájením realizace projektu</a:t>
            </a:r>
          </a:p>
        </p:txBody>
      </p:sp>
    </p:spTree>
    <p:extLst>
      <p:ext uri="{BB962C8B-B14F-4D97-AF65-F5344CB8AC3E}">
        <p14:creationId xmlns:p14="http://schemas.microsoft.com/office/powerpoint/2010/main" val="26392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49" y="291938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Oprávnění žadatelé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190176"/>
            <a:ext cx="7809497" cy="4703294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+mn-lt"/>
              </a:rPr>
              <a:t>MŠ, ZŠ, ZUŠ, ŠD, ŠK, SVČ nezřizované organizačními složkami státu</a:t>
            </a:r>
          </a:p>
          <a:p>
            <a:r>
              <a:rPr lang="cs-CZ" sz="2400" dirty="0">
                <a:latin typeface="+mn-lt"/>
              </a:rPr>
              <a:t>MŠ, ZŠ, </a:t>
            </a:r>
            <a:r>
              <a:rPr lang="cs-CZ" sz="2400" dirty="0" smtClean="0">
                <a:latin typeface="+mn-lt"/>
              </a:rPr>
              <a:t>ZUŠ, ŠD, ŠK, </a:t>
            </a:r>
            <a:r>
              <a:rPr lang="cs-CZ" sz="2400" dirty="0">
                <a:latin typeface="+mn-lt"/>
              </a:rPr>
              <a:t>SVČ zřizované MŠMT</a:t>
            </a:r>
          </a:p>
          <a:p>
            <a:r>
              <a:rPr lang="cs-CZ" sz="2400" dirty="0" smtClean="0">
                <a:latin typeface="+mn-lt"/>
              </a:rPr>
              <a:t> </a:t>
            </a:r>
            <a:endParaRPr lang="cs-CZ" sz="24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z</a:t>
            </a:r>
            <a:r>
              <a:rPr lang="cs-CZ" sz="2400" dirty="0" smtClean="0">
                <a:latin typeface="+mn-lt"/>
              </a:rPr>
              <a:t>apsané ve školském rejstříku,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</a:t>
            </a:r>
            <a:r>
              <a:rPr lang="cs-CZ" sz="2400" dirty="0" smtClean="0">
                <a:latin typeface="+mn-lt"/>
              </a:rPr>
              <a:t>e školním roce, ve kterém podávají žádost o podporu, mají min. 1 dítě/žáka,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subjekty, které nejsou zřízeny krajem, obcí, svazkem obcí či MŠMT, které by realizovaly projekt v režimu de </a:t>
            </a:r>
            <a:r>
              <a:rPr lang="cs-CZ" sz="2400" dirty="0" err="1" smtClean="0">
                <a:latin typeface="+mn-lt"/>
              </a:rPr>
              <a:t>minimis</a:t>
            </a:r>
            <a:r>
              <a:rPr lang="cs-CZ" sz="2400" dirty="0" smtClean="0">
                <a:latin typeface="+mn-lt"/>
              </a:rPr>
              <a:t>, mohou čerpat max. 200 000 EUR za poslední 3 účetní období z veřejných prostředků.</a:t>
            </a:r>
          </a:p>
        </p:txBody>
      </p:sp>
    </p:spTree>
    <p:extLst>
      <p:ext uri="{BB962C8B-B14F-4D97-AF65-F5344CB8AC3E}">
        <p14:creationId xmlns:p14="http://schemas.microsoft.com/office/powerpoint/2010/main" val="153680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Podporované 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892968"/>
            <a:ext cx="7886701" cy="4000501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pPr marL="457200" indent="-457200">
              <a:buAutoNum type="arabicPeriod"/>
            </a:pPr>
            <a:r>
              <a:rPr lang="cs-CZ" sz="2800" dirty="0" smtClean="0">
                <a:latin typeface="+mn-lt"/>
              </a:rPr>
              <a:t>Personální podpora</a:t>
            </a:r>
          </a:p>
          <a:p>
            <a:pPr marL="457200" indent="-457200">
              <a:buAutoNum type="arabicPeriod"/>
            </a:pPr>
            <a:r>
              <a:rPr lang="cs-CZ" sz="2800" dirty="0" smtClean="0">
                <a:latin typeface="+mn-lt"/>
              </a:rPr>
              <a:t>Osobnostně sociální a profesní rozvoj pedagogů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cs-CZ" sz="2800" dirty="0" smtClean="0">
                <a:latin typeface="+mn-lt"/>
              </a:rPr>
              <a:t>Aktivity rozvíjející ICT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cs-CZ" sz="2800" dirty="0" err="1" smtClean="0">
                <a:latin typeface="+mn-lt"/>
              </a:rPr>
              <a:t>Extrakurikulární</a:t>
            </a:r>
            <a:r>
              <a:rPr lang="cs-CZ" sz="2800" dirty="0" smtClean="0">
                <a:latin typeface="+mn-lt"/>
              </a:rPr>
              <a:t> a rozvojové aktivity</a:t>
            </a:r>
            <a:endParaRPr lang="cs-CZ" sz="2800" dirty="0">
              <a:latin typeface="+mn-lt"/>
            </a:endParaRPr>
          </a:p>
          <a:p>
            <a:pPr marL="457200" indent="-457200">
              <a:buAutoNum type="arabicPeriod"/>
            </a:pPr>
            <a:r>
              <a:rPr lang="cs-CZ" sz="2800" dirty="0" smtClean="0">
                <a:latin typeface="+mn-lt"/>
              </a:rPr>
              <a:t>Spolupráce s rodiči a veřejností</a:t>
            </a:r>
          </a:p>
          <a:p>
            <a:endParaRPr lang="cs-CZ" sz="2800" dirty="0" smtClean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 smtClean="0">
                <a:latin typeface="+mn-lt"/>
              </a:rPr>
              <a:t>Konkrétní aktivity dle typu žadatele viz Příloha č. 3</a:t>
            </a:r>
          </a:p>
        </p:txBody>
      </p:sp>
    </p:spTree>
    <p:extLst>
      <p:ext uri="{BB962C8B-B14F-4D97-AF65-F5344CB8AC3E}">
        <p14:creationId xmlns:p14="http://schemas.microsoft.com/office/powerpoint/2010/main" val="353351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Naplnění podmínek výzvy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3521" y="1690688"/>
            <a:ext cx="7809497" cy="400050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Výběr šablon </a:t>
            </a:r>
            <a:r>
              <a:rPr lang="cs-CZ" sz="2800" dirty="0" smtClean="0">
                <a:latin typeface="+mn-lt"/>
              </a:rPr>
              <a:t>pro</a:t>
            </a:r>
            <a:r>
              <a:rPr lang="cs-CZ" sz="2800" dirty="0" smtClean="0"/>
              <a:t> školy dle §16 školského zákona</a:t>
            </a:r>
          </a:p>
          <a:p>
            <a:endParaRPr lang="cs-CZ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Minimální a maximální výše dotace</a:t>
            </a:r>
          </a:p>
          <a:p>
            <a:endParaRPr lang="cs-CZ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Zvolení a naplnění min. 1 šablony dle výsledku dotazníku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57059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Výběr šablon pro </a:t>
            </a:r>
            <a:r>
              <a:rPr lang="cs-CZ" dirty="0" smtClean="0"/>
              <a:t>speciální školy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3521" y="1690688"/>
            <a:ext cx="7809497" cy="4000501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+mn-lt"/>
              </a:rPr>
              <a:t>MŠ, ZŠ (a její ŠD, ŠK) dle § 16, odst. 9 školského zákona (celé školy) nemohou vybírat šablony zaměřené na podporu inkluzivního vzdělávání:</a:t>
            </a:r>
          </a:p>
          <a:p>
            <a:endParaRPr lang="cs-CZ" sz="24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Personální šablony: školní asistent, školní speciální pedagog, školní psycholog, sociální pedagog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DVPP zaměřené na inkluzi</a:t>
            </a: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317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962525"/>
            <a:ext cx="7886700" cy="1026695"/>
          </a:xfrm>
        </p:spPr>
        <p:txBody>
          <a:bodyPr>
            <a:normAutofit/>
          </a:bodyPr>
          <a:lstStyle/>
          <a:p>
            <a:pPr marL="0" indent="0" algn="ctr"/>
            <a:r>
              <a:rPr lang="cs-CZ" dirty="0"/>
              <a:t>Minimální </a:t>
            </a:r>
            <a:r>
              <a:rPr lang="cs-CZ" dirty="0" smtClean="0"/>
              <a:t>výše </a:t>
            </a:r>
            <a:r>
              <a:rPr lang="cs-CZ" dirty="0"/>
              <a:t>dotace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809497" cy="4000501"/>
          </a:xfrm>
        </p:spPr>
        <p:txBody>
          <a:bodyPr>
            <a:normAutofit/>
          </a:bodyPr>
          <a:lstStyle/>
          <a:p>
            <a:endParaRPr lang="cs-CZ" dirty="0"/>
          </a:p>
          <a:p>
            <a:pPr algn="ctr"/>
            <a:endParaRPr lang="cs-CZ" dirty="0" smtClean="0"/>
          </a:p>
          <a:p>
            <a:pPr algn="ctr"/>
            <a:endParaRPr lang="cs-CZ" dirty="0"/>
          </a:p>
          <a:p>
            <a:pPr algn="ctr"/>
            <a:endParaRPr lang="cs-CZ" dirty="0" smtClean="0"/>
          </a:p>
          <a:p>
            <a:pPr algn="ctr"/>
            <a:r>
              <a:rPr lang="cs-CZ" sz="3200" b="1" dirty="0" smtClean="0"/>
              <a:t>100 000 Kč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67997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628650" y="259883"/>
            <a:ext cx="7886700" cy="760396"/>
          </a:xfrm>
        </p:spPr>
        <p:txBody>
          <a:bodyPr>
            <a:noAutofit/>
          </a:bodyPr>
          <a:lstStyle/>
          <a:p>
            <a:pPr algn="ctr"/>
            <a:r>
              <a:rPr lang="cs-CZ" altLang="cs-CZ" dirty="0" smtClean="0"/>
              <a:t>Maximální výše dotace</a:t>
            </a:r>
            <a:endParaRPr altLang="cs-CZ" dirty="0" smtClean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628650" y="1020280"/>
            <a:ext cx="8120714" cy="5005136"/>
          </a:xfrm>
        </p:spPr>
        <p:txBody>
          <a:bodyPr rtlCol="0">
            <a:noAutofit/>
          </a:bodyPr>
          <a:lstStyle/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400" b="1" dirty="0" smtClean="0"/>
              <a:t>MŠ, ZŠ:</a:t>
            </a:r>
          </a:p>
          <a:p>
            <a:pPr marL="1143000" lvl="1" indent="-45720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cs-CZ" dirty="0" smtClean="0">
                <a:latin typeface="+mj-lt"/>
              </a:rPr>
              <a:t>300 000 Kč na subjekt + 2 500 Kč na dítě/žáka</a:t>
            </a:r>
          </a:p>
          <a:p>
            <a:pPr lvl="1" indent="0" fontAlgn="auto">
              <a:spcAft>
                <a:spcPts val="0"/>
              </a:spcAft>
              <a:buNone/>
              <a:defRPr/>
            </a:pPr>
            <a:endParaRPr lang="cs-CZ" dirty="0" smtClean="0">
              <a:latin typeface="+mj-lt"/>
            </a:endParaRP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400" b="1" dirty="0" smtClean="0"/>
              <a:t>ŠD, ŠK,</a:t>
            </a:r>
            <a:r>
              <a:rPr lang="cs-CZ" sz="2400" b="1" dirty="0"/>
              <a:t> </a:t>
            </a:r>
            <a:r>
              <a:rPr lang="cs-CZ" sz="2400" b="1" dirty="0" smtClean="0"/>
              <a:t>SVČ, ZUŠ:</a:t>
            </a:r>
          </a:p>
          <a:p>
            <a:pPr marL="1143000" lvl="1" indent="-457200" fontAlgn="auto"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cs-CZ" dirty="0" smtClean="0">
                <a:latin typeface="+mj-lt"/>
              </a:rPr>
              <a:t>100 000 Kč na subjekt + 1 800 Kč na dítě/žáka/studenta/účastníka</a:t>
            </a:r>
          </a:p>
          <a:p>
            <a:pPr lvl="1" indent="0" fontAlgn="auto">
              <a:spcAft>
                <a:spcPts val="0"/>
              </a:spcAft>
              <a:buNone/>
              <a:defRPr/>
            </a:pPr>
            <a:endParaRPr lang="cs-CZ" dirty="0">
              <a:latin typeface="+mj-lt"/>
            </a:endParaRPr>
          </a:p>
          <a:p>
            <a:pPr lvl="1" indent="0" fontAlgn="auto">
              <a:spcAft>
                <a:spcPts val="0"/>
              </a:spcAft>
              <a:buNone/>
              <a:defRPr/>
            </a:pPr>
            <a:r>
              <a:rPr lang="cs-CZ" dirty="0" smtClean="0">
                <a:latin typeface="+mj-lt"/>
              </a:rPr>
              <a:t>Podmínka výzvy: vybírat šablony do max. možné výše pro jednotlivé IZO (MŠ – ZŠ – ŠD – ŠK – SVČ – ZUŠ) počítá kalkulačka indikátorů</a:t>
            </a:r>
            <a:endParaRPr lang="cs-CZ" dirty="0">
              <a:latin typeface="+mj-lt"/>
            </a:endParaRPr>
          </a:p>
          <a:p>
            <a:pPr lvl="1" indent="0">
              <a:buNone/>
              <a:defRPr/>
            </a:pPr>
            <a:endParaRPr lang="cs-CZ" dirty="0" smtClean="0">
              <a:latin typeface="+mj-lt"/>
            </a:endParaRPr>
          </a:p>
          <a:p>
            <a:pPr lvl="1" indent="0">
              <a:buNone/>
              <a:defRPr/>
            </a:pPr>
            <a:r>
              <a:rPr lang="cs-CZ" dirty="0" smtClean="0">
                <a:latin typeface="+mj-lt"/>
              </a:rPr>
              <a:t>Počet </a:t>
            </a:r>
            <a:r>
              <a:rPr lang="cs-CZ" dirty="0">
                <a:latin typeface="+mj-lt"/>
              </a:rPr>
              <a:t>žáků </a:t>
            </a:r>
            <a:r>
              <a:rPr lang="cs-CZ" dirty="0" smtClean="0">
                <a:latin typeface="+mj-lt"/>
              </a:rPr>
              <a:t>: </a:t>
            </a:r>
            <a:r>
              <a:rPr lang="cs-CZ" dirty="0">
                <a:latin typeface="+mj-lt"/>
              </a:rPr>
              <a:t>k 30. 9. </a:t>
            </a:r>
            <a:r>
              <a:rPr lang="cs-CZ" dirty="0" smtClean="0">
                <a:latin typeface="+mj-lt"/>
              </a:rPr>
              <a:t>2017/2018  (dle </a:t>
            </a:r>
            <a:r>
              <a:rPr lang="cs-CZ" dirty="0">
                <a:latin typeface="+mj-lt"/>
              </a:rPr>
              <a:t>přílohy vyvěšené u výzvy</a:t>
            </a:r>
            <a:r>
              <a:rPr lang="cs-CZ" dirty="0" smtClean="0">
                <a:latin typeface="+mj-lt"/>
              </a:rPr>
              <a:t>).</a:t>
            </a:r>
            <a:endParaRPr lang="cs-CZ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383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715277" y="409818"/>
            <a:ext cx="7886700" cy="783714"/>
          </a:xfrm>
        </p:spPr>
        <p:txBody>
          <a:bodyPr>
            <a:normAutofit/>
          </a:bodyPr>
          <a:lstStyle/>
          <a:p>
            <a:pPr algn="ctr"/>
            <a:r>
              <a:rPr lang="cs-CZ" altLang="cs-CZ" dirty="0" smtClean="0"/>
              <a:t>Příklad výpočtu maximální výše</a:t>
            </a:r>
            <a:endParaRPr altLang="cs-CZ" dirty="0" smtClean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356135" y="1609859"/>
            <a:ext cx="8537608" cy="4242301"/>
          </a:xfrm>
        </p:spPr>
        <p:txBody>
          <a:bodyPr rtlCol="0">
            <a:noAutofit/>
          </a:bodyPr>
          <a:lstStyle/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400" b="1" dirty="0" err="1" smtClean="0"/>
              <a:t>MAXImální</a:t>
            </a:r>
            <a:r>
              <a:rPr lang="cs-CZ" sz="2400" b="1" dirty="0" smtClean="0"/>
              <a:t> varianta: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400" dirty="0" smtClean="0">
                <a:latin typeface="+mj-lt"/>
              </a:rPr>
              <a:t>1 REZ_IZO/IČ = MŠ+ZŠ+ŠD+ŠK+SVČ+ZUŠ =</a:t>
            </a:r>
          </a:p>
          <a:p>
            <a:pPr marL="1600200" lvl="2" indent="-457200" fontAlgn="auto">
              <a:spcAft>
                <a:spcPts val="0"/>
              </a:spcAft>
              <a:defRPr/>
            </a:pPr>
            <a:r>
              <a:rPr lang="cs-CZ" sz="2400" dirty="0" smtClean="0">
                <a:latin typeface="+mj-lt"/>
              </a:rPr>
              <a:t>300 000 Kč (MŠ) +</a:t>
            </a:r>
          </a:p>
          <a:p>
            <a:pPr marL="1600200" lvl="2" indent="-457200" fontAlgn="auto">
              <a:spcAft>
                <a:spcPts val="0"/>
              </a:spcAft>
              <a:defRPr/>
            </a:pPr>
            <a:r>
              <a:rPr lang="cs-CZ" sz="2400" dirty="0" smtClean="0">
                <a:latin typeface="+mj-lt"/>
              </a:rPr>
              <a:t>300 000 Kč (ZŠ) +</a:t>
            </a:r>
          </a:p>
          <a:p>
            <a:pPr marL="1600200" lvl="2" indent="-457200" fontAlgn="auto">
              <a:spcAft>
                <a:spcPts val="0"/>
              </a:spcAft>
              <a:defRPr/>
            </a:pPr>
            <a:r>
              <a:rPr lang="cs-CZ" sz="2400" dirty="0" smtClean="0">
                <a:latin typeface="+mj-lt"/>
              </a:rPr>
              <a:t>100 000 Kč (ŠD) +</a:t>
            </a:r>
          </a:p>
          <a:p>
            <a:pPr marL="1600200" lvl="2" indent="-457200" fontAlgn="auto">
              <a:spcAft>
                <a:spcPts val="0"/>
              </a:spcAft>
              <a:defRPr/>
            </a:pPr>
            <a:r>
              <a:rPr lang="cs-CZ" sz="2400" dirty="0" smtClean="0">
                <a:latin typeface="+mj-lt"/>
              </a:rPr>
              <a:t>100 000 Kč (ŠK) +</a:t>
            </a:r>
          </a:p>
          <a:p>
            <a:pPr marL="1600200" lvl="2" indent="-457200" fontAlgn="auto">
              <a:spcAft>
                <a:spcPts val="0"/>
              </a:spcAft>
              <a:defRPr/>
            </a:pPr>
            <a:r>
              <a:rPr lang="cs-CZ" sz="2400" dirty="0" smtClean="0">
                <a:latin typeface="+mj-lt"/>
              </a:rPr>
              <a:t>100 000 Kč (ZUŠ) = celkem 900 000 Kč na IČ</a:t>
            </a:r>
          </a:p>
          <a:p>
            <a:pPr marL="1600200" lvl="2" indent="-457200" fontAlgn="auto">
              <a:spcAft>
                <a:spcPts val="0"/>
              </a:spcAft>
              <a:defRPr/>
            </a:pPr>
            <a:r>
              <a:rPr lang="cs-CZ" sz="2400" dirty="0" smtClean="0">
                <a:latin typeface="+mj-lt"/>
              </a:rPr>
              <a:t>+ částky na děti/žáky/studenty/účastníky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400" dirty="0" smtClean="0"/>
              <a:t>Současně platí, že maximální částka na 1 projekt je 5 000 000 Kč (resp. 200.000 EUR za poslední 3 účetní období)</a:t>
            </a:r>
          </a:p>
        </p:txBody>
      </p:sp>
    </p:spTree>
    <p:extLst>
      <p:ext uri="{BB962C8B-B14F-4D97-AF65-F5344CB8AC3E}">
        <p14:creationId xmlns:p14="http://schemas.microsoft.com/office/powerpoint/2010/main" val="238566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55129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b="1" dirty="0" smtClean="0">
                <a:solidFill>
                  <a:srgbClr val="428D96"/>
                </a:solidFill>
              </a:rPr>
              <a:t>Program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Principy zjednodušeného vykazování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Základní informace o výzvě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Dotazníkové šetření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Představení šablon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Indikátory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Hodnoticí proces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Vyplnění žádosti v IS KP 14+</a:t>
            </a:r>
          </a:p>
        </p:txBody>
      </p:sp>
    </p:spTree>
    <p:extLst>
      <p:ext uri="{BB962C8B-B14F-4D97-AF65-F5344CB8AC3E}">
        <p14:creationId xmlns:p14="http://schemas.microsoft.com/office/powerpoint/2010/main" val="217885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6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Zástupný symbol pro obsah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3" y="5832474"/>
            <a:ext cx="4629150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19060" y="2044967"/>
            <a:ext cx="7105876" cy="515094"/>
          </a:xfrm>
        </p:spPr>
        <p:txBody>
          <a:bodyPr/>
          <a:lstStyle/>
          <a:p>
            <a:pPr algn="ctr"/>
            <a:r>
              <a:rPr lang="cs-CZ" dirty="0" smtClean="0"/>
              <a:t>Dotazníkové šetření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67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6318" y="301563"/>
            <a:ext cx="7886700" cy="898237"/>
          </a:xfrm>
        </p:spPr>
        <p:txBody>
          <a:bodyPr>
            <a:normAutofit/>
          </a:bodyPr>
          <a:lstStyle/>
          <a:p>
            <a:pPr marL="0" indent="0" algn="ctr"/>
            <a:r>
              <a:rPr lang="cs-CZ" dirty="0" smtClean="0"/>
              <a:t>Dotazníkové 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3521" y="1199800"/>
            <a:ext cx="7809497" cy="475823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/>
              <a:t>Nutnost zvolit </a:t>
            </a:r>
            <a:r>
              <a:rPr lang="cs-CZ" sz="2800" dirty="0" smtClean="0"/>
              <a:t>min. </a:t>
            </a:r>
            <a:r>
              <a:rPr lang="cs-CZ" sz="2800" b="1" dirty="0" smtClean="0"/>
              <a:t>1 </a:t>
            </a:r>
            <a:r>
              <a:rPr lang="cs-CZ" sz="2800" b="1" dirty="0"/>
              <a:t>šablonu </a:t>
            </a:r>
            <a:r>
              <a:rPr lang="cs-CZ" sz="2800" dirty="0"/>
              <a:t>rozvíjející nejslabší </a:t>
            </a:r>
            <a:r>
              <a:rPr lang="cs-CZ" sz="2800" dirty="0" smtClean="0"/>
              <a:t>oblast žadatele, která vyplynula </a:t>
            </a:r>
            <a:r>
              <a:rPr lang="cs-CZ" sz="2800" dirty="0"/>
              <a:t>z dotazníkového šetření </a:t>
            </a:r>
            <a:endParaRPr lang="cs-CZ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 smtClean="0"/>
              <a:t>SVČ</a:t>
            </a:r>
            <a:r>
              <a:rPr lang="cs-CZ" sz="2800" dirty="0" smtClean="0"/>
              <a:t>: nutno zvolit ještě další povinnou šablonu v oblasti inkluze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dirty="0" smtClean="0"/>
              <a:t>Výstup z dotazníku je povinnou přílohou k žádosti o podporu</a:t>
            </a:r>
          </a:p>
        </p:txBody>
      </p:sp>
    </p:spTree>
    <p:extLst>
      <p:ext uri="{BB962C8B-B14F-4D97-AF65-F5344CB8AC3E}">
        <p14:creationId xmlns:p14="http://schemas.microsoft.com/office/powerpoint/2010/main" val="196242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6318" y="301563"/>
            <a:ext cx="7886700" cy="898237"/>
          </a:xfrm>
        </p:spPr>
        <p:txBody>
          <a:bodyPr>
            <a:normAutofit/>
          </a:bodyPr>
          <a:lstStyle/>
          <a:p>
            <a:pPr marL="0" indent="0" algn="ctr"/>
            <a:r>
              <a:rPr lang="cs-CZ" dirty="0" smtClean="0"/>
              <a:t>Dotazníkové 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3521" y="1199800"/>
            <a:ext cx="7809497" cy="4758238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Termíny vyplňování:</a:t>
            </a:r>
          </a:p>
          <a:p>
            <a:endParaRPr lang="cs-CZ" sz="2400" b="1" dirty="0"/>
          </a:p>
          <a:p>
            <a:pPr marL="457200" indent="-457200">
              <a:buAutoNum type="arabicPeriod"/>
            </a:pPr>
            <a:r>
              <a:rPr lang="cs-CZ" sz="2400" b="1" dirty="0" smtClean="0">
                <a:latin typeface="+mn-lt"/>
              </a:rPr>
              <a:t>Školy</a:t>
            </a:r>
            <a:r>
              <a:rPr lang="cs-CZ" sz="2400" b="1" dirty="0">
                <a:latin typeface="+mn-lt"/>
              </a:rPr>
              <a:t>, které se neúčastnily Šablon I (+ ŠD/ŠK/SVČ/ZUŠ pod stejným RED IZO, nebo samostatně zřízené</a:t>
            </a:r>
            <a:r>
              <a:rPr lang="cs-CZ" sz="2400" b="1" dirty="0" smtClean="0">
                <a:latin typeface="+mn-lt"/>
              </a:rPr>
              <a:t>)</a:t>
            </a:r>
          </a:p>
          <a:p>
            <a:r>
              <a:rPr lang="cs-CZ" sz="2400" b="1" dirty="0" smtClean="0"/>
              <a:t>od: vyhlášení výzvy</a:t>
            </a:r>
          </a:p>
          <a:p>
            <a:r>
              <a:rPr lang="cs-CZ" sz="2400" b="1" dirty="0" smtClean="0"/>
              <a:t>do: </a:t>
            </a:r>
            <a:r>
              <a:rPr lang="cs-CZ" sz="2400" b="1" dirty="0"/>
              <a:t>ukončení výzvy</a:t>
            </a:r>
            <a:endParaRPr lang="cs-CZ" sz="2400" b="1" dirty="0" smtClean="0">
              <a:latin typeface="+mn-lt"/>
            </a:endParaRPr>
          </a:p>
          <a:p>
            <a:pPr marL="457200" lvl="1" indent="0">
              <a:buNone/>
            </a:pPr>
            <a:endParaRPr lang="cs-CZ" b="1" dirty="0">
              <a:latin typeface="+mn-lt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cs-CZ" sz="2400" b="1" dirty="0" smtClean="0">
                <a:latin typeface="+mn-lt"/>
              </a:rPr>
              <a:t>Školy</a:t>
            </a:r>
            <a:r>
              <a:rPr lang="cs-CZ" sz="2400" b="1" dirty="0">
                <a:latin typeface="+mn-lt"/>
              </a:rPr>
              <a:t>, které se účastní/</a:t>
            </a:r>
            <a:r>
              <a:rPr lang="cs-CZ" sz="2400" b="1" dirty="0" err="1">
                <a:latin typeface="+mn-lt"/>
              </a:rPr>
              <a:t>ly</a:t>
            </a:r>
            <a:r>
              <a:rPr lang="cs-CZ" sz="2400" b="1" dirty="0">
                <a:latin typeface="+mn-lt"/>
              </a:rPr>
              <a:t> Šablony I (+ ŠD/ŠK/SVČ/ZUŠ, pod stejným RED </a:t>
            </a:r>
            <a:r>
              <a:rPr lang="cs-CZ" sz="2400" b="1" dirty="0" smtClean="0">
                <a:latin typeface="+mn-lt"/>
              </a:rPr>
              <a:t>IZO)</a:t>
            </a:r>
          </a:p>
          <a:p>
            <a:r>
              <a:rPr lang="cs-CZ" sz="2400" b="1" dirty="0" smtClean="0">
                <a:latin typeface="+mn-lt"/>
              </a:rPr>
              <a:t>od: nejdříve </a:t>
            </a:r>
            <a:r>
              <a:rPr lang="cs-CZ" sz="2400" b="1" dirty="0">
                <a:latin typeface="+mn-lt"/>
              </a:rPr>
              <a:t>6 měsíců před ukončením realizace </a:t>
            </a:r>
            <a:r>
              <a:rPr lang="cs-CZ" sz="2400" b="1" dirty="0" smtClean="0">
                <a:latin typeface="+mn-lt"/>
              </a:rPr>
              <a:t>projektu</a:t>
            </a:r>
          </a:p>
          <a:p>
            <a:r>
              <a:rPr lang="cs-CZ" sz="2400" b="1" dirty="0" smtClean="0">
                <a:latin typeface="+mn-lt"/>
              </a:rPr>
              <a:t>do:</a:t>
            </a:r>
            <a:r>
              <a:rPr lang="cs-CZ" sz="2400" b="1" dirty="0"/>
              <a:t> </a:t>
            </a:r>
            <a:r>
              <a:rPr lang="cs-CZ" sz="2400" b="1" dirty="0" smtClean="0"/>
              <a:t>konce </a:t>
            </a:r>
            <a:r>
              <a:rPr lang="cs-CZ" sz="2400" b="1" dirty="0"/>
              <a:t>realizace projektu (ne po konci</a:t>
            </a:r>
            <a:r>
              <a:rPr lang="cs-CZ" sz="2400" b="1" dirty="0" smtClean="0"/>
              <a:t>!)</a:t>
            </a:r>
            <a:endParaRPr lang="cs-CZ" sz="2400" b="1" dirty="0">
              <a:latin typeface="+mn-lt"/>
            </a:endParaRPr>
          </a:p>
          <a:p>
            <a:pPr marL="1143000" lvl="1" indent="-457200">
              <a:buFont typeface="+mj-lt"/>
              <a:buAutoNum type="arabicPeriod" startAt="2"/>
            </a:pPr>
            <a:endParaRPr lang="cs-CZ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2494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628650" y="464904"/>
            <a:ext cx="7886700" cy="898525"/>
          </a:xfrm>
        </p:spPr>
        <p:txBody>
          <a:bodyPr>
            <a:normAutofit/>
          </a:bodyPr>
          <a:lstStyle/>
          <a:p>
            <a:r>
              <a:rPr lang="cs-CZ" altLang="cs-CZ" sz="3600" dirty="0" smtClean="0"/>
              <a:t>MŠ, ZŠ, které realizují Šablony I</a:t>
            </a:r>
            <a:endParaRPr altLang="cs-CZ" sz="3600" dirty="0" smtClean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628650" y="1212783"/>
            <a:ext cx="7886700" cy="4896469"/>
          </a:xfrm>
        </p:spPr>
        <p:txBody>
          <a:bodyPr rtlCol="0">
            <a:noAutofit/>
          </a:bodyPr>
          <a:lstStyle/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800" b="1" dirty="0" smtClean="0">
                <a:latin typeface="+mn-lt"/>
              </a:rPr>
              <a:t>Vyplňují </a:t>
            </a:r>
            <a:r>
              <a:rPr lang="cs-CZ" sz="2800" b="1" u="sng" dirty="0" smtClean="0">
                <a:latin typeface="+mn-lt"/>
              </a:rPr>
              <a:t>JEDEN</a:t>
            </a:r>
            <a:r>
              <a:rPr lang="cs-CZ" sz="2800" b="1" dirty="0" smtClean="0">
                <a:latin typeface="+mn-lt"/>
              </a:rPr>
              <a:t> dotazník pro Šablony I </a:t>
            </a:r>
            <a:r>
              <a:rPr lang="cs-CZ" sz="2800" b="1" dirty="0" err="1" smtClean="0">
                <a:latin typeface="+mn-lt"/>
              </a:rPr>
              <a:t>i</a:t>
            </a:r>
            <a:r>
              <a:rPr lang="cs-CZ" sz="2800" b="1" dirty="0" smtClean="0">
                <a:latin typeface="+mn-lt"/>
              </a:rPr>
              <a:t> pro Šablony II</a:t>
            </a:r>
            <a:endParaRPr lang="cs-CZ" sz="3200" b="1" dirty="0" smtClean="0">
              <a:latin typeface="+mn-lt"/>
            </a:endParaRPr>
          </a:p>
          <a:p>
            <a:pPr marL="1143000" lvl="1" indent="-457200" fontAlgn="auto">
              <a:spcAft>
                <a:spcPts val="0"/>
              </a:spcAft>
              <a:defRPr/>
            </a:pPr>
            <a:endParaRPr lang="cs-CZ" b="1" dirty="0" smtClean="0">
              <a:latin typeface="+mn-lt"/>
            </a:endParaRPr>
          </a:p>
          <a:p>
            <a:pPr marL="1143000" lvl="1" indent="-457200" fontAlgn="auto">
              <a:spcAft>
                <a:spcPts val="0"/>
              </a:spcAft>
              <a:defRPr/>
            </a:pPr>
            <a:r>
              <a:rPr lang="cs-CZ" b="1" dirty="0" smtClean="0">
                <a:latin typeface="+mn-lt"/>
              </a:rPr>
              <a:t>Pro Šablony I slouží jako vyhodnocení prvního projektu (+ prokazuje posun v případě indikátoru 5 10 10)</a:t>
            </a:r>
          </a:p>
          <a:p>
            <a:pPr marL="1143000" lvl="1" indent="-457200" fontAlgn="auto">
              <a:spcAft>
                <a:spcPts val="0"/>
              </a:spcAft>
              <a:defRPr/>
            </a:pPr>
            <a:endParaRPr lang="cs-CZ" b="1" dirty="0" smtClean="0">
              <a:latin typeface="+mn-lt"/>
            </a:endParaRPr>
          </a:p>
          <a:p>
            <a:pPr marL="1143000" lvl="1" indent="-457200" fontAlgn="auto">
              <a:spcAft>
                <a:spcPts val="0"/>
              </a:spcAft>
              <a:defRPr/>
            </a:pPr>
            <a:r>
              <a:rPr lang="cs-CZ" b="1" dirty="0">
                <a:latin typeface="+mn-lt"/>
              </a:rPr>
              <a:t>Pro Šablony II slouží zároveň jako vstupní </a:t>
            </a:r>
            <a:r>
              <a:rPr lang="cs-CZ" b="1" dirty="0" smtClean="0">
                <a:latin typeface="+mn-lt"/>
              </a:rPr>
              <a:t>dotazník – vyhodnocuje aktuální nejslabší oblast</a:t>
            </a:r>
          </a:p>
          <a:p>
            <a:pPr marL="1143000" lvl="1" indent="-457200" fontAlgn="auto">
              <a:spcAft>
                <a:spcPts val="0"/>
              </a:spcAft>
              <a:defRPr/>
            </a:pPr>
            <a:endParaRPr lang="cs-CZ" b="1" dirty="0" smtClean="0">
              <a:latin typeface="+mn-lt"/>
            </a:endParaRPr>
          </a:p>
          <a:p>
            <a:pPr marL="1143000" lvl="1" indent="-457200">
              <a:defRPr/>
            </a:pPr>
            <a:r>
              <a:rPr lang="cs-CZ" b="1" dirty="0">
                <a:latin typeface="+mn-lt"/>
              </a:rPr>
              <a:t>Po vyplnění dotazníku jsou škole vygenerovány výstupy potřebné jak pro ukončení Šablon I, tak pro vstup do Šablon II.</a:t>
            </a:r>
          </a:p>
          <a:p>
            <a:pPr marL="1143000" lvl="1" indent="-457200" fontAlgn="auto">
              <a:spcAft>
                <a:spcPts val="0"/>
              </a:spcAft>
              <a:defRPr/>
            </a:pPr>
            <a:endParaRPr lang="cs-CZ" sz="2400" b="1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986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 smtClean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 smtClean="0">
                <a:solidFill>
                  <a:srgbClr val="428D96"/>
                </a:solidFill>
                <a:cs typeface="Arial" panose="020B0604020202020204" pitchFamily="34" charset="0"/>
              </a:rPr>
              <a:t>Představení šablon</a:t>
            </a:r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63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291937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Jak číst šablonu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029904"/>
            <a:ext cx="7584907" cy="466128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Rozlišovat </a:t>
            </a:r>
            <a:r>
              <a:rPr lang="cs-CZ" sz="2400" u="sng" dirty="0" smtClean="0"/>
              <a:t>povinné:</a:t>
            </a:r>
            <a:r>
              <a:rPr lang="cs-CZ" sz="2400" dirty="0" smtClean="0"/>
              <a:t> vše kromě částí specificky pojmenovaných jako </a:t>
            </a:r>
            <a:r>
              <a:rPr lang="cs-CZ" sz="2400" u="sng" dirty="0" smtClean="0"/>
              <a:t>doporučující</a:t>
            </a:r>
            <a:r>
              <a:rPr lang="cs-CZ" sz="2400" dirty="0" smtClean="0"/>
              <a:t> (doporučujeme, je možné, např. … ) – např. kvalifikace odborníka ve výuce, ICT technika,…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Výstupy: co doložit pro zprávu o realizaci (co doložit pro případnou kontrolu na místě)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Výstupový indikátor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Náklady na šablonu (na realizaci aktivit dané šablony)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u="sng" dirty="0" smtClean="0"/>
              <a:t>Číst </a:t>
            </a:r>
            <a:r>
              <a:rPr lang="cs-CZ" sz="2400" b="1" u="sng" dirty="0"/>
              <a:t>řádně i podrobnou specifikaci šablony</a:t>
            </a:r>
            <a:r>
              <a:rPr lang="cs-CZ" sz="2400" b="1" u="sng" dirty="0" smtClean="0"/>
              <a:t>!</a:t>
            </a:r>
            <a:endParaRPr lang="cs-CZ" sz="2400" b="1" u="sng" dirty="0"/>
          </a:p>
        </p:txBody>
      </p:sp>
    </p:spTree>
    <p:extLst>
      <p:ext uri="{BB962C8B-B14F-4D97-AF65-F5344CB8AC3E}">
        <p14:creationId xmlns:p14="http://schemas.microsoft.com/office/powerpoint/2010/main" val="391787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195684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Projektový záměr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914400"/>
            <a:ext cx="7584907" cy="5053263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/>
              <a:t>Pečlivě </a:t>
            </a:r>
            <a:r>
              <a:rPr lang="cs-CZ" sz="2400" dirty="0"/>
              <a:t>vybrat</a:t>
            </a:r>
            <a:r>
              <a:rPr lang="cs-CZ" sz="2400" b="1" dirty="0"/>
              <a:t> šablony a uvážlivě stanovit indikátory!!!</a:t>
            </a:r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Kurzy DVPP: zcela zásadní je zjistit si dostupné možnosti nabídky kurzů a ochotu PP před podáním žádosti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Personální šablony: zajistit si pracovníka s potřebnou kvalifikací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Pečlivě vybírat varianty - vybraná varianta je závazná a její změna je podstatnou změnou projektu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Stanovit si koordinátora projektu, který krom jiného bude znát Výzvu a Pravidla pro žadatele a příjemce zjednodušených projektů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Zajistit si administraci projektu (vlastními silami – DPP/DPČ, odměny nebo externí výpomocí – DPP/DPČ, OSVČ, … 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Za projekt je zodpovědný statutární zástupce školy!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7004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20813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Personální podpora – přehled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5012" y="1219050"/>
            <a:ext cx="8383604" cy="4472139"/>
          </a:xfrm>
        </p:spPr>
        <p:txBody>
          <a:bodyPr>
            <a:noAutofit/>
          </a:bodyPr>
          <a:lstStyle/>
          <a:p>
            <a:r>
              <a:rPr lang="cs-CZ" sz="2400" b="1" dirty="0" smtClean="0"/>
              <a:t>Školní asistent: </a:t>
            </a:r>
            <a:r>
              <a:rPr lang="cs-CZ" sz="2400" dirty="0" smtClean="0"/>
              <a:t>0,1/měsíc – všichni oprávnění žadatelé</a:t>
            </a:r>
          </a:p>
          <a:p>
            <a:r>
              <a:rPr lang="cs-CZ" sz="2400" b="1" dirty="0" smtClean="0"/>
              <a:t>Školní speciální pedagog/speciální pedagog: </a:t>
            </a:r>
            <a:r>
              <a:rPr lang="cs-CZ" sz="2400" dirty="0" smtClean="0"/>
              <a:t>0,1/měsíc– MŠ, ZŠ, ŠK, ŠD, ZUŠ (ne SVČ)</a:t>
            </a:r>
            <a:endParaRPr lang="cs-CZ" sz="2400" dirty="0"/>
          </a:p>
          <a:p>
            <a:r>
              <a:rPr lang="cs-CZ" sz="2400" b="1" dirty="0"/>
              <a:t>Školní </a:t>
            </a:r>
            <a:r>
              <a:rPr lang="cs-CZ" sz="2400" b="1" dirty="0" smtClean="0"/>
              <a:t>psycholog: </a:t>
            </a:r>
            <a:r>
              <a:rPr lang="cs-CZ" sz="2400" dirty="0" smtClean="0"/>
              <a:t>0,5/měsíc – MŠ, ZŠ</a:t>
            </a:r>
            <a:endParaRPr lang="cs-CZ" sz="2400" dirty="0"/>
          </a:p>
          <a:p>
            <a:r>
              <a:rPr lang="cs-CZ" sz="2400" b="1" dirty="0" smtClean="0"/>
              <a:t>Sociální pedagog: </a:t>
            </a:r>
            <a:r>
              <a:rPr lang="cs-CZ" sz="2400" dirty="0" smtClean="0"/>
              <a:t>0,1/měsíc – MŠ, ZŠ, ŠD, ŠK, SVČ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b="1" dirty="0" smtClean="0"/>
              <a:t>Chůva: </a:t>
            </a:r>
            <a:r>
              <a:rPr lang="cs-CZ" sz="2400" dirty="0" smtClean="0"/>
              <a:t>0,1/měsíc - MŠ</a:t>
            </a:r>
          </a:p>
          <a:p>
            <a:r>
              <a:rPr lang="cs-CZ" sz="2400" b="1" dirty="0"/>
              <a:t>Školní kariérový </a:t>
            </a:r>
            <a:r>
              <a:rPr lang="cs-CZ" sz="2400" b="1" dirty="0" smtClean="0"/>
              <a:t>poradce/kariérový poradce: </a:t>
            </a:r>
            <a:r>
              <a:rPr lang="cs-CZ" sz="2400" dirty="0" smtClean="0"/>
              <a:t>0,1/měsíc </a:t>
            </a:r>
            <a:r>
              <a:rPr lang="cs-CZ" sz="2400" dirty="0"/>
              <a:t>– </a:t>
            </a:r>
            <a:r>
              <a:rPr lang="cs-CZ" sz="2400" dirty="0" smtClean="0"/>
              <a:t>ZŠ</a:t>
            </a:r>
            <a:r>
              <a:rPr lang="cs-CZ" sz="2400" dirty="0"/>
              <a:t>, </a:t>
            </a:r>
            <a:r>
              <a:rPr lang="cs-CZ" sz="2400" dirty="0" smtClean="0"/>
              <a:t>SVČ</a:t>
            </a:r>
            <a:endParaRPr lang="cs-CZ" sz="2400" dirty="0"/>
          </a:p>
          <a:p>
            <a:r>
              <a:rPr lang="cs-CZ" sz="2400" b="1" dirty="0" smtClean="0"/>
              <a:t>Koordinátor spolupráce ZUŠ a příbuzných organizací: </a:t>
            </a:r>
            <a:r>
              <a:rPr lang="cs-CZ" sz="2400" dirty="0" smtClean="0"/>
              <a:t>0,1/měsíc</a:t>
            </a:r>
            <a:r>
              <a:rPr lang="cs-CZ" sz="2400" b="1" dirty="0" smtClean="0"/>
              <a:t> </a:t>
            </a:r>
            <a:r>
              <a:rPr lang="cs-CZ" sz="2400" dirty="0" smtClean="0"/>
              <a:t>– ZUŠ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4271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20814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Školní asistent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219051"/>
            <a:ext cx="7584907" cy="4912241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n</a:t>
            </a:r>
            <a:r>
              <a:rPr lang="cs-CZ" sz="2400" dirty="0" smtClean="0"/>
              <a:t>epedagogický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0,1/měsíc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3 žáci ohrožení školním neúspěchem po celou dobu realizace šablon (až do výše 1,0 úvazku školního asistenta)</a:t>
            </a:r>
          </a:p>
          <a:p>
            <a:r>
              <a:rPr lang="cs-CZ" sz="2400" dirty="0" smtClean="0"/>
              <a:t>Kvalifikace: jako asistent pedagoga (dle §20, zák. 563/2004 Sb. </a:t>
            </a:r>
            <a:r>
              <a:rPr lang="cs-CZ" sz="2400" dirty="0"/>
              <a:t>o</a:t>
            </a:r>
            <a:r>
              <a:rPr lang="cs-CZ" sz="2400" dirty="0" smtClean="0"/>
              <a:t> PP a </a:t>
            </a:r>
            <a:r>
              <a:rPr lang="cs-CZ" sz="2400" dirty="0" err="1" smtClean="0"/>
              <a:t>vyhl</a:t>
            </a:r>
            <a:r>
              <a:rPr lang="cs-CZ" sz="2400" dirty="0" smtClean="0"/>
              <a:t>. 317/2005 Sb. </a:t>
            </a:r>
            <a:r>
              <a:rPr lang="cs-CZ" sz="2400" dirty="0"/>
              <a:t>o</a:t>
            </a:r>
            <a:r>
              <a:rPr lang="cs-CZ" sz="2400" dirty="0" smtClean="0"/>
              <a:t> DVPP), NE rekvalifikační kurz</a:t>
            </a:r>
          </a:p>
          <a:p>
            <a:r>
              <a:rPr lang="cs-CZ" sz="2400" dirty="0" smtClean="0"/>
              <a:t>Činnosti: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Poskytuje podporu pedagogům při administrativní a organizační činnosti ve vyučování i mimo něj.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Poskytuje podporu v rodině, spolupracuje s rodiči, 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Pomáhá při rozvoji mimoškolních aktivit, při manipulaci s pomůckami, při soběstačnosti žáka.  </a:t>
            </a:r>
          </a:p>
          <a:p>
            <a:pPr marL="342900" indent="-3429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051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436316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Školní asistent – využití výjimky v kvalifikaci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79443"/>
            <a:ext cx="7886700" cy="4837044"/>
          </a:xfrm>
        </p:spPr>
        <p:txBody>
          <a:bodyPr>
            <a:normAutofit fontScale="92500" lnSpcReduction="20000"/>
          </a:bodyPr>
          <a:lstStyle/>
          <a:p>
            <a:r>
              <a:rPr lang="cs-CZ" sz="2600" dirty="0" smtClean="0">
                <a:latin typeface="+mn-lt"/>
              </a:rPr>
              <a:t>Obecně: kvalifikační požadavky musí být splněny nejpozději v den nástupu </a:t>
            </a:r>
          </a:p>
          <a:p>
            <a:endParaRPr lang="cs-CZ" sz="2600" dirty="0" smtClean="0">
              <a:latin typeface="+mn-lt"/>
            </a:endParaRPr>
          </a:p>
          <a:p>
            <a:r>
              <a:rPr lang="cs-CZ" sz="2600" dirty="0" smtClean="0">
                <a:latin typeface="+mn-lt"/>
              </a:rPr>
              <a:t>Výjimka – školní asistent: </a:t>
            </a:r>
          </a:p>
          <a:p>
            <a:r>
              <a:rPr lang="cs-CZ" sz="2600" b="1" dirty="0" smtClean="0">
                <a:latin typeface="+mn-lt"/>
              </a:rPr>
              <a:t>Možnost využít §22 odst</a:t>
            </a:r>
            <a:r>
              <a:rPr lang="cs-CZ" sz="2600" dirty="0" smtClean="0">
                <a:latin typeface="+mn-lt"/>
              </a:rPr>
              <a:t>.</a:t>
            </a:r>
            <a:r>
              <a:rPr lang="cs-CZ" sz="2600" b="1" dirty="0" smtClean="0">
                <a:latin typeface="+mn-lt"/>
              </a:rPr>
              <a:t> 7 </a:t>
            </a:r>
            <a:r>
              <a:rPr lang="cs-CZ" sz="2600" dirty="0" smtClean="0">
                <a:latin typeface="+mn-lt"/>
              </a:rPr>
              <a:t>zákona o </a:t>
            </a:r>
            <a:r>
              <a:rPr lang="cs-CZ" sz="2600" dirty="0" err="1" smtClean="0">
                <a:latin typeface="+mn-lt"/>
              </a:rPr>
              <a:t>pg</a:t>
            </a:r>
            <a:r>
              <a:rPr lang="cs-CZ" sz="2600" dirty="0" smtClean="0">
                <a:latin typeface="+mn-lt"/>
              </a:rPr>
              <a:t>. pracovnících a jeho výklad ČŠI</a:t>
            </a:r>
            <a:endParaRPr lang="cs-CZ" sz="2600" dirty="0">
              <a:latin typeface="+mn-lt"/>
            </a:endParaRPr>
          </a:p>
          <a:p>
            <a:pPr marL="342900" indent="-342900">
              <a:buFontTx/>
              <a:buChar char="-"/>
            </a:pPr>
            <a:r>
              <a:rPr lang="cs-CZ" sz="2600" dirty="0" smtClean="0">
                <a:latin typeface="+mn-lt"/>
              </a:rPr>
              <a:t>skutečná snaha o zaměstnání kvalifikovaného pracovníka</a:t>
            </a:r>
          </a:p>
          <a:p>
            <a:r>
              <a:rPr lang="cs-CZ" sz="2600" dirty="0" smtClean="0">
                <a:latin typeface="+mn-lt"/>
              </a:rPr>
              <a:t>      (doložit min. 1 inzerát a min. 1 kontakt na úřad práce) – min. 30 dnů před zaměstnáním nekvalifikovaného</a:t>
            </a:r>
          </a:p>
          <a:p>
            <a:pPr marL="342900" indent="-342900">
              <a:buFontTx/>
              <a:buChar char="-"/>
            </a:pPr>
            <a:r>
              <a:rPr lang="cs-CZ" sz="2600" dirty="0" smtClean="0">
                <a:latin typeface="+mn-lt"/>
              </a:rPr>
              <a:t>Nekvalifikovaný pracovník musí získat kvalifikaci do roka od nástupu na danou pozici pro účely výzvy Šablony II</a:t>
            </a:r>
          </a:p>
          <a:p>
            <a:endParaRPr lang="cs-CZ" sz="2600" dirty="0">
              <a:latin typeface="+mn-lt"/>
            </a:endParaRPr>
          </a:p>
          <a:p>
            <a:r>
              <a:rPr lang="cs-CZ" sz="2600" dirty="0" smtClean="0">
                <a:latin typeface="+mn-lt"/>
              </a:rPr>
              <a:t>Doložení do </a:t>
            </a:r>
            <a:r>
              <a:rPr lang="cs-CZ" sz="2600" dirty="0" err="1" smtClean="0">
                <a:latin typeface="+mn-lt"/>
              </a:rPr>
              <a:t>ZoR</a:t>
            </a:r>
            <a:r>
              <a:rPr lang="cs-CZ" sz="2600" dirty="0" smtClean="0">
                <a:latin typeface="+mn-lt"/>
              </a:rPr>
              <a:t>: až spolu s doložením získané kvalifikace </a:t>
            </a:r>
          </a:p>
          <a:p>
            <a:r>
              <a:rPr lang="cs-CZ" sz="2600" dirty="0" smtClean="0">
                <a:latin typeface="+mn-lt"/>
              </a:rPr>
              <a:t>Viz Příloha č. 3 – kap. 7.2</a:t>
            </a:r>
            <a:endParaRPr lang="cs-CZ" sz="2600" dirty="0">
              <a:latin typeface="+mn-lt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11527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 smtClean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 smtClean="0">
                <a:solidFill>
                  <a:srgbClr val="428D96"/>
                </a:solidFill>
                <a:cs typeface="Arial" panose="020B0604020202020204" pitchFamily="34" charset="0"/>
              </a:rPr>
              <a:t>Principy zjednodušeného vykazování</a:t>
            </a:r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67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291937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Školní speciální </a:t>
            </a:r>
            <a:r>
              <a:rPr lang="cs-CZ" dirty="0" smtClean="0"/>
              <a:t>pedagog/speciální pedagog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90174"/>
            <a:ext cx="7584907" cy="4710112"/>
          </a:xfrm>
        </p:spPr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0,1/měsíc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3 žáci s potřebou podpůrných opatření prvního stupně po celou dobu realizace šablon (až do výše 1,0 úvazku speciálního pedagoga)</a:t>
            </a:r>
          </a:p>
          <a:p>
            <a:endParaRPr lang="cs-CZ" sz="2400" dirty="0" smtClean="0"/>
          </a:p>
          <a:p>
            <a:r>
              <a:rPr lang="cs-CZ" sz="2400" dirty="0" smtClean="0"/>
              <a:t>Kvalifikace</a:t>
            </a:r>
            <a:r>
              <a:rPr lang="cs-CZ" sz="2400" dirty="0"/>
              <a:t>: dle </a:t>
            </a:r>
            <a:r>
              <a:rPr lang="cs-CZ" sz="2400" dirty="0" smtClean="0"/>
              <a:t>§ 18 zákona 563/2004 Sb. </a:t>
            </a:r>
            <a:r>
              <a:rPr lang="cs-CZ" sz="2400" dirty="0"/>
              <a:t>o </a:t>
            </a:r>
            <a:r>
              <a:rPr lang="cs-CZ" sz="2400" dirty="0" smtClean="0"/>
              <a:t>pedagogických pracovnících</a:t>
            </a:r>
          </a:p>
          <a:p>
            <a:r>
              <a:rPr lang="cs-CZ" sz="2400" dirty="0" smtClean="0"/>
              <a:t>Činnosti: 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Diagnostikuje SVP žáků, vytváří podmínky pro integraci žáků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Spolupracuje na vytváří Plánů </a:t>
            </a:r>
            <a:r>
              <a:rPr lang="cs-CZ" sz="2400" dirty="0" err="1" smtClean="0"/>
              <a:t>pg</a:t>
            </a:r>
            <a:r>
              <a:rPr lang="cs-CZ" sz="2400" dirty="0" smtClean="0"/>
              <a:t>. podpory nebo Individuálních vzdělávacích plánů.</a:t>
            </a:r>
            <a:endParaRPr lang="cs-CZ" sz="24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2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282312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Školní psycholog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30443" y="1180550"/>
            <a:ext cx="7584907" cy="482561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0,5/měsíc (pouze 1 psycholog při jakémkoliv úvazku)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3 žáci s potřebou podpůrných opatření prvního stupně po celou dobu realizace šablon </a:t>
            </a:r>
            <a:r>
              <a:rPr lang="cs-CZ" sz="2400" dirty="0" smtClean="0"/>
              <a:t>(až do výše 1,0 úvazku školního psychologa)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Kvalifikace</a:t>
            </a:r>
            <a:r>
              <a:rPr lang="cs-CZ" sz="2400" dirty="0"/>
              <a:t>: </a:t>
            </a:r>
            <a:r>
              <a:rPr lang="cs-CZ" sz="2400" dirty="0" smtClean="0"/>
              <a:t>dle </a:t>
            </a:r>
            <a:r>
              <a:rPr lang="cs-CZ" sz="2400" dirty="0"/>
              <a:t>§ </a:t>
            </a:r>
            <a:r>
              <a:rPr lang="cs-CZ" sz="2400" dirty="0" smtClean="0"/>
              <a:t>19 </a:t>
            </a:r>
            <a:r>
              <a:rPr lang="cs-CZ" sz="2400" dirty="0"/>
              <a:t>zákona 563/2004 Sb. o </a:t>
            </a:r>
            <a:r>
              <a:rPr lang="cs-CZ" sz="2400" dirty="0" smtClean="0"/>
              <a:t>pedagogických pracovnících</a:t>
            </a:r>
            <a:endParaRPr lang="cs-CZ" sz="2400" dirty="0"/>
          </a:p>
          <a:p>
            <a:r>
              <a:rPr lang="cs-CZ" sz="2400" dirty="0" smtClean="0"/>
              <a:t>Činnosti</a:t>
            </a:r>
            <a:r>
              <a:rPr lang="cs-CZ" sz="2400" dirty="0"/>
              <a:t>: </a:t>
            </a:r>
            <a:endParaRPr lang="cs-CZ" sz="2400" dirty="0" smtClean="0"/>
          </a:p>
          <a:p>
            <a:pPr marL="342900" indent="-342900">
              <a:buFontTx/>
              <a:buChar char="-"/>
            </a:pPr>
            <a:r>
              <a:rPr lang="cs-CZ" sz="2400" dirty="0" smtClean="0"/>
              <a:t>Diagnostika žáků, poskytování konzultací žákům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Konzultace pro pedagogy, rodiče, spolupráce s jinými zařízeními.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4376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1273" y="282312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Sociální pedagog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80549"/>
            <a:ext cx="7584907" cy="4844865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nepedagogický pracovník</a:t>
            </a:r>
            <a:endParaRPr lang="cs-CZ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0,1/měsíc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3 </a:t>
            </a:r>
            <a:r>
              <a:rPr lang="cs-CZ" sz="2200" dirty="0"/>
              <a:t>žáci ohrožení školním neúspěchem po celou dobu realizace šablon (až do výše 1,0 </a:t>
            </a:r>
            <a:r>
              <a:rPr lang="cs-CZ" sz="2200" dirty="0" smtClean="0"/>
              <a:t>úvazku speciálního pedagoga)</a:t>
            </a:r>
            <a:endParaRPr lang="cs-CZ" sz="2200" dirty="0"/>
          </a:p>
          <a:p>
            <a:r>
              <a:rPr lang="cs-CZ" sz="2200" dirty="0" smtClean="0"/>
              <a:t>Kvalifikace: VŠ vzdělání v oblasti sociální pedagogiky nebo VŠ/VOŠ vzdělání v oblasti sociální práce (dle zákona č. 108/2006 Sb. – pozice sociální pracovník).</a:t>
            </a:r>
            <a:endParaRPr lang="cs-CZ" sz="2200" dirty="0"/>
          </a:p>
          <a:p>
            <a:r>
              <a:rPr lang="cs-CZ" sz="2200" dirty="0" smtClean="0"/>
              <a:t>Činnosti</a:t>
            </a:r>
            <a:r>
              <a:rPr lang="cs-CZ" sz="2200" dirty="0"/>
              <a:t>: </a:t>
            </a:r>
          </a:p>
          <a:p>
            <a:pPr marL="342900" indent="-342900">
              <a:buFontTx/>
              <a:buChar char="-"/>
            </a:pPr>
            <a:r>
              <a:rPr lang="cs-CZ" sz="2200" dirty="0" smtClean="0"/>
              <a:t>Vytvářet propojení mezi školou a dalšími subjekty (policie, zdravotnické zařízení, obec, …)</a:t>
            </a:r>
          </a:p>
          <a:p>
            <a:pPr marL="342900" indent="-342900">
              <a:buFontTx/>
              <a:buChar char="-"/>
            </a:pPr>
            <a:r>
              <a:rPr lang="cs-CZ" sz="2200" dirty="0" smtClean="0"/>
              <a:t>Mediace mezi školou, rodiči, institucemi a pomoc s právními a sociálními otázkami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45298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263062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Chůva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981777"/>
            <a:ext cx="7976335" cy="4985885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nepedagogický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0,1/měsíc</a:t>
            </a:r>
            <a:endParaRPr lang="cs-CZ" sz="2400" strike="sngStrike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m</a:t>
            </a:r>
            <a:r>
              <a:rPr lang="cs-CZ" sz="2400" dirty="0" smtClean="0"/>
              <a:t>in. 2 dvouleté děti, které dosáhnou věku 3 let až v 2. pololetí školního roku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Do nabytí účinnosti §5 odst. 6 vyhlášky č. 14/2005 Sb. (do 31.8.2020)</a:t>
            </a:r>
          </a:p>
          <a:p>
            <a:r>
              <a:rPr lang="cs-CZ" sz="2400" dirty="0" smtClean="0"/>
              <a:t>Kvalifikace: min. středoškolské vzdělání v</a:t>
            </a:r>
            <a:r>
              <a:rPr lang="cs-CZ" sz="2400" dirty="0"/>
              <a:t> oblasti pedagogiky, </a:t>
            </a:r>
            <a:r>
              <a:rPr lang="cs-CZ" sz="2400" dirty="0" smtClean="0"/>
              <a:t>zdravotnictví, sociální péče nebo splnění kvalifikačních požadavků dle </a:t>
            </a:r>
            <a:r>
              <a:rPr lang="cs-CZ" sz="2400" dirty="0"/>
              <a:t>NSK </a:t>
            </a:r>
            <a:r>
              <a:rPr lang="cs-CZ" sz="2400" b="1" dirty="0"/>
              <a:t>Chůva pro děti do zahájení povinné školní docházky</a:t>
            </a:r>
            <a:r>
              <a:rPr lang="cs-CZ" sz="2400" dirty="0"/>
              <a:t> </a:t>
            </a:r>
            <a:r>
              <a:rPr lang="cs-CZ" sz="2400" dirty="0" smtClean="0"/>
              <a:t>nebo Chůva </a:t>
            </a:r>
            <a:r>
              <a:rPr lang="cs-CZ" sz="2400" dirty="0"/>
              <a:t>pro hrací </a:t>
            </a:r>
            <a:r>
              <a:rPr lang="cs-CZ" sz="2400" dirty="0" smtClean="0"/>
              <a:t>koutky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Činnosti: </a:t>
            </a:r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cs-CZ" sz="2400" dirty="0" smtClean="0"/>
              <a:t>Základní </a:t>
            </a:r>
            <a:r>
              <a:rPr lang="cs-CZ" sz="2400" dirty="0"/>
              <a:t>péče o děti – oblékání, hygiena, prevence úrazů, </a:t>
            </a:r>
            <a:r>
              <a:rPr lang="cs-CZ" sz="2400" dirty="0" smtClean="0"/>
              <a:t>bezpečnost</a:t>
            </a:r>
            <a:endParaRPr lang="cs-CZ" sz="2400" dirty="0"/>
          </a:p>
          <a:p>
            <a:pPr marL="342900" indent="-342900">
              <a:lnSpc>
                <a:spcPct val="100000"/>
              </a:lnSpc>
              <a:buFontTx/>
              <a:buChar char="-"/>
            </a:pPr>
            <a:r>
              <a:rPr lang="cs-CZ" sz="2400" dirty="0"/>
              <a:t>Podpora  v rozvoji dítěte formou her, malování, čtení, řečových </a:t>
            </a:r>
            <a:r>
              <a:rPr lang="cs-CZ" sz="2400" dirty="0" smtClean="0"/>
              <a:t>her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6715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089" y="330438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Školní kariérový poradce/Kariérový poradce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6136" y="1068404"/>
            <a:ext cx="8460606" cy="5303520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</a:t>
            </a:r>
            <a:r>
              <a:rPr lang="cs-CZ" sz="2400" dirty="0" smtClean="0"/>
              <a:t>edagogický pracovník (dané školy)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0,1/měsíc</a:t>
            </a:r>
            <a:endParaRPr lang="cs-CZ" sz="2400" strike="sngStrike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není stanovena podmínka pro výběr </a:t>
            </a:r>
            <a:r>
              <a:rPr lang="cs-CZ" sz="2400" dirty="0" smtClean="0"/>
              <a:t>šablony</a:t>
            </a:r>
            <a:endParaRPr lang="cs-CZ" sz="2400" dirty="0"/>
          </a:p>
          <a:p>
            <a:r>
              <a:rPr lang="cs-CZ" sz="2400" dirty="0" smtClean="0"/>
              <a:t>Kvalifikace</a:t>
            </a:r>
            <a:r>
              <a:rPr lang="cs-CZ" sz="2400" dirty="0"/>
              <a:t>: </a:t>
            </a:r>
            <a:r>
              <a:rPr lang="cs-CZ" sz="2400" dirty="0" smtClean="0"/>
              <a:t>pedagogický pracovník dané školy </a:t>
            </a:r>
            <a:endParaRPr lang="cs-CZ" sz="2400" dirty="0"/>
          </a:p>
          <a:p>
            <a:r>
              <a:rPr lang="cs-CZ" sz="2400" dirty="0"/>
              <a:t>Činnosti</a:t>
            </a:r>
            <a:r>
              <a:rPr lang="cs-CZ" sz="2400" dirty="0" smtClean="0"/>
              <a:t>: 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Kariérové poradenství, další vzdělávání žáků, identifikace nadání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pro úvazek 0,1 zrealizuje každý měsíc min. 2 individuální setkání s žáky/studenty (vhodné směry vzdělávání, profesní orientace)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1 setkání s žákem lze nahradit workshopem pro pedagogy/rodiče</a:t>
            </a:r>
            <a:r>
              <a:rPr lang="cs-CZ" sz="2400" dirty="0"/>
              <a:t> za účelem získání kompetencí pedagogů/rodičů při identifikaci </a:t>
            </a:r>
            <a:r>
              <a:rPr lang="cs-CZ" sz="2400" dirty="0" smtClean="0"/>
              <a:t>nadání/potenciálu, </a:t>
            </a:r>
            <a:r>
              <a:rPr lang="cs-CZ" sz="2400" dirty="0"/>
              <a:t>nebo za účelem přípravy systému identifikace a podpory nadání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27647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49" y="411346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Koordinátor spolupráce ZUŠ a příbuzných organizací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79546" y="1203437"/>
            <a:ext cx="7584907" cy="497626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0,1/měsíc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není stanovena podmínka pro výběr šablony</a:t>
            </a:r>
            <a:endParaRPr lang="cs-CZ" sz="2400" dirty="0"/>
          </a:p>
          <a:p>
            <a:r>
              <a:rPr lang="cs-CZ" sz="2400" dirty="0"/>
              <a:t>Kvalifikace: minimálně </a:t>
            </a:r>
            <a:r>
              <a:rPr lang="cs-CZ" sz="2400" dirty="0" smtClean="0"/>
              <a:t>střední </a:t>
            </a:r>
            <a:r>
              <a:rPr lang="cs-CZ" sz="2400" dirty="0"/>
              <a:t>vzděláním s výučním </a:t>
            </a:r>
            <a:r>
              <a:rPr lang="cs-CZ" sz="2400" dirty="0" smtClean="0"/>
              <a:t>listem</a:t>
            </a:r>
          </a:p>
          <a:p>
            <a:r>
              <a:rPr lang="cs-CZ" sz="2400" dirty="0" smtClean="0"/>
              <a:t>Činnosti</a:t>
            </a:r>
            <a:r>
              <a:rPr lang="cs-CZ" sz="2400" dirty="0"/>
              <a:t>: </a:t>
            </a:r>
            <a:endParaRPr lang="cs-CZ" sz="2400" dirty="0" smtClean="0"/>
          </a:p>
          <a:p>
            <a:r>
              <a:rPr lang="cs-CZ" sz="2400" dirty="0" smtClean="0"/>
              <a:t>komunikace </a:t>
            </a:r>
            <a:r>
              <a:rPr lang="cs-CZ" sz="2400" dirty="0"/>
              <a:t>a hledání vhodných forem spolupráce se zástupci různých organizací v oblasti kultury a umění (školy, školská zařízení, neziskové organizace, spolky, úřady, aj.), případně v oblasti sociálních služeb.</a:t>
            </a:r>
          </a:p>
          <a:p>
            <a:r>
              <a:rPr lang="cs-CZ" sz="2400" dirty="0" smtClean="0"/>
              <a:t>pro úvazek 0,1 zrealizuje za jeden měsíc 1 workshop/kulatý stůl – spolupráce</a:t>
            </a:r>
            <a:r>
              <a:rPr lang="cs-CZ" sz="2400" dirty="0"/>
              <a:t> </a:t>
            </a:r>
            <a:r>
              <a:rPr lang="cs-CZ" sz="2400" dirty="0" smtClean="0"/>
              <a:t>pedagogů a spolupracujících organizací, stáže, příklady dobré praxe, úpravy ŠVP, zapojení odborníků. S násobkem úvazku se násobí počet akcí.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1434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494067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Pracovní neschopnost (PN) a ošetřování člena rodiny (OČR) v personálních šablonách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478932"/>
            <a:ext cx="7584907" cy="5066247"/>
          </a:xfrm>
        </p:spPr>
        <p:txBody>
          <a:bodyPr>
            <a:noAutofit/>
          </a:bodyPr>
          <a:lstStyle/>
          <a:p>
            <a:pPr marL="12700">
              <a:lnSpc>
                <a:spcPct val="100000"/>
              </a:lnSpc>
              <a:buClr>
                <a:srgbClr val="428F9B"/>
              </a:buClr>
              <a:tabLst>
                <a:tab pos="196850" algn="l"/>
              </a:tabLst>
            </a:pPr>
            <a:r>
              <a:rPr lang="cs-CZ" sz="2200" dirty="0" smtClean="0">
                <a:latin typeface="+mn-lt"/>
              </a:rPr>
              <a:t>Výstupem je vždy měsíc práce v určité výši úvazku, kdy se do výstupu započítává i PN při splnění obou těchto podmínek: </a:t>
            </a:r>
          </a:p>
          <a:p>
            <a:r>
              <a:rPr lang="cs-CZ" sz="2200" dirty="0" smtClean="0">
                <a:latin typeface="+mn-lt"/>
              </a:rPr>
              <a:t>1. PN nesmí v rámci vykazovaného měsíce přesáhnout 14 kalendářních dnů. </a:t>
            </a:r>
          </a:p>
          <a:p>
            <a:r>
              <a:rPr lang="cs-CZ" sz="2200" dirty="0" smtClean="0">
                <a:latin typeface="+mn-lt"/>
              </a:rPr>
              <a:t>2. Ve vykazovaném měsíci nesmí zaměstnanci vzniknout nebo trvat nárok na dávku nemocenského pojištění (tzv. nemocenské). Nemocenské náleží pojištěncům od 15. kalendářního dne trvání PN. </a:t>
            </a:r>
          </a:p>
          <a:p>
            <a:endParaRPr lang="cs-CZ" sz="2200" dirty="0" smtClean="0">
              <a:latin typeface="+mn-lt"/>
            </a:endParaRPr>
          </a:p>
          <a:p>
            <a:r>
              <a:rPr lang="cs-CZ" sz="2200" dirty="0" smtClean="0">
                <a:latin typeface="+mn-lt"/>
              </a:rPr>
              <a:t>Toto se netýká OČR - v případě OČR není nikdy naplněna podmínka č. 2. Při OČR vzniká nárok na dávku nemocenského pojištění (tzv. ošetřovné) od prvního dne trvání OČR.</a:t>
            </a:r>
            <a:endParaRPr lang="cs-CZ" sz="2200" dirty="0">
              <a:latin typeface="+mn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80832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97815"/>
            <a:ext cx="7908958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PN a OČR – možnosti řešení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296052"/>
            <a:ext cx="7584907" cy="4575359"/>
          </a:xfrm>
        </p:spPr>
        <p:txBody>
          <a:bodyPr>
            <a:noAutofit/>
          </a:bodyPr>
          <a:lstStyle/>
          <a:p>
            <a:pPr marL="469900" indent="-457200">
              <a:lnSpc>
                <a:spcPct val="100000"/>
              </a:lnSpc>
              <a:buAutoNum type="arabicPeriod"/>
              <a:tabLst>
                <a:tab pos="196850" algn="l"/>
              </a:tabLst>
            </a:pPr>
            <a:r>
              <a:rPr lang="cs-CZ" sz="2400" b="1" dirty="0" smtClean="0">
                <a:latin typeface="+mn-lt"/>
              </a:rPr>
              <a:t>Zastoupení</a:t>
            </a:r>
            <a:r>
              <a:rPr lang="cs-CZ" sz="2400" dirty="0" smtClean="0">
                <a:latin typeface="+mn-lt"/>
              </a:rPr>
              <a:t> jiným pracovníkem na dny nepřítomnosti </a:t>
            </a:r>
          </a:p>
          <a:p>
            <a:pPr marL="355600" indent="-342900">
              <a:lnSpc>
                <a:spcPct val="100000"/>
              </a:lnSpc>
              <a:buClr>
                <a:srgbClr val="428F9B"/>
              </a:buClr>
              <a:buFontTx/>
              <a:buChar char="-"/>
              <a:tabLst>
                <a:tab pos="196850" algn="l"/>
              </a:tabLst>
            </a:pPr>
            <a:r>
              <a:rPr lang="cs-CZ" sz="2400" dirty="0">
                <a:latin typeface="+mn-lt"/>
                <a:cs typeface="Calibri Light"/>
              </a:rPr>
              <a:t>s</a:t>
            </a:r>
            <a:r>
              <a:rPr lang="cs-CZ" sz="2400" dirty="0" smtClean="0">
                <a:latin typeface="+mn-lt"/>
                <a:cs typeface="Calibri Light"/>
              </a:rPr>
              <a:t>plnění kvalifikačních požadavků, uzavření smlouvy/DPČ/DPP</a:t>
            </a:r>
          </a:p>
          <a:p>
            <a:pPr marL="12700">
              <a:lnSpc>
                <a:spcPct val="100000"/>
              </a:lnSpc>
              <a:buClr>
                <a:srgbClr val="428F9B"/>
              </a:buClr>
              <a:tabLst>
                <a:tab pos="196850" algn="l"/>
              </a:tabLst>
            </a:pPr>
            <a:r>
              <a:rPr lang="cs-CZ" sz="2400" b="1" dirty="0" smtClean="0">
                <a:latin typeface="+mn-lt"/>
                <a:cs typeface="Calibri Light"/>
              </a:rPr>
              <a:t>2</a:t>
            </a:r>
            <a:r>
              <a:rPr lang="cs-CZ" sz="2400" dirty="0" smtClean="0">
                <a:latin typeface="+mn-lt"/>
                <a:cs typeface="Calibri Light"/>
              </a:rPr>
              <a:t>.    </a:t>
            </a:r>
            <a:r>
              <a:rPr lang="cs-CZ" sz="2400" b="1" dirty="0" smtClean="0">
                <a:latin typeface="+mn-lt"/>
                <a:cs typeface="Calibri Light"/>
              </a:rPr>
              <a:t>Náhrada celého měsíce</a:t>
            </a:r>
            <a:r>
              <a:rPr lang="cs-CZ" sz="2400" dirty="0" smtClean="0">
                <a:latin typeface="+mn-lt"/>
                <a:cs typeface="Calibri Light"/>
              </a:rPr>
              <a:t> chybějícím pracovníkem </a:t>
            </a:r>
          </a:p>
          <a:p>
            <a:pPr marL="355600" indent="-342900">
              <a:lnSpc>
                <a:spcPct val="100000"/>
              </a:lnSpc>
              <a:buClr>
                <a:srgbClr val="428F9B"/>
              </a:buClr>
              <a:buFontTx/>
              <a:buChar char="-"/>
              <a:tabLst>
                <a:tab pos="196850" algn="l"/>
              </a:tabLst>
            </a:pPr>
            <a:r>
              <a:rPr lang="cs-CZ" sz="2400" dirty="0">
                <a:latin typeface="+mn-lt"/>
                <a:cs typeface="Calibri Light"/>
              </a:rPr>
              <a:t>ú</a:t>
            </a:r>
            <a:r>
              <a:rPr lang="cs-CZ" sz="2400" dirty="0" smtClean="0">
                <a:latin typeface="+mn-lt"/>
                <a:cs typeface="Calibri Light"/>
              </a:rPr>
              <a:t>prava smlouvy/DPČ/DPP</a:t>
            </a:r>
          </a:p>
          <a:p>
            <a:pPr marL="469900" indent="-457200">
              <a:lnSpc>
                <a:spcPct val="100000"/>
              </a:lnSpc>
              <a:buAutoNum type="arabicPeriod" startAt="3"/>
              <a:tabLst>
                <a:tab pos="196850" algn="l"/>
              </a:tabLst>
            </a:pPr>
            <a:r>
              <a:rPr lang="cs-CZ" sz="2400" b="1" dirty="0" smtClean="0">
                <a:latin typeface="+mn-lt"/>
                <a:cs typeface="Calibri Light"/>
              </a:rPr>
              <a:t>Snížení vykazované splněné šablony </a:t>
            </a:r>
            <a:r>
              <a:rPr lang="cs-CZ" sz="2400" dirty="0" smtClean="0">
                <a:latin typeface="+mn-lt"/>
                <a:cs typeface="Calibri Light"/>
              </a:rPr>
              <a:t>o dny nepřítomnosti </a:t>
            </a:r>
          </a:p>
          <a:p>
            <a:pPr marL="355600" indent="-342900">
              <a:lnSpc>
                <a:spcPct val="100000"/>
              </a:lnSpc>
              <a:buClr>
                <a:srgbClr val="428F9B"/>
              </a:buClr>
              <a:buFontTx/>
              <a:buChar char="-"/>
              <a:tabLst>
                <a:tab pos="196850" algn="l"/>
              </a:tabLst>
            </a:pPr>
            <a:r>
              <a:rPr lang="cs-CZ" sz="2400" dirty="0" smtClean="0">
                <a:latin typeface="+mn-lt"/>
                <a:cs typeface="Calibri Light"/>
              </a:rPr>
              <a:t>dle Kalkulačky indikátorů </a:t>
            </a:r>
            <a:r>
              <a:rPr lang="cs-CZ" sz="2400" dirty="0" err="1" smtClean="0">
                <a:latin typeface="+mn-lt"/>
                <a:cs typeface="Calibri Light"/>
              </a:rPr>
              <a:t>ZoR</a:t>
            </a:r>
            <a:r>
              <a:rPr lang="cs-CZ" sz="2400" dirty="0" smtClean="0">
                <a:latin typeface="+mn-lt"/>
                <a:cs typeface="Calibri Light"/>
              </a:rPr>
              <a:t> </a:t>
            </a:r>
          </a:p>
          <a:p>
            <a:pPr marL="355600" indent="-342900">
              <a:lnSpc>
                <a:spcPct val="100000"/>
              </a:lnSpc>
              <a:buClr>
                <a:srgbClr val="428F9B"/>
              </a:buClr>
              <a:buFontTx/>
              <a:buChar char="-"/>
              <a:tabLst>
                <a:tab pos="196850" algn="l"/>
              </a:tabLst>
            </a:pPr>
            <a:endParaRPr lang="cs-CZ" sz="2400" dirty="0">
              <a:latin typeface="+mn-lt"/>
              <a:cs typeface="Calibri Light"/>
            </a:endParaRPr>
          </a:p>
          <a:p>
            <a:r>
              <a:rPr lang="cs-CZ" sz="2400" dirty="0" smtClean="0">
                <a:latin typeface="+mn-lt"/>
              </a:rPr>
              <a:t>Viz Přehled šablon a jejich věcný výklad – kap. 7.2</a:t>
            </a:r>
          </a:p>
        </p:txBody>
      </p:sp>
    </p:spTree>
    <p:extLst>
      <p:ext uri="{BB962C8B-B14F-4D97-AF65-F5344CB8AC3E}">
        <p14:creationId xmlns:p14="http://schemas.microsoft.com/office/powerpoint/2010/main" val="125898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4408" y="359314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Osobnostní a profesní rozvoj pedagogů - DVPP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5155" y="1049155"/>
            <a:ext cx="8165206" cy="4947384"/>
          </a:xfrm>
        </p:spPr>
        <p:txBody>
          <a:bodyPr numCol="1">
            <a:normAutofit fontScale="92500" lnSpcReduction="10000"/>
          </a:bodyPr>
          <a:lstStyle/>
          <a:p>
            <a:r>
              <a:rPr lang="cs-CZ" sz="2400" b="1" dirty="0" smtClean="0">
                <a:latin typeface="+mn-lt"/>
              </a:rPr>
              <a:t>Pravidla: </a:t>
            </a:r>
            <a:endParaRPr lang="cs-CZ" sz="2400" b="1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1 šablona = 8 hodin, šablona je volena násobně dle počtu hodin trvání kurzu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pro jeden kurz lze zvolit max. 10 šablon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šablonu není nutné volit do maximálního možného násobku hodin trvání kurzu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t</a:t>
            </a:r>
            <a:r>
              <a:rPr lang="cs-CZ" sz="2400" dirty="0" smtClean="0">
                <a:latin typeface="+mn-lt"/>
              </a:rPr>
              <a:t>éma e) Inkluze – ne pro školy speciální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Kurzy jsou realizovány prezenční formou.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Kurz musí být vybrán v souladu s variantou v žádosti o podporu</a:t>
            </a:r>
          </a:p>
          <a:p>
            <a:endParaRPr lang="cs-CZ" sz="2400" dirty="0">
              <a:latin typeface="+mn-lt"/>
            </a:endParaRPr>
          </a:p>
          <a:p>
            <a:r>
              <a:rPr lang="cs-CZ" sz="2400" b="1" dirty="0" smtClean="0">
                <a:latin typeface="+mn-lt"/>
              </a:rPr>
              <a:t>Za neuznaný výstup se považuje </a:t>
            </a:r>
            <a:r>
              <a:rPr lang="cs-CZ" sz="2400" dirty="0" smtClean="0">
                <a:latin typeface="+mn-lt"/>
              </a:rPr>
              <a:t>(viz příloha č. 3, kap. 7.2):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Kurz DVPP zdarma pro pedagogického pracovníka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Vlastní kurz DVPP školy pro vlastní pedagogy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534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11188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Osobnostní a profesní rozvoj pedagogů - DVPP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628649" y="1209425"/>
            <a:ext cx="8111089" cy="4758238"/>
          </a:xfrm>
        </p:spPr>
        <p:txBody>
          <a:bodyPr>
            <a:normAutofit/>
          </a:bodyPr>
          <a:lstStyle/>
          <a:p>
            <a:pPr marL="457200" indent="-457200">
              <a:buAutoNum type="alphaLcParenR"/>
            </a:pPr>
            <a:r>
              <a:rPr lang="cs-CZ" sz="2400" dirty="0"/>
              <a:t>Čtenářská gramotnost</a:t>
            </a:r>
          </a:p>
          <a:p>
            <a:pPr marL="457200" indent="-457200">
              <a:buAutoNum type="alphaLcParenR"/>
            </a:pPr>
            <a:r>
              <a:rPr lang="cs-CZ" sz="2400" dirty="0"/>
              <a:t>Matematická gramotnost</a:t>
            </a:r>
          </a:p>
          <a:p>
            <a:pPr marL="457200" indent="-457200">
              <a:buAutoNum type="alphaLcParenR"/>
            </a:pPr>
            <a:r>
              <a:rPr lang="cs-CZ" sz="2400" dirty="0"/>
              <a:t>Cizí jazyky</a:t>
            </a:r>
          </a:p>
          <a:p>
            <a:pPr marL="457200" indent="-457200">
              <a:buAutoNum type="alphaLcParenR"/>
            </a:pPr>
            <a:r>
              <a:rPr lang="cs-CZ" sz="2400" dirty="0"/>
              <a:t>Osobnostně sociální rozvoj</a:t>
            </a:r>
          </a:p>
          <a:p>
            <a:pPr marL="457200" indent="-457200">
              <a:buAutoNum type="alphaLcParenR"/>
            </a:pPr>
            <a:r>
              <a:rPr lang="cs-CZ" sz="2400" dirty="0"/>
              <a:t>Inkluze – ne pro školy </a:t>
            </a:r>
            <a:r>
              <a:rPr lang="cs-CZ" sz="2400" dirty="0" smtClean="0"/>
              <a:t>speciální (Není možné měnit! Jiný SC)</a:t>
            </a:r>
            <a:endParaRPr lang="cs-CZ" sz="2400" dirty="0"/>
          </a:p>
          <a:p>
            <a:pPr marL="457200" indent="-457200">
              <a:buAutoNum type="alphaLcParenR"/>
            </a:pPr>
            <a:r>
              <a:rPr lang="cs-CZ" sz="2400" dirty="0"/>
              <a:t>Kariérové vzdělávání</a:t>
            </a:r>
          </a:p>
          <a:p>
            <a:pPr marL="457200" indent="-457200">
              <a:buAutoNum type="alphaLcParenR"/>
            </a:pPr>
            <a:r>
              <a:rPr lang="cs-CZ" sz="2400" dirty="0"/>
              <a:t>Polytechnické vzdělávání</a:t>
            </a:r>
          </a:p>
          <a:p>
            <a:pPr marL="457200" indent="-457200">
              <a:buAutoNum type="alphaLcParenR"/>
            </a:pPr>
            <a:r>
              <a:rPr lang="cs-CZ" sz="2400" dirty="0"/>
              <a:t>ICT</a:t>
            </a:r>
          </a:p>
          <a:p>
            <a:pPr marL="457200" indent="-457200">
              <a:buAutoNum type="alphaLcParenR"/>
            </a:pPr>
            <a:r>
              <a:rPr lang="cs-CZ" sz="2400" dirty="0"/>
              <a:t>Projektová </a:t>
            </a:r>
            <a:r>
              <a:rPr lang="cs-CZ" sz="2400" dirty="0" smtClean="0"/>
              <a:t>výuka</a:t>
            </a:r>
          </a:p>
          <a:p>
            <a:pPr marL="457200" indent="-457200">
              <a:buAutoNum type="alphaLcParenR"/>
            </a:pPr>
            <a:r>
              <a:rPr lang="cs-CZ" sz="2400" dirty="0" smtClean="0"/>
              <a:t>Kulturní </a:t>
            </a:r>
            <a:r>
              <a:rPr lang="cs-CZ" sz="2400" dirty="0"/>
              <a:t>povědomí a vyjádření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274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88190"/>
            <a:ext cx="7886700" cy="747591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Principy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35781"/>
            <a:ext cx="7886700" cy="490888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>
                <a:latin typeface="+mn-lt"/>
              </a:rPr>
              <a:t>Projekt žadatel skládá z předem definovaných </a:t>
            </a:r>
            <a:r>
              <a:rPr lang="cs-CZ" sz="2400" b="1" dirty="0" smtClean="0">
                <a:latin typeface="+mn-lt"/>
              </a:rPr>
              <a:t>šablon  (šablona=aktivita)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>
                <a:latin typeface="+mn-lt"/>
              </a:rPr>
              <a:t>Šablona </a:t>
            </a:r>
            <a:r>
              <a:rPr lang="cs-CZ" sz="2400" b="1" dirty="0">
                <a:latin typeface="+mn-lt"/>
              </a:rPr>
              <a:t>má předem definovaný </a:t>
            </a:r>
            <a:r>
              <a:rPr lang="cs-CZ" sz="2400" b="1" dirty="0" smtClean="0">
                <a:latin typeface="+mn-lt"/>
              </a:rPr>
              <a:t>výstup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>
                <a:latin typeface="+mn-lt"/>
              </a:rPr>
              <a:t>Schválený </a:t>
            </a:r>
            <a:r>
              <a:rPr lang="cs-CZ" sz="2400" b="1" dirty="0">
                <a:latin typeface="+mn-lt"/>
              </a:rPr>
              <a:t>výstup = způsobilý </a:t>
            </a:r>
            <a:r>
              <a:rPr lang="cs-CZ" sz="2400" b="1" dirty="0" smtClean="0">
                <a:latin typeface="+mn-lt"/>
              </a:rPr>
              <a:t>výdaj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>
                <a:latin typeface="+mn-lt"/>
              </a:rPr>
              <a:t>Není </a:t>
            </a:r>
            <a:r>
              <a:rPr lang="cs-CZ" sz="2400" b="1" dirty="0">
                <a:latin typeface="+mn-lt"/>
              </a:rPr>
              <a:t>sestavován </a:t>
            </a:r>
            <a:r>
              <a:rPr lang="cs-CZ" sz="2400" b="1" dirty="0" smtClean="0">
                <a:latin typeface="+mn-lt"/>
              </a:rPr>
              <a:t>rozpočet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>
                <a:latin typeface="+mn-lt"/>
              </a:rPr>
              <a:t>Není </a:t>
            </a:r>
            <a:r>
              <a:rPr lang="cs-CZ" sz="2400" b="1" dirty="0">
                <a:latin typeface="+mn-lt"/>
              </a:rPr>
              <a:t>vyžadován samostatný projektový účet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>
                <a:latin typeface="+mn-lt"/>
              </a:rPr>
              <a:t>Není </a:t>
            </a:r>
            <a:r>
              <a:rPr lang="cs-CZ" sz="2400" b="1" dirty="0">
                <a:latin typeface="+mn-lt"/>
              </a:rPr>
              <a:t>předkládáno a kontrolováno </a:t>
            </a:r>
            <a:r>
              <a:rPr lang="cs-CZ" sz="2400" b="1" dirty="0" smtClean="0">
                <a:latin typeface="+mn-lt"/>
              </a:rPr>
              <a:t>účetnictví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>
                <a:latin typeface="+mn-lt"/>
              </a:rPr>
              <a:t>Finanční prostředky lze využívat napříč šablonami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>
                <a:latin typeface="+mn-lt"/>
              </a:rPr>
              <a:t>Způsob </a:t>
            </a:r>
            <a:r>
              <a:rPr lang="cs-CZ" sz="2400" b="1" dirty="0">
                <a:latin typeface="+mn-lt"/>
              </a:rPr>
              <a:t>využití finančních prostředků a rozložení nákladů pro realizaci aktivit – v kompetenci ředitele školy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>
                <a:latin typeface="+mn-lt"/>
              </a:rPr>
              <a:t>Žádost </a:t>
            </a:r>
            <a:r>
              <a:rPr lang="cs-CZ" sz="2400" b="1" dirty="0">
                <a:latin typeface="+mn-lt"/>
              </a:rPr>
              <a:t>o podporu i zprávy o realizaci se předkládají ve zjednodušené formě </a:t>
            </a:r>
          </a:p>
          <a:p>
            <a:endParaRPr lang="cs-CZ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06693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417249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Vzdělávání </a:t>
            </a:r>
            <a:r>
              <a:rPr lang="cs-CZ" dirty="0" err="1" smtClean="0"/>
              <a:t>pg</a:t>
            </a:r>
            <a:r>
              <a:rPr lang="cs-CZ" dirty="0" smtClean="0"/>
              <a:t>. sboru zaměřené na inkluzi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83907"/>
            <a:ext cx="7886700" cy="4880009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pro </a:t>
            </a:r>
            <a:r>
              <a:rPr lang="cs-CZ" sz="2400" dirty="0" smtClean="0"/>
              <a:t>ZŠ, SVČ, ZUŠ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DVPP kurz - 8 hodin – doporučeno pro alespoň polovinu pedagogického sboru, minimálně však pro 2 pedagogy (vytvoření týmu)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1 šablona = 1 pedagog</a:t>
            </a:r>
          </a:p>
          <a:p>
            <a:endParaRPr lang="cs-CZ" sz="2400" dirty="0"/>
          </a:p>
          <a:p>
            <a:r>
              <a:rPr lang="cs-CZ" sz="2400" b="1" dirty="0" smtClean="0"/>
              <a:t>Rozdíl</a:t>
            </a:r>
            <a:r>
              <a:rPr lang="cs-CZ" sz="2400" dirty="0" smtClean="0"/>
              <a:t> DVPP zaměřené na inkluzi (8 hodin) a Vzdělávání </a:t>
            </a:r>
            <a:r>
              <a:rPr lang="cs-CZ" sz="2400" dirty="0" err="1" smtClean="0"/>
              <a:t>pg</a:t>
            </a:r>
            <a:r>
              <a:rPr lang="cs-CZ" sz="2400" dirty="0" smtClean="0"/>
              <a:t>. sboru: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DVPP je určeno pro jednotlivé pedagogy, kteří absolvují vzdělávací kurz ve standardních podmínkách poskytovatele kurzu – možnost násobného výběru šablony – počítá se s dopravou na místo konání kurzu, stravným atd.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Vzdělávání </a:t>
            </a:r>
            <a:r>
              <a:rPr lang="cs-CZ" sz="2400" dirty="0" err="1" smtClean="0"/>
              <a:t>pg</a:t>
            </a:r>
            <a:r>
              <a:rPr lang="cs-CZ" sz="2400" dirty="0" smtClean="0"/>
              <a:t>. sboru je určeno pro skupinu pedagogů, za kterým přijede do školy školitel DVPP kurzu (nepočítá s dopravou, stravným atd.) – pevně stanovená 8hodinová šablona = min. 8 hodin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646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49688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Sdílení zkušeností </a:t>
            </a:r>
            <a:r>
              <a:rPr lang="cs-CZ" dirty="0" err="1" smtClean="0"/>
              <a:t>pg</a:t>
            </a:r>
            <a:r>
              <a:rPr lang="cs-CZ" dirty="0" smtClean="0"/>
              <a:t>. prostřednictvím návštěv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61298"/>
            <a:ext cx="7886700" cy="492186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pro MŠ, ZŠ, ŠD, ŠK, SVČ, ZUŠ</a:t>
            </a:r>
            <a:endParaRPr lang="cs-CZ" sz="24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vysílající a hostitelská škola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 smtClean="0"/>
              <a:t>Bg</a:t>
            </a:r>
            <a:r>
              <a:rPr lang="cs-CZ" sz="2400" dirty="0" smtClean="0"/>
              <a:t>. </a:t>
            </a:r>
            <a:r>
              <a:rPr lang="cs-CZ" sz="2400" dirty="0"/>
              <a:t>p</a:t>
            </a:r>
            <a:r>
              <a:rPr lang="cs-CZ" sz="2400" dirty="0" smtClean="0"/>
              <a:t>odpora: 16h vzdělávání pedagoga žadatele: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min. 2 návštěvy v celkové délce 8 hodin (např. 4+4, 6+2)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8 hodin na přípravu a vyhodnocení </a:t>
            </a:r>
          </a:p>
          <a:p>
            <a:r>
              <a:rPr lang="cs-CZ" sz="2400" dirty="0" smtClean="0"/>
              <a:t>+  navíc: pedagog z vysílající školy zajistí interní sdílení zkušeností pro pedagogy ze své školy</a:t>
            </a:r>
          </a:p>
          <a:p>
            <a:r>
              <a:rPr lang="cs-CZ" sz="2400" dirty="0"/>
              <a:t> </a:t>
            </a:r>
            <a:r>
              <a:rPr lang="cs-CZ" sz="2400" dirty="0" smtClean="0"/>
              <a:t> </a:t>
            </a:r>
          </a:p>
          <a:p>
            <a:r>
              <a:rPr lang="cs-CZ" sz="2400" dirty="0" smtClean="0"/>
              <a:t>1 hodina = 60 minut</a:t>
            </a:r>
          </a:p>
          <a:p>
            <a:r>
              <a:rPr lang="cs-CZ" sz="2400" u="sng" dirty="0" smtClean="0"/>
              <a:t>Změna v dokládání </a:t>
            </a:r>
            <a:r>
              <a:rPr lang="cs-CZ" sz="2400" u="sng" dirty="0" err="1" smtClean="0"/>
              <a:t>ZoR</a:t>
            </a:r>
            <a:r>
              <a:rPr lang="cs-CZ" sz="2400" u="sng" dirty="0" smtClean="0"/>
              <a:t> – odstraněna dohoda o spolupráci škol</a:t>
            </a:r>
            <a:endParaRPr lang="cs-CZ" sz="2400" u="sng" dirty="0"/>
          </a:p>
        </p:txBody>
      </p:sp>
    </p:spTree>
    <p:extLst>
      <p:ext uri="{BB962C8B-B14F-4D97-AF65-F5344CB8AC3E}">
        <p14:creationId xmlns:p14="http://schemas.microsoft.com/office/powerpoint/2010/main" val="261275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5642" y="311371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Vzájemná spolupráce pedagogů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26157"/>
            <a:ext cx="7886700" cy="470314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</a:t>
            </a:r>
            <a:r>
              <a:rPr lang="cs-CZ" sz="2400" dirty="0" smtClean="0"/>
              <a:t>ro ZŠ, ŠD, ŠK, SVČ, ZUŠ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s</a:t>
            </a:r>
            <a:r>
              <a:rPr lang="cs-CZ" sz="2400" dirty="0" smtClean="0"/>
              <a:t>polupráce 3 pedagogů – 9 oblastí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1 z pedagogů může být pedagog z jiné školy nebo student 4. nebo 5. ročníku fakult připravujících budoucí </a:t>
            </a:r>
            <a:r>
              <a:rPr lang="cs-CZ" sz="2400" dirty="0" err="1" smtClean="0"/>
              <a:t>pg</a:t>
            </a:r>
            <a:r>
              <a:rPr lang="cs-CZ" sz="2400" dirty="0" smtClean="0"/>
              <a:t>. pracovníky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 smtClean="0"/>
              <a:t>Bg</a:t>
            </a:r>
            <a:r>
              <a:rPr lang="cs-CZ" sz="2400" dirty="0" smtClean="0"/>
              <a:t>. </a:t>
            </a:r>
            <a:r>
              <a:rPr lang="cs-CZ" sz="2400" dirty="0"/>
              <a:t>p</a:t>
            </a:r>
            <a:r>
              <a:rPr lang="cs-CZ" sz="2400" dirty="0" smtClean="0"/>
              <a:t>odpora: každý pedagog ZŠ: 20 hodin (2x10 hodin), pedagog ŠD/ŠK/SVČ/ZUŠ: 10 hodin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10 hodin (= blok): 6 hodin společného plánování, 2 hodiny hospitací u kolegů, 2 hodiny následné reflexe </a:t>
            </a:r>
          </a:p>
          <a:p>
            <a:endParaRPr lang="cs-CZ" sz="2400" dirty="0" smtClean="0"/>
          </a:p>
          <a:p>
            <a:r>
              <a:rPr lang="cs-CZ" sz="2400" dirty="0"/>
              <a:t>1 hodina výuky = 45 minut</a:t>
            </a:r>
          </a:p>
          <a:p>
            <a:r>
              <a:rPr lang="cs-CZ" sz="2400" dirty="0"/>
              <a:t>1 hodina </a:t>
            </a:r>
            <a:r>
              <a:rPr lang="cs-CZ" sz="2400" dirty="0" smtClean="0"/>
              <a:t>plánování/reflexe </a:t>
            </a:r>
            <a:r>
              <a:rPr lang="cs-CZ" sz="2400" dirty="0"/>
              <a:t>= 60 minut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343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243994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Tandemová výuka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029903"/>
            <a:ext cx="7886700" cy="4799397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pro </a:t>
            </a:r>
            <a:r>
              <a:rPr lang="cs-CZ" sz="2400" dirty="0" smtClean="0"/>
              <a:t>ZŠ, ŠD, ŠK, SVČ, ZUŠ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</a:t>
            </a:r>
            <a:r>
              <a:rPr lang="cs-CZ" sz="2400" dirty="0" smtClean="0"/>
              <a:t>edagog + pedagog nebo pedagog jiné školy nebo student 4. či 5. ročníku fakult připravující budoucí pedagogické pracovníky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 smtClean="0"/>
              <a:t>Bg</a:t>
            </a:r>
            <a:r>
              <a:rPr lang="cs-CZ" sz="2400" dirty="0" smtClean="0"/>
              <a:t>. podpora: 20 hodin pro každého pedagoga: 10 hodin výuky a 10 hodin přípravy/reflexe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oblasti pro tandemovou výuku: ZŠ: rozvoj čtenářské a matematické gramotnosti /všichni: společné vzdělávání, rozvoj klíčových kompetencí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cs-CZ" sz="2400" dirty="0"/>
              <a:t>1 hodina výuky = 45 minut</a:t>
            </a:r>
          </a:p>
          <a:p>
            <a:r>
              <a:rPr lang="cs-CZ" sz="2400" dirty="0"/>
              <a:t>1 hodina přípravy = 60 </a:t>
            </a:r>
            <a:r>
              <a:rPr lang="cs-CZ" sz="2400" dirty="0" smtClean="0"/>
              <a:t>minut</a:t>
            </a:r>
          </a:p>
          <a:p>
            <a:r>
              <a:rPr lang="cs-CZ" sz="2400" dirty="0" smtClean="0"/>
              <a:t>Změna v dokládání </a:t>
            </a:r>
            <a:r>
              <a:rPr lang="cs-CZ" sz="2400" dirty="0" err="1" smtClean="0"/>
              <a:t>ZoR</a:t>
            </a:r>
            <a:r>
              <a:rPr lang="cs-CZ" sz="2400" dirty="0" smtClean="0"/>
              <a:t> – odstraněny </a:t>
            </a:r>
            <a:r>
              <a:rPr lang="cs-CZ" sz="2400" dirty="0" err="1" smtClean="0"/>
              <a:t>skeny</a:t>
            </a:r>
            <a:r>
              <a:rPr lang="cs-CZ" sz="2400" dirty="0" smtClean="0"/>
              <a:t> TK – dokládání hodin je možné v záznamu</a:t>
            </a:r>
            <a:endParaRPr lang="cs-CZ" sz="2400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023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20996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Zapojení odborníka z praxe do výuky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219233"/>
            <a:ext cx="7886700" cy="488318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pro </a:t>
            </a:r>
            <a:r>
              <a:rPr lang="cs-CZ" sz="2400" dirty="0" smtClean="0"/>
              <a:t>MŠ, ZŠ, ŠD, ŠK, SVČ, ZUŠ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spolupráce pedagoga a odborníka </a:t>
            </a:r>
            <a:r>
              <a:rPr lang="cs-CZ" sz="2400" u="sng" dirty="0" smtClean="0"/>
              <a:t>z praxe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s</a:t>
            </a:r>
            <a:r>
              <a:rPr lang="cs-CZ" sz="2400" dirty="0" smtClean="0"/>
              <a:t>polupráce může probíhat napříč předměty i ročníky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s</a:t>
            </a:r>
            <a:r>
              <a:rPr lang="cs-CZ" sz="2400" dirty="0" smtClean="0"/>
              <a:t>polečně zrealizují 10 hodin výuky + 15 hodin přípravy/reflexe, tj. na 1 hodinu výuky = 1 hodina společné přípravy a 30 minut následné reflexe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 smtClean="0"/>
              <a:t>Bg</a:t>
            </a:r>
            <a:r>
              <a:rPr lang="cs-CZ" sz="2400" dirty="0" smtClean="0"/>
              <a:t>. </a:t>
            </a:r>
            <a:r>
              <a:rPr lang="cs-CZ" sz="2400" dirty="0"/>
              <a:t>p</a:t>
            </a:r>
            <a:r>
              <a:rPr lang="cs-CZ" sz="2400" dirty="0" smtClean="0"/>
              <a:t>odpora: celkem 25 hodin vzdělávání pedagoga </a:t>
            </a:r>
          </a:p>
          <a:p>
            <a:endParaRPr lang="cs-CZ" sz="2400" dirty="0" smtClean="0"/>
          </a:p>
          <a:p>
            <a:r>
              <a:rPr lang="cs-CZ" sz="2400" dirty="0"/>
              <a:t>1 hodina výuky = 45 minut</a:t>
            </a:r>
          </a:p>
          <a:p>
            <a:r>
              <a:rPr lang="cs-CZ" sz="2400" dirty="0"/>
              <a:t>1 hodina přípravy = 60 </a:t>
            </a:r>
            <a:r>
              <a:rPr lang="cs-CZ" sz="2400" dirty="0" smtClean="0"/>
              <a:t>minut</a:t>
            </a:r>
          </a:p>
          <a:p>
            <a:r>
              <a:rPr lang="cs-CZ" sz="2400" dirty="0"/>
              <a:t>Změna v dokládání </a:t>
            </a:r>
            <a:r>
              <a:rPr lang="cs-CZ" sz="2400" dirty="0" err="1"/>
              <a:t>ZoR</a:t>
            </a:r>
            <a:r>
              <a:rPr lang="cs-CZ" sz="2400" dirty="0"/>
              <a:t> – odstraněny </a:t>
            </a:r>
            <a:r>
              <a:rPr lang="cs-CZ" sz="2400" dirty="0" err="1"/>
              <a:t>skeny</a:t>
            </a:r>
            <a:r>
              <a:rPr lang="cs-CZ" sz="2400" dirty="0"/>
              <a:t> TK – dokládání hodin je možné v </a:t>
            </a:r>
            <a:r>
              <a:rPr lang="cs-CZ" sz="2400" dirty="0" smtClean="0"/>
              <a:t>záznamu</a:t>
            </a:r>
            <a:endParaRPr lang="cs-CZ" sz="2400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736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59497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CLIL ve výuce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28287"/>
            <a:ext cx="7886700" cy="4501014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</a:t>
            </a:r>
            <a:r>
              <a:rPr lang="cs-CZ" sz="2400" dirty="0" smtClean="0"/>
              <a:t>ro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s</a:t>
            </a:r>
            <a:r>
              <a:rPr lang="cs-CZ" sz="2400" dirty="0" smtClean="0"/>
              <a:t>polupráce pedagoga-lektora a 2 pedagogů-</a:t>
            </a:r>
            <a:r>
              <a:rPr lang="cs-CZ" sz="2400" dirty="0" err="1" smtClean="0"/>
              <a:t>nejazykářů</a:t>
            </a:r>
            <a:r>
              <a:rPr lang="cs-CZ" sz="2400" dirty="0" smtClean="0"/>
              <a:t> (nevyučuje zvolený cizí jazyk)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1 z pedagogů může být pedagog z jiné školy nebo student 4. nebo 5. ročníku fakult připravujících budoucí </a:t>
            </a:r>
            <a:r>
              <a:rPr lang="cs-CZ" sz="2400" dirty="0" err="1"/>
              <a:t>pg</a:t>
            </a:r>
            <a:r>
              <a:rPr lang="cs-CZ" sz="2400" dirty="0"/>
              <a:t>. pracovníky </a:t>
            </a:r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25 výukových lekcí cizího jazyka lektora s pedagogy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5 příprav </a:t>
            </a:r>
            <a:r>
              <a:rPr lang="cs-CZ" sz="2400" dirty="0" err="1" smtClean="0"/>
              <a:t>minilekcí</a:t>
            </a:r>
            <a:r>
              <a:rPr lang="cs-CZ" sz="2400" dirty="0" smtClean="0"/>
              <a:t> lektor s každým </a:t>
            </a:r>
            <a:r>
              <a:rPr lang="cs-CZ" sz="2400" dirty="0" err="1" smtClean="0"/>
              <a:t>nejazykářem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následně každý </a:t>
            </a:r>
            <a:r>
              <a:rPr lang="cs-CZ" sz="2400" dirty="0" err="1" smtClean="0"/>
              <a:t>nejazykář</a:t>
            </a:r>
            <a:r>
              <a:rPr lang="cs-CZ" sz="2400" dirty="0" smtClean="0"/>
              <a:t>: 5 CLIL </a:t>
            </a:r>
            <a:r>
              <a:rPr lang="cs-CZ" sz="2400" dirty="0" err="1" smtClean="0"/>
              <a:t>minilekcí</a:t>
            </a:r>
            <a:r>
              <a:rPr lang="cs-CZ" sz="2400" dirty="0" smtClean="0"/>
              <a:t> v hodině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 smtClean="0"/>
              <a:t>Bg</a:t>
            </a:r>
            <a:r>
              <a:rPr lang="cs-CZ" sz="2400" dirty="0" smtClean="0"/>
              <a:t>. </a:t>
            </a:r>
            <a:r>
              <a:rPr lang="cs-CZ" sz="2400" dirty="0"/>
              <a:t>p</a:t>
            </a:r>
            <a:r>
              <a:rPr lang="cs-CZ" sz="2400" dirty="0" smtClean="0"/>
              <a:t>odpora: každý pedagog-</a:t>
            </a:r>
            <a:r>
              <a:rPr lang="cs-CZ" sz="2400" dirty="0" err="1" smtClean="0"/>
              <a:t>nejazykář</a:t>
            </a:r>
            <a:r>
              <a:rPr lang="cs-CZ" sz="2400" dirty="0" smtClean="0"/>
              <a:t>: 30 hodin vzdělávání</a:t>
            </a:r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1 výuková lekce/příprava </a:t>
            </a:r>
            <a:r>
              <a:rPr lang="cs-CZ" sz="2400" dirty="0" err="1" smtClean="0"/>
              <a:t>minilekce</a:t>
            </a:r>
            <a:r>
              <a:rPr lang="cs-CZ" sz="2400" dirty="0" smtClean="0"/>
              <a:t>: 60 minut</a:t>
            </a:r>
          </a:p>
          <a:p>
            <a:r>
              <a:rPr lang="cs-CZ" sz="2400" dirty="0" smtClean="0"/>
              <a:t>1 </a:t>
            </a:r>
            <a:r>
              <a:rPr lang="cs-CZ" sz="2400" dirty="0" err="1" smtClean="0"/>
              <a:t>minilekce</a:t>
            </a:r>
            <a:r>
              <a:rPr lang="cs-CZ" sz="2400" dirty="0" smtClean="0"/>
              <a:t> cizího jazyka v hodině: 15-20 min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4344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253620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Nové metody ve výuce 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8383" y="1151857"/>
            <a:ext cx="8489481" cy="4815806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p</a:t>
            </a:r>
            <a:r>
              <a:rPr lang="cs-CZ" sz="2200" dirty="0" smtClean="0"/>
              <a:t>ro MŠ, ZŠ, ŠD, ŠK, SVČ, ZUŠ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s</a:t>
            </a:r>
            <a:r>
              <a:rPr lang="cs-CZ" sz="2200" dirty="0" smtClean="0"/>
              <a:t>polupráce pedagoga-experta (v dané metodě) a 2 pedagogů-začátečníků (v dané metodě)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1 z pedagogů může být pedagog z jiné školy nebo student 4. nebo 5. ročníku fakult připravujících budoucí </a:t>
            </a:r>
            <a:r>
              <a:rPr lang="cs-CZ" sz="2200" dirty="0" err="1"/>
              <a:t>pg</a:t>
            </a:r>
            <a:r>
              <a:rPr lang="cs-CZ" sz="2200" dirty="0"/>
              <a:t>. pracovníky </a:t>
            </a:r>
            <a:endParaRPr lang="cs-CZ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 smtClean="0"/>
              <a:t>5 </a:t>
            </a:r>
            <a:r>
              <a:rPr lang="pl-PL" sz="2200" dirty="0"/>
              <a:t>výukových lekcí </a:t>
            </a:r>
            <a:r>
              <a:rPr lang="pl-PL" sz="2200" dirty="0" smtClean="0"/>
              <a:t>nové metody experta se začátečníky</a:t>
            </a:r>
            <a:endParaRPr lang="pl-P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1 příprava </a:t>
            </a:r>
            <a:r>
              <a:rPr lang="cs-CZ" sz="2200" dirty="0" err="1" smtClean="0"/>
              <a:t>minilekce</a:t>
            </a:r>
            <a:r>
              <a:rPr lang="cs-CZ" sz="2200" dirty="0" smtClean="0"/>
              <a:t> experta </a:t>
            </a:r>
            <a:r>
              <a:rPr lang="cs-CZ" sz="2200" dirty="0"/>
              <a:t>s každým </a:t>
            </a:r>
            <a:r>
              <a:rPr lang="cs-CZ" sz="2200" dirty="0" smtClean="0"/>
              <a:t>začátečníkem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err="1" smtClean="0"/>
              <a:t>Bg</a:t>
            </a:r>
            <a:r>
              <a:rPr lang="cs-CZ" sz="2200" dirty="0" smtClean="0"/>
              <a:t>. </a:t>
            </a:r>
            <a:r>
              <a:rPr lang="cs-CZ" sz="2200" dirty="0"/>
              <a:t>p</a:t>
            </a:r>
            <a:r>
              <a:rPr lang="cs-CZ" sz="2200" dirty="0" smtClean="0"/>
              <a:t>odpora: pedagogové-začátečníci: každý 6 hodin (5 hodin výuky a 1 hodina přípravy/reflexe </a:t>
            </a:r>
            <a:r>
              <a:rPr lang="cs-CZ" sz="2200" dirty="0" err="1" smtClean="0"/>
              <a:t>minilekce</a:t>
            </a:r>
            <a:r>
              <a:rPr lang="cs-CZ" sz="2200" dirty="0" smtClean="0"/>
              <a:t>)</a:t>
            </a:r>
          </a:p>
          <a:p>
            <a:endParaRPr lang="cs-CZ" sz="2200" dirty="0" smtClean="0"/>
          </a:p>
          <a:p>
            <a:r>
              <a:rPr lang="cs-CZ" sz="2200" dirty="0"/>
              <a:t>1 výuková lekce/příprava </a:t>
            </a:r>
            <a:r>
              <a:rPr lang="cs-CZ" sz="2200" dirty="0" err="1"/>
              <a:t>minilekce</a:t>
            </a:r>
            <a:r>
              <a:rPr lang="cs-CZ" sz="2200" dirty="0"/>
              <a:t>: 60 minut</a:t>
            </a:r>
          </a:p>
          <a:p>
            <a:r>
              <a:rPr lang="cs-CZ" sz="2200" dirty="0"/>
              <a:t>1 </a:t>
            </a:r>
            <a:r>
              <a:rPr lang="cs-CZ" sz="2200" dirty="0" err="1"/>
              <a:t>minilekce</a:t>
            </a:r>
            <a:r>
              <a:rPr lang="cs-CZ" sz="2200" dirty="0"/>
              <a:t> cizího jazyka v hodině: 15-20 min</a:t>
            </a:r>
          </a:p>
        </p:txBody>
      </p:sp>
    </p:spTree>
    <p:extLst>
      <p:ext uri="{BB962C8B-B14F-4D97-AF65-F5344CB8AC3E}">
        <p14:creationId xmlns:p14="http://schemas.microsoft.com/office/powerpoint/2010/main" val="410491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30622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Zapojení ICT technika do výuky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049155"/>
            <a:ext cx="7886700" cy="497626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pro </a:t>
            </a:r>
            <a:r>
              <a:rPr lang="cs-CZ" sz="2200" dirty="0" smtClean="0"/>
              <a:t>ZŠ, ZUŠ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ICT technik působí přímo ve vyučování (spolu s pedagogem) –technická podpora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Pouze ve vyučování, kdy každý žák/účastník má ICT mobilní zařízení (notebook, tablet, </a:t>
            </a:r>
            <a:r>
              <a:rPr lang="cs-CZ" sz="2200" dirty="0" err="1" smtClean="0"/>
              <a:t>smartphone</a:t>
            </a:r>
            <a:r>
              <a:rPr lang="cs-CZ" sz="2200" dirty="0" smtClean="0"/>
              <a:t>) – školní a/nebo vlastní zařízení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 smtClean="0"/>
              <a:t>ICT technik ZŠ, ZUŠ:  25 vyučovacích hodin – napříč předměty, třídami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na každou </a:t>
            </a:r>
            <a:r>
              <a:rPr lang="cs-CZ" sz="2200" dirty="0"/>
              <a:t>vyučovací hodinu: </a:t>
            </a:r>
            <a:r>
              <a:rPr lang="cs-CZ" sz="2200" dirty="0" smtClean="0"/>
              <a:t>1 příprava výuky (technické zajištění, domluva nad průběhem hodiny), popis hodiny a reflexe.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ICT technik po hodině uskladní a zabezpečí techniku</a:t>
            </a:r>
            <a:endParaRPr lang="cs-CZ" sz="2200" dirty="0"/>
          </a:p>
          <a:p>
            <a:r>
              <a:rPr lang="cs-CZ" sz="2200" dirty="0" smtClean="0"/>
              <a:t>1 hodina výuky = 45 minut, není </a:t>
            </a:r>
            <a:r>
              <a:rPr lang="cs-CZ" sz="2200" dirty="0" err="1" smtClean="0"/>
              <a:t>bg</a:t>
            </a:r>
            <a:r>
              <a:rPr lang="cs-CZ" sz="2200" dirty="0" smtClean="0"/>
              <a:t>. podpora.</a:t>
            </a:r>
          </a:p>
        </p:txBody>
      </p:sp>
    </p:spTree>
    <p:extLst>
      <p:ext uri="{BB962C8B-B14F-4D97-AF65-F5344CB8AC3E}">
        <p14:creationId xmlns:p14="http://schemas.microsoft.com/office/powerpoint/2010/main" val="38283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30621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Využití ICT ve vzdělávání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228859"/>
            <a:ext cx="7886700" cy="4600442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pro </a:t>
            </a:r>
            <a:r>
              <a:rPr lang="cs-CZ" sz="2400" dirty="0" smtClean="0"/>
              <a:t>MŠ, ZŠ, ŠD, ŠK, SVČ, ZUŠ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Cíl: využívání nových výukových metod s využitím ICT (= notebooky a tablety)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16/32/48/64 hodin výuky = 16/32/48/64 týdnů výuky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1 šablona = 10 dětí/žáků/účastníků (min. 3 ohrožení školním neúspěchem) = 10 mobilních zařízení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</a:t>
            </a:r>
            <a:r>
              <a:rPr lang="cs-CZ" sz="2400" dirty="0" smtClean="0"/>
              <a:t>ýuka pravidelně každý týden (1h/1týden)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napříč </a:t>
            </a:r>
            <a:r>
              <a:rPr lang="cs-CZ" sz="2400" dirty="0" smtClean="0"/>
              <a:t>předměty (mimo ICT), třídami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Každý zapojený pedagog = výuka min. 1 hodina s expertem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/>
              <a:t>Maximálně </a:t>
            </a:r>
            <a:r>
              <a:rPr lang="cs-CZ" sz="2400" b="1" dirty="0"/>
              <a:t>v hodnotě dosahující poloviny maximální výše finanční podpory pro daný </a:t>
            </a:r>
            <a:r>
              <a:rPr lang="cs-CZ" sz="2400" b="1" dirty="0" smtClean="0"/>
              <a:t>subjekt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b="1" dirty="0" smtClean="0"/>
              <a:t>Využití nových inovativních metod a scénářů s ICT v </a:t>
            </a:r>
            <a:r>
              <a:rPr lang="cs-CZ" sz="2400" b="1" u="sng" dirty="0" smtClean="0"/>
              <a:t>běžné</a:t>
            </a:r>
            <a:r>
              <a:rPr lang="cs-CZ" sz="2400" b="1" dirty="0" smtClean="0"/>
              <a:t> výuce/vzdělávání</a:t>
            </a:r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415757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6565" y="407440"/>
            <a:ext cx="7886700" cy="898237"/>
          </a:xfrm>
        </p:spPr>
        <p:txBody>
          <a:bodyPr/>
          <a:lstStyle/>
          <a:p>
            <a:pPr algn="ctr"/>
            <a:r>
              <a:rPr lang="cs-CZ" dirty="0"/>
              <a:t>Profesní rozvoj </a:t>
            </a:r>
            <a:r>
              <a:rPr lang="cs-CZ" dirty="0" smtClean="0"/>
              <a:t>pedagogů prostřednictvím supervize/</a:t>
            </a:r>
            <a:r>
              <a:rPr lang="cs-CZ" dirty="0" err="1" smtClean="0"/>
              <a:t>mentoringu</a:t>
            </a:r>
            <a:r>
              <a:rPr lang="cs-CZ" dirty="0" smtClean="0"/>
              <a:t>/</a:t>
            </a:r>
            <a:r>
              <a:rPr lang="cs-CZ" dirty="0" err="1" smtClean="0"/>
              <a:t>koučinku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5010" y="1405289"/>
            <a:ext cx="8527984" cy="4716378"/>
          </a:xfrm>
        </p:spPr>
        <p:txBody>
          <a:bodyPr numCol="1"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</a:t>
            </a:r>
            <a:r>
              <a:rPr lang="cs-CZ" sz="2400" dirty="0" smtClean="0"/>
              <a:t>ro MŠ, ZŠ, SVČ, ZUŠ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pro skupinu 3 – 8 pedagogů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20 hodin společné supervize/</a:t>
            </a:r>
            <a:r>
              <a:rPr lang="cs-CZ" sz="2400" dirty="0" err="1" smtClean="0"/>
              <a:t>mentorignu</a:t>
            </a:r>
            <a:r>
              <a:rPr lang="cs-CZ" sz="2400" dirty="0" smtClean="0"/>
              <a:t>/</a:t>
            </a:r>
            <a:r>
              <a:rPr lang="cs-CZ" sz="2400" dirty="0" err="1" smtClean="0"/>
              <a:t>koučinku</a:t>
            </a:r>
            <a:r>
              <a:rPr lang="cs-CZ" sz="2400" dirty="0" smtClean="0"/>
              <a:t> + 10 hodin individuálních = celkem 30 hodin práce supervizora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Cíl supervize: reflektovat svoji práci, týmovou spolupráci, uvažovat o problémových situacích, o svých rolích, …</a:t>
            </a:r>
          </a:p>
          <a:p>
            <a:endParaRPr lang="cs-CZ" sz="2400" i="1" dirty="0" smtClean="0"/>
          </a:p>
          <a:p>
            <a:r>
              <a:rPr lang="cs-CZ" sz="2400" dirty="0" smtClean="0"/>
              <a:t>Kvalifikace supervizora/mentora/kouče: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VŠ vzdělání v oblasti psychologie, pedagogiky, sociálních věd, lékařství</a:t>
            </a:r>
          </a:p>
          <a:p>
            <a:pPr marL="342900" indent="-342900">
              <a:buFontTx/>
              <a:buChar char="-"/>
            </a:pPr>
            <a:r>
              <a:rPr lang="cs-CZ" sz="2400" dirty="0"/>
              <a:t>m</a:t>
            </a:r>
            <a:r>
              <a:rPr lang="cs-CZ" sz="2400" dirty="0" smtClean="0"/>
              <a:t>in. 6 let praxe ve vzdělávání nebo v pomáhající profesi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Absolvování výcviku v supervizi/</a:t>
            </a:r>
            <a:r>
              <a:rPr lang="cs-CZ" sz="2400" dirty="0" err="1" smtClean="0"/>
              <a:t>mentoringu</a:t>
            </a:r>
            <a:r>
              <a:rPr lang="cs-CZ" sz="2400" dirty="0" smtClean="0"/>
              <a:t>/</a:t>
            </a:r>
            <a:r>
              <a:rPr lang="cs-CZ" sz="2400" dirty="0" err="1" smtClean="0"/>
              <a:t>koučinku</a:t>
            </a:r>
            <a:r>
              <a:rPr lang="cs-CZ" sz="2400" dirty="0" smtClean="0"/>
              <a:t> se závěrečnou zkouškou </a:t>
            </a:r>
          </a:p>
          <a:p>
            <a:pPr marL="342900" indent="-342900">
              <a:buFontTx/>
              <a:buChar char="-"/>
            </a:pPr>
            <a:r>
              <a:rPr lang="cs-CZ" sz="2400" u="sng" dirty="0" smtClean="0"/>
              <a:t>Změna</a:t>
            </a:r>
            <a:r>
              <a:rPr lang="cs-CZ" sz="2400" dirty="0" smtClean="0"/>
              <a:t>: nebyl kmenovým pracovníkem daného subjektu minimálně </a:t>
            </a:r>
            <a:r>
              <a:rPr lang="cs-CZ" sz="2400" u="sng" dirty="0" smtClean="0"/>
              <a:t>1 rok</a:t>
            </a:r>
            <a:r>
              <a:rPr lang="cs-CZ" sz="2400" dirty="0" smtClean="0"/>
              <a:t> před startem aktivity.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670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 smtClean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 smtClean="0">
                <a:solidFill>
                  <a:srgbClr val="428D96"/>
                </a:solidFill>
                <a:cs typeface="Arial" panose="020B0604020202020204" pitchFamily="34" charset="0"/>
              </a:rPr>
              <a:t>Základní informace k výzvě </a:t>
            </a:r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87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6009" y="234186"/>
            <a:ext cx="8078622" cy="898237"/>
          </a:xfrm>
        </p:spPr>
        <p:txBody>
          <a:bodyPr/>
          <a:lstStyle/>
          <a:p>
            <a:pPr algn="ctr"/>
            <a:r>
              <a:rPr lang="cs-CZ" dirty="0" smtClean="0"/>
              <a:t>Projektový den ve škole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1970" y="1058779"/>
            <a:ext cx="7886700" cy="489925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pro MŠ, ZŠ, ZUŠ, ŠD, ŠK, SVČ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Pedagog a odborník z praxe naplánují a zrealizují projektový den ve škole nebo v jejím blízkém okolí v délce 4 vyučovacích hodin – v rámci běžné výuky/vzdělávání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Projektové vzdělávání = vedení dětí/žáků/účastníků k samostatnému zpracování úkolů/řešení problémů, vzájemné spolupráci a odpovědnosti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Výběr odborníka: v kompetenci ředitele školy (osoba z praxe)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Za 1 projektový den: doložení 1 přípravy PD, </a:t>
            </a:r>
            <a:r>
              <a:rPr lang="cs-CZ" sz="2400" dirty="0"/>
              <a:t>popis jeho průběhu a společná reflexe pedagoga a odborníka</a:t>
            </a:r>
          </a:p>
        </p:txBody>
      </p:sp>
    </p:spTree>
    <p:extLst>
      <p:ext uri="{BB962C8B-B14F-4D97-AF65-F5344CB8AC3E}">
        <p14:creationId xmlns:p14="http://schemas.microsoft.com/office/powerpoint/2010/main" val="247177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6009" y="234186"/>
            <a:ext cx="8078622" cy="898237"/>
          </a:xfrm>
        </p:spPr>
        <p:txBody>
          <a:bodyPr/>
          <a:lstStyle/>
          <a:p>
            <a:pPr algn="ctr"/>
            <a:r>
              <a:rPr lang="cs-CZ" dirty="0" smtClean="0"/>
              <a:t>Projektový den mimo školu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9881" y="991403"/>
            <a:ext cx="8373979" cy="5062888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pro MŠ, ZŠ, ZUŠ, ŠD, ŠK, SVČ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Pedagog </a:t>
            </a:r>
            <a:r>
              <a:rPr lang="cs-CZ" sz="2400" dirty="0"/>
              <a:t>a odborník z praxe naplánují a zrealizují projektový </a:t>
            </a:r>
            <a:r>
              <a:rPr lang="cs-CZ" sz="2400" dirty="0" smtClean="0"/>
              <a:t>den pro skupinu 10 dětí/žáků/účastníků (min. 3 ohroženi školním neúspěchem) v </a:t>
            </a:r>
            <a:r>
              <a:rPr lang="cs-CZ" sz="2400" dirty="0"/>
              <a:t>délce 4 vyučovacích hodin </a:t>
            </a:r>
            <a:r>
              <a:rPr lang="cs-CZ" sz="2400" dirty="0" smtClean="0"/>
              <a:t>v rámci běžné výuky/vzdělávání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Cestovní vzdálenost min. 10 km od místa školy – dle kalkulátoru</a:t>
            </a:r>
            <a:r>
              <a:rPr lang="cs-CZ" sz="2400" dirty="0"/>
              <a:t>: </a:t>
            </a:r>
            <a:r>
              <a:rPr lang="cs-CZ" sz="2400" dirty="0">
                <a:hlinkClick r:id="rId2"/>
              </a:rPr>
              <a:t>http://</a:t>
            </a:r>
            <a:r>
              <a:rPr lang="cs-CZ" sz="2400" dirty="0" smtClean="0">
                <a:hlinkClick r:id="rId2"/>
              </a:rPr>
              <a:t>ec.europa.eu/programmes/erasmus-plus/resources/distance-calculator_cs</a:t>
            </a:r>
            <a:endParaRPr lang="cs-CZ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Projektové </a:t>
            </a:r>
            <a:r>
              <a:rPr lang="cs-CZ" sz="2400" dirty="0"/>
              <a:t>vzdělávání = vedení dětí/žáků/účastníků k samostatnému zpracování úkolů/řešení problémů, vzájemné spolupráci a odpovědnosti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Výběr odborníka: v kompetenci ředitele </a:t>
            </a:r>
            <a:r>
              <a:rPr lang="cs-CZ" sz="2400" dirty="0" smtClean="0"/>
              <a:t>školy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Po </a:t>
            </a:r>
            <a:r>
              <a:rPr lang="cs-CZ" sz="2400" dirty="0"/>
              <a:t>s</a:t>
            </a:r>
            <a:r>
              <a:rPr lang="cs-CZ" sz="2400" dirty="0" smtClean="0"/>
              <a:t>končení aktivity: interní sdílení zkušeností ve škole pro ostatní PP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Za 1 projektový den: doložení 1 přípravy PD, popis jeho průběhu a společná reflexe pedagoga a </a:t>
            </a:r>
            <a:r>
              <a:rPr lang="cs-CZ" sz="2400" dirty="0" smtClean="0"/>
              <a:t>odborníka</a:t>
            </a:r>
            <a:endParaRPr lang="cs-CZ" sz="240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  <a:p>
            <a:endParaRPr lang="cs-CZ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457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6009" y="320814"/>
            <a:ext cx="8078622" cy="898237"/>
          </a:xfrm>
        </p:spPr>
        <p:txBody>
          <a:bodyPr/>
          <a:lstStyle/>
          <a:p>
            <a:pPr algn="ctr"/>
            <a:r>
              <a:rPr lang="cs-CZ" dirty="0" smtClean="0"/>
              <a:t>Kluby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1969" y="1116531"/>
            <a:ext cx="8140767" cy="4849929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Mimoškolní aktivita pro ZŠ, ŠD, ŠK, SVČ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Varianty: klub čtenářský, zábavné logiky a deskových her, komunikace v cizím jazyce, badatelský, sociálních a občanských dovedností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</a:t>
            </a:r>
            <a:r>
              <a:rPr lang="cs-CZ" sz="2400" dirty="0" smtClean="0"/>
              <a:t>ro min. 6 žáků, ze kterých musí být min. 2 ohroženi školním neúspěchem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m</a:t>
            </a:r>
            <a:r>
              <a:rPr lang="cs-CZ" sz="2400" dirty="0" smtClean="0"/>
              <a:t>inimálně 16 schůzek v délce 90 minut v době 5 po sobě jdoucích měsících, ve kterých probíhá výuka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</a:t>
            </a:r>
            <a:r>
              <a:rPr lang="cs-CZ" sz="2400" dirty="0" smtClean="0"/>
              <a:t>růměrná návštěvnost aktivity 75%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Vedoucí: pedagog z běžné výuky ZŠ / v běžné činnosti ŠD, ŠK, SVČ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Činnost </a:t>
            </a:r>
            <a:r>
              <a:rPr lang="cs-CZ" sz="2400" dirty="0"/>
              <a:t>klubu nesmí být </a:t>
            </a:r>
            <a:r>
              <a:rPr lang="cs-CZ" sz="2400" dirty="0" smtClean="0"/>
              <a:t>poskytována </a:t>
            </a:r>
            <a:r>
              <a:rPr lang="cs-CZ" sz="2400" dirty="0"/>
              <a:t>za </a:t>
            </a:r>
            <a:r>
              <a:rPr lang="cs-CZ" sz="2400" dirty="0" smtClean="0"/>
              <a:t>úplatu.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Pro </a:t>
            </a:r>
            <a:r>
              <a:rPr lang="cs-CZ" sz="2400" dirty="0"/>
              <a:t>zájmové vzdělávání: k</a:t>
            </a:r>
            <a:r>
              <a:rPr lang="cs-CZ" sz="2400" dirty="0" smtClean="0"/>
              <a:t>lub </a:t>
            </a:r>
            <a:r>
              <a:rPr lang="cs-CZ" sz="2400" dirty="0"/>
              <a:t>je </a:t>
            </a:r>
            <a:r>
              <a:rPr lang="cs-CZ" sz="2400" dirty="0" smtClean="0"/>
              <a:t>novou </a:t>
            </a:r>
            <a:r>
              <a:rPr lang="cs-CZ" sz="2400" dirty="0"/>
              <a:t>aktivitou. To bude promítnuto do ŠVP školského </a:t>
            </a:r>
            <a:r>
              <a:rPr lang="cs-CZ" sz="2400" dirty="0" smtClean="0"/>
              <a:t>zařízení.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976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Doučování žáků ohrožených školním neúspěchem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</a:t>
            </a:r>
            <a:r>
              <a:rPr lang="cs-CZ" sz="2400" dirty="0" smtClean="0"/>
              <a:t>ro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d</a:t>
            </a:r>
            <a:r>
              <a:rPr lang="cs-CZ" sz="2400" dirty="0" smtClean="0"/>
              <a:t>oučování min. 3 žáků ohrožených školním neúspěchem v rozsahu 16 hodin v 5 po sobě jdoucích měsících, ve kterých probíhá výuka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</a:t>
            </a:r>
            <a:r>
              <a:rPr lang="cs-CZ" sz="2400" dirty="0" smtClean="0"/>
              <a:t>růměrná návštěvnost aktivity 75%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</a:t>
            </a:r>
            <a:r>
              <a:rPr lang="cs-CZ" sz="2400" dirty="0" smtClean="0"/>
              <a:t>edoucí: osoba, která bude určena pro vedení doučování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endParaRPr lang="cs-CZ" sz="2400" dirty="0" smtClean="0"/>
          </a:p>
          <a:p>
            <a:r>
              <a:rPr lang="cs-CZ" sz="2400" dirty="0" smtClean="0"/>
              <a:t>1 hodina doučování = 60 minut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7263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5642" y="388190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Odborně zaměřená tematická setkávání s rodiči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357163"/>
            <a:ext cx="7886700" cy="4472138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pro MŠ, ZŠ, SVČ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ú</a:t>
            </a:r>
            <a:r>
              <a:rPr lang="cs-CZ" sz="2200" dirty="0" smtClean="0"/>
              <a:t>čast externího odborníka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12 hodin v průběhu realizace projektu (doporučená forma 6x 2 hodiny)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s</a:t>
            </a:r>
            <a:r>
              <a:rPr lang="cs-CZ" sz="2200" dirty="0" smtClean="0"/>
              <a:t>kupina min. 8 rodičů (zákonných zástupců) – mohou se obměňovat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Zaměření setkání např. : </a:t>
            </a:r>
          </a:p>
          <a:p>
            <a:pPr marL="342900" indent="-342900">
              <a:buFontTx/>
              <a:buChar char="-"/>
            </a:pPr>
            <a:r>
              <a:rPr lang="cs-CZ" sz="2200" dirty="0" smtClean="0"/>
              <a:t>Styly učení, motivaci k učení, formy hodnocení</a:t>
            </a:r>
          </a:p>
          <a:p>
            <a:pPr marL="342900" indent="-342900">
              <a:buFontTx/>
              <a:buChar char="-"/>
            </a:pPr>
            <a:r>
              <a:rPr lang="cs-CZ" sz="2200" dirty="0" smtClean="0"/>
              <a:t>Klíčové kompetence a jejich význam pro život</a:t>
            </a:r>
          </a:p>
          <a:p>
            <a:pPr marL="342900" indent="-342900">
              <a:buFontTx/>
              <a:buChar char="-"/>
            </a:pPr>
            <a:r>
              <a:rPr lang="cs-CZ" sz="2200" dirty="0" smtClean="0"/>
              <a:t>Využití talentu a silných stránek</a:t>
            </a:r>
            <a:endParaRPr lang="cs-CZ" sz="2200" dirty="0"/>
          </a:p>
          <a:p>
            <a:r>
              <a:rPr lang="cs-CZ" sz="2200" dirty="0" smtClean="0"/>
              <a:t>MŠ: zaměření na přechod dítěte z MŠ do ZŠ</a:t>
            </a:r>
          </a:p>
        </p:txBody>
      </p:sp>
    </p:spTree>
    <p:extLst>
      <p:ext uri="{BB962C8B-B14F-4D97-AF65-F5344CB8AC3E}">
        <p14:creationId xmlns:p14="http://schemas.microsoft.com/office/powerpoint/2010/main" val="320237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01563"/>
            <a:ext cx="7886700" cy="898237"/>
          </a:xfrm>
        </p:spPr>
        <p:txBody>
          <a:bodyPr/>
          <a:lstStyle/>
          <a:p>
            <a:pPr algn="ctr"/>
            <a:r>
              <a:rPr lang="cs-CZ" dirty="0" smtClean="0"/>
              <a:t>Komunitně osvětová setkání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99800"/>
            <a:ext cx="7886700" cy="484486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pro MŠ, ZŠ, SVČ, ZUŠ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c</a:t>
            </a:r>
            <a:r>
              <a:rPr lang="cs-CZ" sz="2400" dirty="0" smtClean="0"/>
              <a:t>ílem je podpořit komunitní charakter škol/SVČ – akce ve škole nebo v okolí školy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Jedno 2hodinové setkání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s</a:t>
            </a:r>
            <a:r>
              <a:rPr lang="cs-CZ" sz="2400" dirty="0" smtClean="0"/>
              <a:t>polupráce s externistou nebo jinou organizací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Zaměření setkání např. : 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Přednášky s diskusí veřejnosti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Workshopy, výstavy, divadelní a kulturní aktivity – posílení soudržnosti 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Další aktivity ve spolupráci s místními organizacemi (domovy pro seniory, NNO, jiné školy a SVČ, …)</a:t>
            </a:r>
          </a:p>
        </p:txBody>
      </p:sp>
    </p:spTree>
    <p:extLst>
      <p:ext uri="{BB962C8B-B14F-4D97-AF65-F5344CB8AC3E}">
        <p14:creationId xmlns:p14="http://schemas.microsoft.com/office/powerpoint/2010/main" val="48388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 smtClean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 smtClean="0">
                <a:solidFill>
                  <a:srgbClr val="428D96"/>
                </a:solidFill>
                <a:cs typeface="Arial" panose="020B0604020202020204" pitchFamily="34" charset="0"/>
              </a:rPr>
              <a:t>Indikátory</a:t>
            </a:r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12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7753" y="330439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Výstupové indikátory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55032"/>
            <a:ext cx="7584907" cy="4700336"/>
          </a:xfrm>
        </p:spPr>
        <p:txBody>
          <a:bodyPr>
            <a:normAutofit lnSpcReduction="10000"/>
          </a:bodyPr>
          <a:lstStyle/>
          <a:p>
            <a:r>
              <a:rPr lang="cs-CZ" sz="2200" dirty="0" smtClean="0"/>
              <a:t>Realizace šablony = naplnění výstupu = naplnění výstupového indikátoru,</a:t>
            </a:r>
          </a:p>
          <a:p>
            <a:r>
              <a:rPr lang="cs-CZ" sz="2200" dirty="0"/>
              <a:t>t</a:t>
            </a:r>
            <a:r>
              <a:rPr lang="cs-CZ" sz="2200" dirty="0" smtClean="0"/>
              <a:t>j. výstupový indikátor je svázán s šablonou</a:t>
            </a:r>
          </a:p>
          <a:p>
            <a:r>
              <a:rPr lang="cs-CZ" sz="2200" b="1" dirty="0" smtClean="0"/>
              <a:t>5 40 00 </a:t>
            </a:r>
            <a:r>
              <a:rPr lang="cs-CZ" sz="2200" dirty="0" smtClean="0"/>
              <a:t>Počet podpořených osob – pracovníci ve vzdělávání (hodnota v žádosti o podporu: předpokládaná, v </a:t>
            </a:r>
            <a:r>
              <a:rPr lang="cs-CZ" sz="2200" dirty="0" err="1" smtClean="0"/>
              <a:t>ZoR</a:t>
            </a:r>
            <a:r>
              <a:rPr lang="cs-CZ" sz="2200" dirty="0" smtClean="0"/>
              <a:t>: dle skutečného počtu DVPP)</a:t>
            </a:r>
          </a:p>
          <a:p>
            <a:r>
              <a:rPr lang="cs-CZ" sz="2200" b="1" dirty="0"/>
              <a:t>5 05 01 </a:t>
            </a:r>
            <a:r>
              <a:rPr lang="cs-CZ" sz="2200" dirty="0"/>
              <a:t>Počet podpůrných personálních opatření</a:t>
            </a:r>
          </a:p>
          <a:p>
            <a:r>
              <a:rPr lang="cs-CZ" sz="2200" b="1" dirty="0"/>
              <a:t>5 26 01 </a:t>
            </a:r>
            <a:r>
              <a:rPr lang="cs-CZ" sz="2200" dirty="0"/>
              <a:t>Počet poskytnutých služeb individuální podpory </a:t>
            </a:r>
            <a:r>
              <a:rPr lang="cs-CZ" sz="2200" dirty="0" smtClean="0"/>
              <a:t>pedagogům</a:t>
            </a:r>
          </a:p>
          <a:p>
            <a:r>
              <a:rPr lang="cs-CZ" sz="2200" b="1" dirty="0"/>
              <a:t>5 26 </a:t>
            </a:r>
            <a:r>
              <a:rPr lang="cs-CZ" sz="2200" b="1" dirty="0" smtClean="0"/>
              <a:t>02 </a:t>
            </a:r>
            <a:r>
              <a:rPr lang="cs-CZ" sz="2200" dirty="0" smtClean="0"/>
              <a:t>Počet platforem pro odborná tematická setkávání </a:t>
            </a:r>
            <a:endParaRPr lang="cs-CZ" sz="2200" dirty="0"/>
          </a:p>
          <a:p>
            <a:r>
              <a:rPr lang="cs-CZ" sz="2200" b="1" dirty="0" smtClean="0"/>
              <a:t>5 12 </a:t>
            </a:r>
            <a:r>
              <a:rPr lang="cs-CZ" sz="2200" b="1" dirty="0"/>
              <a:t>12 </a:t>
            </a:r>
            <a:r>
              <a:rPr lang="cs-CZ" sz="2200" dirty="0"/>
              <a:t>Počet </a:t>
            </a:r>
            <a:r>
              <a:rPr lang="cs-CZ" sz="2200" dirty="0" smtClean="0"/>
              <a:t>rozvojových </a:t>
            </a:r>
            <a:r>
              <a:rPr lang="cs-CZ" sz="2200" dirty="0"/>
              <a:t>aktivit vedoucích k rozvoji kompetencí </a:t>
            </a:r>
          </a:p>
          <a:p>
            <a:r>
              <a:rPr lang="cs-CZ" sz="2200" b="1" dirty="0" smtClean="0"/>
              <a:t>5 10 17 </a:t>
            </a:r>
            <a:r>
              <a:rPr lang="cs-CZ" sz="2200" dirty="0" smtClean="0"/>
              <a:t>Počet uspořádaných jednorázových akcí</a:t>
            </a:r>
          </a:p>
          <a:p>
            <a:r>
              <a:rPr lang="cs-CZ" sz="2200" b="1" dirty="0"/>
              <a:t>5 </a:t>
            </a:r>
            <a:r>
              <a:rPr lang="cs-CZ" sz="2200" b="1" dirty="0" smtClean="0"/>
              <a:t>21 06 </a:t>
            </a:r>
            <a:r>
              <a:rPr lang="cs-CZ" sz="2200" dirty="0"/>
              <a:t>Počet </a:t>
            </a:r>
            <a:r>
              <a:rPr lang="cs-CZ" sz="2200" dirty="0" smtClean="0"/>
              <a:t>produktů polytechnického vzdělávání </a:t>
            </a:r>
            <a:endParaRPr lang="cs-CZ" sz="2200" dirty="0">
              <a:solidFill>
                <a:srgbClr val="FF0000"/>
              </a:solidFill>
            </a:endParaRPr>
          </a:p>
          <a:p>
            <a:endParaRPr lang="cs-CZ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22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7753" y="320814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Výsledkové indikátory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6135" y="1219051"/>
            <a:ext cx="8335477" cy="4642733"/>
          </a:xfrm>
        </p:spPr>
        <p:txBody>
          <a:bodyPr>
            <a:noAutofit/>
          </a:bodyPr>
          <a:lstStyle/>
          <a:p>
            <a:r>
              <a:rPr lang="cs-CZ" sz="2400" dirty="0" smtClean="0"/>
              <a:t>Výsledkový indikátor/milník není svázán se šablonou, je stanoven za celý projekt a poukazuje na výsledky projektu. </a:t>
            </a:r>
          </a:p>
          <a:p>
            <a:endParaRPr lang="cs-CZ" sz="2400" b="1" dirty="0" smtClean="0"/>
          </a:p>
          <a:p>
            <a:r>
              <a:rPr lang="cs-CZ" sz="2400" b="1" dirty="0"/>
              <a:t>6 00 00 </a:t>
            </a:r>
            <a:r>
              <a:rPr lang="cs-CZ" sz="2400" dirty="0"/>
              <a:t>Celkový počet účastníků </a:t>
            </a:r>
            <a:r>
              <a:rPr lang="cs-CZ" sz="2400" dirty="0" smtClean="0"/>
              <a:t>(</a:t>
            </a:r>
            <a:r>
              <a:rPr lang="cs-CZ" sz="2400" b="1" dirty="0" smtClean="0"/>
              <a:t>milník</a:t>
            </a:r>
            <a:r>
              <a:rPr lang="cs-CZ" sz="2400" dirty="0" smtClean="0"/>
              <a:t>, bagatelní </a:t>
            </a:r>
            <a:r>
              <a:rPr lang="cs-CZ" sz="2400" dirty="0"/>
              <a:t>podpora 24 hodin</a:t>
            </a:r>
            <a:r>
              <a:rPr lang="cs-CZ" sz="2400" dirty="0" smtClean="0"/>
              <a:t>) –započítávají se ti PP, kteří dosáhnou </a:t>
            </a:r>
            <a:r>
              <a:rPr lang="cs-CZ" sz="2400" dirty="0" err="1" smtClean="0"/>
              <a:t>bg</a:t>
            </a:r>
            <a:r>
              <a:rPr lang="cs-CZ" sz="2400" dirty="0" smtClean="0"/>
              <a:t>. podpory - nepovinný </a:t>
            </a:r>
            <a:r>
              <a:rPr lang="cs-CZ" sz="2400" dirty="0"/>
              <a:t>k </a:t>
            </a:r>
            <a:r>
              <a:rPr lang="cs-CZ" sz="2400" dirty="0" smtClean="0"/>
              <a:t>naplnění.</a:t>
            </a:r>
          </a:p>
          <a:p>
            <a:r>
              <a:rPr lang="cs-CZ" sz="2400" b="1" dirty="0" smtClean="0"/>
              <a:t>5 </a:t>
            </a:r>
            <a:r>
              <a:rPr lang="cs-CZ" sz="2400" b="1" dirty="0"/>
              <a:t>25 10 </a:t>
            </a:r>
            <a:r>
              <a:rPr lang="cs-CZ" sz="2400" dirty="0"/>
              <a:t>Počet pracovníků ve vzdělávání, kteří v praxi uplatňují nově získané poznatky a dovednosti </a:t>
            </a:r>
            <a:r>
              <a:rPr lang="cs-CZ" sz="2400" dirty="0" smtClean="0"/>
              <a:t> - povinný k naplnění </a:t>
            </a:r>
          </a:p>
          <a:p>
            <a:r>
              <a:rPr lang="cs-CZ" sz="2400" b="1" dirty="0" smtClean="0"/>
              <a:t>5 </a:t>
            </a:r>
            <a:r>
              <a:rPr lang="cs-CZ" sz="2400" b="1" dirty="0"/>
              <a:t>10 10 </a:t>
            </a:r>
            <a:r>
              <a:rPr lang="cs-CZ" sz="2400" dirty="0"/>
              <a:t>Počet organizací, ve kterých se zvýšila kvalita výchovy a </a:t>
            </a:r>
            <a:r>
              <a:rPr lang="cs-CZ" sz="2400" dirty="0" smtClean="0"/>
              <a:t>vzdělávání  (+ </a:t>
            </a:r>
            <a:r>
              <a:rPr lang="cs-CZ" sz="2400" dirty="0"/>
              <a:t>vykazovat 5 15 10, </a:t>
            </a:r>
            <a:r>
              <a:rPr lang="cs-CZ" sz="2400" dirty="0" smtClean="0"/>
              <a:t>5 16 </a:t>
            </a:r>
            <a:r>
              <a:rPr lang="cs-CZ" sz="2400" dirty="0"/>
              <a:t>10, 5 17 10</a:t>
            </a:r>
            <a:r>
              <a:rPr lang="cs-CZ" sz="2400" dirty="0" smtClean="0"/>
              <a:t>) – povinný k naplnění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57033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4919" y="263062"/>
            <a:ext cx="7886700" cy="898237"/>
          </a:xfrm>
        </p:spPr>
        <p:txBody>
          <a:bodyPr>
            <a:normAutofit/>
          </a:bodyPr>
          <a:lstStyle/>
          <a:p>
            <a:pPr marL="0" indent="0" algn="ctr"/>
            <a:r>
              <a:rPr lang="cs-CZ" dirty="0" smtClean="0"/>
              <a:t>Bagatelní podpora – milník 6 00 00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0888" y="1161299"/>
            <a:ext cx="8345103" cy="4864747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Časová dotace </a:t>
            </a:r>
            <a:r>
              <a:rPr lang="cs-CZ" sz="2200" dirty="0" smtClean="0"/>
              <a:t>vzdělávání </a:t>
            </a:r>
            <a:r>
              <a:rPr lang="cs-CZ" sz="2200" b="1" dirty="0" smtClean="0"/>
              <a:t>konkrétního pedagoga min. 24 hodin</a:t>
            </a:r>
            <a:endParaRPr lang="cs-CZ" sz="2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M</a:t>
            </a:r>
            <a:r>
              <a:rPr lang="fi-FI" sz="2200" dirty="0"/>
              <a:t>ohou se sčítat </a:t>
            </a:r>
            <a:r>
              <a:rPr lang="fi-FI" sz="2200" dirty="0" smtClean="0"/>
              <a:t>semináře</a:t>
            </a:r>
            <a:r>
              <a:rPr lang="cs-CZ" sz="2200" dirty="0" smtClean="0"/>
              <a:t> DVPP, tandemová výuka</a:t>
            </a:r>
            <a:r>
              <a:rPr lang="fi-FI" sz="2200" dirty="0" smtClean="0"/>
              <a:t>,</a:t>
            </a:r>
            <a:r>
              <a:rPr lang="cs-CZ" sz="2200" dirty="0" smtClean="0"/>
              <a:t> praxe</a:t>
            </a:r>
            <a:r>
              <a:rPr lang="cs-CZ" sz="2200" dirty="0"/>
              <a:t>, </a:t>
            </a:r>
            <a:r>
              <a:rPr lang="cs-CZ" sz="2200" dirty="0" smtClean="0"/>
              <a:t>návštěvy… (všechny šablony s indikátorem výstupu 5 40 00)</a:t>
            </a:r>
            <a:endParaRPr lang="cs-CZ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 smtClean="0"/>
              <a:t>Dosažení 24 hodin = </a:t>
            </a:r>
            <a:r>
              <a:rPr lang="cs-CZ" sz="2200" dirty="0" smtClean="0"/>
              <a:t>započítání do 6 </a:t>
            </a:r>
            <a:r>
              <a:rPr lang="cs-CZ" sz="2200" dirty="0"/>
              <a:t>00 00 - Celkový počet </a:t>
            </a:r>
            <a:r>
              <a:rPr lang="cs-CZ" sz="2200" dirty="0" smtClean="0"/>
              <a:t>účastníků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 smtClean="0"/>
              <a:t>Není nutné aktivity plánovat tak, aby každý PP dosáhl hranice </a:t>
            </a:r>
            <a:r>
              <a:rPr lang="cs-CZ" sz="2200" b="1" dirty="0" err="1" smtClean="0"/>
              <a:t>bg</a:t>
            </a:r>
            <a:r>
              <a:rPr lang="cs-CZ" sz="2200" b="1" dirty="0" smtClean="0"/>
              <a:t>. podpory – do cílové hodnoty milníku se napočítávají pouze ti PP, kteří </a:t>
            </a:r>
            <a:r>
              <a:rPr lang="cs-CZ" sz="2200" b="1" dirty="0" err="1" smtClean="0"/>
              <a:t>bg</a:t>
            </a:r>
            <a:r>
              <a:rPr lang="cs-CZ" sz="2200" b="1" dirty="0" smtClean="0"/>
              <a:t>. podpory dosáhnou </a:t>
            </a:r>
            <a:r>
              <a:rPr lang="cs-CZ" sz="2200" dirty="0" smtClean="0"/>
              <a:t>(u kterých se to na při sepisování </a:t>
            </a:r>
            <a:r>
              <a:rPr lang="cs-CZ" sz="2200" dirty="0" err="1" smtClean="0"/>
              <a:t>ŽoP</a:t>
            </a:r>
            <a:r>
              <a:rPr lang="cs-CZ" sz="2200" dirty="0" smtClean="0"/>
              <a:t> předpokládá).</a:t>
            </a:r>
            <a:endParaRPr lang="cs-CZ" sz="2200" dirty="0"/>
          </a:p>
          <a:p>
            <a:endParaRPr lang="cs-CZ" sz="2200" b="1" dirty="0" smtClean="0"/>
          </a:p>
          <a:p>
            <a:r>
              <a:rPr lang="cs-CZ" sz="2200" b="1" dirty="0" smtClean="0"/>
              <a:t>Bagatelní podpora se počítá</a:t>
            </a:r>
            <a:r>
              <a:rPr lang="cs-CZ" sz="2200" dirty="0" smtClean="0"/>
              <a:t>: </a:t>
            </a:r>
            <a:r>
              <a:rPr lang="cs-CZ" sz="2200" b="1" dirty="0" smtClean="0"/>
              <a:t>pro pedagogy - zaměstnance školy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NE pro: - pedagogy z jiných škol, studenty VŠ, personální šablony. </a:t>
            </a:r>
          </a:p>
          <a:p>
            <a:r>
              <a:rPr lang="cs-CZ" sz="2200" dirty="0" smtClean="0"/>
              <a:t>                    -  pedagogy v pozici „lektorů“ - CLIL ve výuce, Nové metody ve výuce 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07843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49" y="272686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Základní dokumentace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170924"/>
            <a:ext cx="7809497" cy="4722546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Výzva </a:t>
            </a:r>
            <a:r>
              <a:rPr lang="cs-CZ" sz="2400" dirty="0">
                <a:latin typeface="+mn-lt"/>
              </a:rPr>
              <a:t>č. </a:t>
            </a:r>
            <a:r>
              <a:rPr lang="cs-CZ" sz="2400" dirty="0" smtClean="0">
                <a:latin typeface="+mn-lt"/>
              </a:rPr>
              <a:t>02_18_063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Výzva č. 02_18_064</a:t>
            </a:r>
            <a:endParaRPr lang="cs-CZ" sz="24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Příloha č. 1: Indikátory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Příloha č. 2: Hodnoticí kritéria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Příloha č. </a:t>
            </a:r>
            <a:r>
              <a:rPr lang="cs-CZ" sz="2400" dirty="0" smtClean="0">
                <a:latin typeface="+mn-lt"/>
              </a:rPr>
              <a:t>3: Přehled </a:t>
            </a:r>
            <a:r>
              <a:rPr lang="cs-CZ" sz="2400" dirty="0">
                <a:latin typeface="+mn-lt"/>
              </a:rPr>
              <a:t>šablon a jejich věcný výklad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Příloha č. 4: Seznam příloh k žádosti o podporu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Kalkulačka indikátorů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Pravidla </a:t>
            </a:r>
            <a:r>
              <a:rPr lang="cs-CZ" sz="2400" dirty="0">
                <a:latin typeface="+mn-lt"/>
              </a:rPr>
              <a:t>pro žadatele a příjemce </a:t>
            </a:r>
            <a:r>
              <a:rPr lang="cs-CZ" sz="2400" dirty="0" smtClean="0">
                <a:latin typeface="+mn-lt"/>
              </a:rPr>
              <a:t>zjednodušených projektů, verze 3</a:t>
            </a:r>
            <a:endParaRPr lang="cs-CZ" sz="24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+mn-lt"/>
              </a:rPr>
              <a:t>Rozhodnutí o poskytnutí dotace</a:t>
            </a:r>
            <a:endParaRPr lang="cs-CZ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527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5770" y="291937"/>
            <a:ext cx="7886700" cy="898237"/>
          </a:xfrm>
        </p:spPr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Dokladování bagatelní podpory – milníku  6 00 00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90175"/>
            <a:ext cx="7886700" cy="463912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Pro vykázání milníku 6 00 00 - nutné pracovat v systému </a:t>
            </a:r>
            <a:r>
              <a:rPr lang="cs-CZ" sz="2200" b="1" dirty="0" smtClean="0"/>
              <a:t>IS ESF 2014+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Registrační </a:t>
            </a:r>
            <a:r>
              <a:rPr lang="cs-CZ" sz="2200" dirty="0"/>
              <a:t>údaje do systému IS ESF 2014+ obdrží škola po vydání Rozhodnutí – datovou schránkou nebo depeší.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Vyplňuje se Karta účastníka OP VVV(identifikační údaje podpořené osoby), kterou příjemce uchovává podepsanou účastníkem pro případnou kontrolu na místě (do </a:t>
            </a:r>
            <a:r>
              <a:rPr lang="cs-CZ" sz="2200" dirty="0" err="1" smtClean="0"/>
              <a:t>ZoR</a:t>
            </a:r>
            <a:r>
              <a:rPr lang="cs-CZ" sz="2200" dirty="0" smtClean="0"/>
              <a:t> se nedokladuje).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K </a:t>
            </a:r>
            <a:r>
              <a:rPr lang="cs-CZ" sz="2200" dirty="0" err="1" smtClean="0"/>
              <a:t>ZoR</a:t>
            </a:r>
            <a:r>
              <a:rPr lang="cs-CZ" sz="2200" dirty="0" smtClean="0"/>
              <a:t> se dokládá jmenný seznam účastníků započítaných do 6 00 00 (součástí Kalkulačky indikátorů </a:t>
            </a:r>
            <a:r>
              <a:rPr lang="cs-CZ" sz="2200" dirty="0" err="1" smtClean="0"/>
              <a:t>ZoR</a:t>
            </a:r>
            <a:r>
              <a:rPr lang="cs-CZ" sz="22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/>
              <a:t>Technický postup k práci v systému (a Karta účastníka OP VVV) je zveřejněn na webu MŠMT: </a:t>
            </a:r>
            <a:r>
              <a:rPr lang="cs-CZ" sz="2200" u="sng" dirty="0">
                <a:hlinkClick r:id="rId3"/>
              </a:rPr>
              <a:t>http://www.msmt.cz/strukturalni-fondy-1/is-esf-2014-evidence-podporenych-osob-2</a:t>
            </a:r>
            <a:endParaRPr lang="cs-CZ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81125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85874" y="368939"/>
            <a:ext cx="7870457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Vazba mezi výstupovými a výsledkovými 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4262" y="1267176"/>
            <a:ext cx="7809296" cy="4700487"/>
          </a:xfrm>
        </p:spPr>
        <p:txBody>
          <a:bodyPr>
            <a:normAutofit/>
          </a:bodyPr>
          <a:lstStyle/>
          <a:p>
            <a:r>
              <a:rPr lang="cs-CZ" sz="2400" dirty="0" smtClean="0"/>
              <a:t>Naplnění výstupového indikátoru:</a:t>
            </a:r>
          </a:p>
          <a:p>
            <a:r>
              <a:rPr lang="cs-CZ" sz="2400" b="1" dirty="0" smtClean="0"/>
              <a:t>5 40 00: Počet podpořených osob </a:t>
            </a:r>
            <a:r>
              <a:rPr lang="cs-CZ" sz="2400" dirty="0" smtClean="0"/>
              <a:t>– pracovníci ve vzdělávání</a:t>
            </a:r>
          </a:p>
          <a:p>
            <a:endParaRPr lang="cs-CZ" sz="2400" dirty="0" smtClean="0"/>
          </a:p>
          <a:p>
            <a:r>
              <a:rPr lang="cs-CZ" sz="2400" dirty="0" smtClean="0"/>
              <a:t>                 </a:t>
            </a:r>
            <a:r>
              <a:rPr lang="cs-CZ" sz="2400" dirty="0"/>
              <a:t>P</a:t>
            </a:r>
            <a:r>
              <a:rPr lang="cs-CZ" sz="2400" dirty="0" smtClean="0"/>
              <a:t>ostupné naplnění výsledkových indikátorů:</a:t>
            </a:r>
          </a:p>
          <a:p>
            <a:r>
              <a:rPr lang="cs-CZ" sz="2400" b="1" dirty="0" smtClean="0"/>
              <a:t>6 00 00 Celkový počet účastníků </a:t>
            </a:r>
            <a:r>
              <a:rPr lang="cs-CZ" sz="2400" dirty="0" smtClean="0"/>
              <a:t>(milník, bagatelní podpora 24 hodin)</a:t>
            </a:r>
          </a:p>
          <a:p>
            <a:r>
              <a:rPr lang="cs-CZ" sz="2400" dirty="0" smtClean="0"/>
              <a:t>a</a:t>
            </a:r>
          </a:p>
          <a:p>
            <a:r>
              <a:rPr lang="cs-CZ" sz="2400" b="1" dirty="0" smtClean="0"/>
              <a:t>5 25 10 Počet pracovníků ve vzdělávání</a:t>
            </a:r>
            <a:r>
              <a:rPr lang="cs-CZ" sz="2400" dirty="0" smtClean="0"/>
              <a:t>, kteří v praxi uplatňují nově získané poznatky a dovednosti</a:t>
            </a:r>
          </a:p>
          <a:p>
            <a:r>
              <a:rPr lang="cs-CZ" sz="2400" dirty="0" smtClean="0"/>
              <a:t>Nesplnění šablony:  propočítat výsledkový indikátor a případně požádat o změnu projektu.</a:t>
            </a:r>
          </a:p>
        </p:txBody>
      </p:sp>
      <p:sp>
        <p:nvSpPr>
          <p:cNvPr id="7" name="Šipka doprava 6"/>
          <p:cNvSpPr/>
          <p:nvPr/>
        </p:nvSpPr>
        <p:spPr>
          <a:xfrm>
            <a:off x="681256" y="2699526"/>
            <a:ext cx="678863" cy="2605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610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Vazba mezi výstupovými a výsledkovými indikátory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000501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Naplnění výstupových indikátorů:</a:t>
            </a:r>
          </a:p>
          <a:p>
            <a:r>
              <a:rPr lang="cs-CZ" b="1" dirty="0"/>
              <a:t>5 05 01 </a:t>
            </a:r>
            <a:r>
              <a:rPr lang="cs-CZ" dirty="0"/>
              <a:t>Počet podpůrných personálních opatření</a:t>
            </a:r>
          </a:p>
          <a:p>
            <a:r>
              <a:rPr lang="cs-CZ" b="1" dirty="0"/>
              <a:t>5 26 01 </a:t>
            </a:r>
            <a:r>
              <a:rPr lang="cs-CZ" dirty="0"/>
              <a:t>Počet poskytnutých služeb individuální podpory pedagogům</a:t>
            </a:r>
          </a:p>
          <a:p>
            <a:r>
              <a:rPr lang="cs-CZ" b="1" dirty="0"/>
              <a:t>5 26 02 </a:t>
            </a:r>
            <a:r>
              <a:rPr lang="cs-CZ" dirty="0"/>
              <a:t>Počet platforem pro odborná tematická setkávání </a:t>
            </a:r>
          </a:p>
          <a:p>
            <a:r>
              <a:rPr lang="cs-CZ" b="1" dirty="0"/>
              <a:t>5 12 12 </a:t>
            </a:r>
            <a:r>
              <a:rPr lang="cs-CZ" dirty="0"/>
              <a:t>Počet rozvojových aktivit vedoucích k rozvoji kompetencí </a:t>
            </a:r>
          </a:p>
          <a:p>
            <a:r>
              <a:rPr lang="cs-CZ" b="1" dirty="0"/>
              <a:t>5 10 17 </a:t>
            </a:r>
            <a:r>
              <a:rPr lang="cs-CZ" dirty="0"/>
              <a:t>Počet uspořádaných jednorázových akcí</a:t>
            </a:r>
          </a:p>
          <a:p>
            <a:r>
              <a:rPr lang="cs-CZ" b="1" dirty="0"/>
              <a:t>5 21 06 </a:t>
            </a:r>
            <a:r>
              <a:rPr lang="cs-CZ" dirty="0"/>
              <a:t>Počet produktů polytechnického vzdělávání 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 smtClean="0"/>
              <a:t>                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Výsledkový indikátor:</a:t>
            </a:r>
          </a:p>
          <a:p>
            <a:r>
              <a:rPr lang="cs-CZ" sz="2200" b="1" dirty="0" smtClean="0"/>
              <a:t>5 10 10 Počet organizací</a:t>
            </a:r>
            <a:r>
              <a:rPr lang="cs-CZ" sz="2200" dirty="0" smtClean="0"/>
              <a:t>, ve kterých se zvýšila kvalita výchovy a vzdělávání</a:t>
            </a:r>
          </a:p>
          <a:p>
            <a:r>
              <a:rPr lang="cs-CZ" sz="2200" dirty="0" smtClean="0"/>
              <a:t>(+ vykazovat 5 15 10, 5 16 10, 5 17 10)</a:t>
            </a:r>
          </a:p>
        </p:txBody>
      </p:sp>
      <p:sp>
        <p:nvSpPr>
          <p:cNvPr id="7" name="Šipka doprava 6"/>
          <p:cNvSpPr/>
          <p:nvPr/>
        </p:nvSpPr>
        <p:spPr>
          <a:xfrm>
            <a:off x="819713" y="4128297"/>
            <a:ext cx="678863" cy="2605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27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4602" y="349689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Splnění aktivit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247926"/>
            <a:ext cx="7758605" cy="4700487"/>
          </a:xfrm>
        </p:spPr>
        <p:txBody>
          <a:bodyPr>
            <a:normAutofit/>
          </a:bodyPr>
          <a:lstStyle/>
          <a:p>
            <a:pPr algn="just"/>
            <a:r>
              <a:rPr lang="cs-CZ" b="1" dirty="0" smtClean="0"/>
              <a:t>Splnění </a:t>
            </a:r>
            <a:r>
              <a:rPr lang="cs-CZ" b="1" dirty="0"/>
              <a:t>účelu dotace</a:t>
            </a:r>
          </a:p>
          <a:p>
            <a:pPr algn="just"/>
            <a:r>
              <a:rPr lang="cs-CZ" dirty="0" smtClean="0"/>
              <a:t>= naplnění výstupů šablon za </a:t>
            </a:r>
            <a:r>
              <a:rPr lang="cs-CZ" dirty="0"/>
              <a:t>alespoň 50 % částky dotace uvedené v právním </a:t>
            </a:r>
            <a:r>
              <a:rPr lang="cs-CZ" dirty="0" smtClean="0"/>
              <a:t>aktu.</a:t>
            </a:r>
          </a:p>
          <a:p>
            <a:pPr algn="just"/>
            <a:r>
              <a:rPr lang="cs-CZ" dirty="0" smtClean="0"/>
              <a:t>Pozor na šablonu Chůva (od 1.9.2020 hrazena ze státního rozpočtu)!</a:t>
            </a:r>
            <a:endParaRPr lang="cs-CZ" dirty="0"/>
          </a:p>
          <a:p>
            <a:pPr algn="just"/>
            <a:r>
              <a:rPr lang="cs-CZ" b="1" dirty="0"/>
              <a:t>Vracení finančních prostředků za nerealizovanou šablonu</a:t>
            </a:r>
          </a:p>
          <a:p>
            <a:pPr algn="just"/>
            <a:r>
              <a:rPr lang="cs-CZ" dirty="0"/>
              <a:t>Pokud nebude realizována šablona nebo nebude uznán výstup šablony ze strany poskytovatele dotace, potom budou vráceny finanční prostředky za tuto nerealizovanou </a:t>
            </a:r>
            <a:r>
              <a:rPr lang="cs-CZ" dirty="0" smtClean="0"/>
              <a:t>šablonu  </a:t>
            </a:r>
            <a:endParaRPr lang="cs-CZ" dirty="0"/>
          </a:p>
          <a:p>
            <a:pPr algn="just"/>
            <a:r>
              <a:rPr lang="cs-CZ" b="1" dirty="0"/>
              <a:t>Vracení finančních prostředků za částečně nerealizovanou šablonu</a:t>
            </a:r>
          </a:p>
          <a:p>
            <a:pPr algn="just"/>
            <a:r>
              <a:rPr lang="cs-CZ" dirty="0"/>
              <a:t>Pokud nebude realizována část šablony nebo nebude uznána část výstupu v šabloně, která obsahuje krom Celkových nákladů na aktivitu také Celkové náklady na jednotku výstupu, potom budou vráceny finanční prostředky za nerealizované jednotky výstupu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01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 smtClean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 smtClean="0">
                <a:solidFill>
                  <a:srgbClr val="428D96"/>
                </a:solidFill>
                <a:cs typeface="Arial" panose="020B0604020202020204" pitchFamily="34" charset="0"/>
              </a:rPr>
              <a:t>Hodnoticí proces</a:t>
            </a:r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04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Hodnoticí proces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257725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 smtClean="0"/>
              <a:t>Přijetí žádostí</a:t>
            </a:r>
            <a:r>
              <a:rPr lang="cs-CZ" sz="2400" dirty="0" smtClean="0"/>
              <a:t>: dnem podání (= finalizovat, elektronicky podepsat + nastavení automatického podání)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 smtClean="0"/>
              <a:t>Kontrola</a:t>
            </a:r>
            <a:r>
              <a:rPr lang="cs-CZ" sz="2400" dirty="0" smtClean="0"/>
              <a:t> formálních náležitostí  a přijatelnosti: </a:t>
            </a:r>
            <a:r>
              <a:rPr lang="cs-CZ" sz="2400" b="1" dirty="0" smtClean="0"/>
              <a:t>opravitelná kritéria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 smtClean="0"/>
              <a:t>Vyrozumění</a:t>
            </a:r>
            <a:r>
              <a:rPr lang="cs-CZ" sz="2400" dirty="0" smtClean="0"/>
              <a:t>: formou interní depeše a zároveň výzva ke kontrole/doplnění podkladů pro právní akt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Příprava </a:t>
            </a:r>
            <a:r>
              <a:rPr lang="cs-CZ" sz="2400" b="1" dirty="0" smtClean="0"/>
              <a:t>právního aktu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Zaslání </a:t>
            </a:r>
            <a:r>
              <a:rPr lang="cs-CZ" sz="2400" b="1" dirty="0" smtClean="0"/>
              <a:t>zálohové platby </a:t>
            </a:r>
          </a:p>
          <a:p>
            <a:pPr algn="just"/>
            <a:endParaRPr lang="cs-CZ" sz="2400" dirty="0"/>
          </a:p>
          <a:p>
            <a:pPr algn="just"/>
            <a:r>
              <a:rPr lang="cs-CZ" sz="2400" dirty="0" smtClean="0"/>
              <a:t>Délka hodnoticího procesu: cca 5 měsíců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77736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Připomínky – žádosti o přezkum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257725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Připomínky k oznámení ŘO </a:t>
            </a:r>
            <a:r>
              <a:rPr lang="cs-CZ" sz="2400" b="1" dirty="0" smtClean="0"/>
              <a:t>v hodnoticím procesu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 smtClean="0"/>
              <a:t>Připomínky k oznámení ŘO </a:t>
            </a:r>
            <a:r>
              <a:rPr lang="cs-CZ" sz="2400" b="1" dirty="0" smtClean="0"/>
              <a:t>v době realizace </a:t>
            </a:r>
          </a:p>
          <a:p>
            <a:pPr algn="just"/>
            <a:endParaRPr lang="cs-CZ" sz="2400" dirty="0" smtClean="0"/>
          </a:p>
          <a:p>
            <a:pPr algn="just"/>
            <a:r>
              <a:rPr lang="cs-CZ" sz="2400" dirty="0" smtClean="0"/>
              <a:t>-   v souladu s Pravidly pro žadatele a příjemce ZP, kap. 10.2</a:t>
            </a:r>
          </a:p>
          <a:p>
            <a:pPr lvl="0" algn="just"/>
            <a:r>
              <a:rPr lang="cs-CZ" sz="2400" dirty="0" smtClean="0"/>
              <a:t>-  lhůta je </a:t>
            </a:r>
            <a:r>
              <a:rPr lang="cs-CZ" sz="2400" dirty="0"/>
              <a:t>počítána </a:t>
            </a:r>
            <a:r>
              <a:rPr lang="cs-CZ" sz="2400" dirty="0" smtClean="0"/>
              <a:t>15 kalendářních dnů od rozhodnutí</a:t>
            </a:r>
            <a:endParaRPr lang="cs-CZ" sz="2400" dirty="0"/>
          </a:p>
          <a:p>
            <a:pPr algn="just"/>
            <a:endParaRPr lang="cs-CZ" sz="2400" dirty="0" smtClean="0"/>
          </a:p>
          <a:p>
            <a:pPr marL="342900" indent="-342900" algn="just">
              <a:buFontTx/>
              <a:buChar char="-"/>
            </a:pPr>
            <a:r>
              <a:rPr lang="cs-CZ" sz="2400" dirty="0" smtClean="0"/>
              <a:t>v IS KP14+ byla nově zřízena adresa </a:t>
            </a:r>
            <a:r>
              <a:rPr lang="cs-CZ" sz="2400" dirty="0" err="1" smtClean="0"/>
              <a:t>OPVVV_připomínky</a:t>
            </a:r>
            <a:r>
              <a:rPr lang="cs-CZ" sz="2400" dirty="0" smtClean="0"/>
              <a:t>*</a:t>
            </a:r>
            <a:r>
              <a:rPr lang="cs-CZ" sz="2400" dirty="0" err="1" smtClean="0"/>
              <a:t>skk</a:t>
            </a:r>
            <a:r>
              <a:rPr lang="cs-CZ" sz="2400" dirty="0" smtClean="0"/>
              <a:t> </a:t>
            </a:r>
          </a:p>
          <a:p>
            <a:pPr algn="just"/>
            <a:r>
              <a:rPr lang="cs-CZ" sz="2400" dirty="0" smtClean="0"/>
              <a:t>      (záložka Podpora)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9812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628650" y="429036"/>
            <a:ext cx="7886700" cy="898237"/>
          </a:xfrm>
        </p:spPr>
        <p:txBody>
          <a:bodyPr/>
          <a:lstStyle/>
          <a:p>
            <a:pPr algn="ctr"/>
            <a:r>
              <a:rPr lang="cs-CZ" altLang="cs-CZ" dirty="0"/>
              <a:t>Boj proti korupci</a:t>
            </a:r>
            <a:endParaRPr altLang="cs-CZ" dirty="0" smtClean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628650" y="1186597"/>
            <a:ext cx="7886700" cy="4341144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cs-CZ" sz="2200" dirty="0" smtClean="0"/>
              <a:t>Podezření na korupční jednání je možné písemně oznámit na adresu MŠMT nebo E-mailovou adresu </a:t>
            </a:r>
            <a:r>
              <a:rPr lang="cs-CZ" sz="2200" dirty="0" smtClean="0">
                <a:hlinkClick r:id="rId3"/>
              </a:rPr>
              <a:t>korupce@msmt.cz</a:t>
            </a:r>
            <a:r>
              <a:rPr lang="cs-CZ" sz="2200" dirty="0" smtClean="0"/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200" dirty="0" smtClean="0"/>
              <a:t>Oznámení by mělo obsahovat následující informace: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2200" dirty="0" smtClean="0">
                <a:latin typeface="+mj-lt"/>
              </a:rPr>
              <a:t>identifikaci osob podezřelých ze spáchání nepřípustného jednání a všech zúčastněných </a:t>
            </a:r>
            <a:r>
              <a:rPr lang="cs-CZ" sz="2200" dirty="0" smtClean="0">
                <a:latin typeface="+mj-lt"/>
              </a:rPr>
              <a:t>osob,</a:t>
            </a:r>
            <a:endParaRPr lang="cs-CZ" sz="2200" dirty="0" smtClean="0">
              <a:latin typeface="+mj-lt"/>
            </a:endParaRPr>
          </a:p>
          <a:p>
            <a:pPr lvl="1" fontAlgn="auto">
              <a:spcAft>
                <a:spcPts val="0"/>
              </a:spcAft>
              <a:defRPr/>
            </a:pPr>
            <a:r>
              <a:rPr lang="cs-CZ" sz="2200" dirty="0" smtClean="0">
                <a:latin typeface="+mj-lt"/>
              </a:rPr>
              <a:t>podrobný a souvislý popis nepřípustného jednání a jeho časový sled,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2200" dirty="0" smtClean="0">
                <a:latin typeface="+mj-lt"/>
              </a:rPr>
              <a:t>konkrétní důkazy o nepřípustném jednání nebo jiné konkrétní poznatky podporující podezření ze spáchání nepřípustného jednání.</a:t>
            </a:r>
          </a:p>
          <a:p>
            <a:pPr indent="-228600" fontAlgn="auto">
              <a:spcAft>
                <a:spcPts val="0"/>
              </a:spcAft>
              <a:defRPr/>
            </a:pPr>
            <a:r>
              <a:rPr lang="cs-CZ" sz="2200" b="1" dirty="0" smtClean="0"/>
              <a:t>Více informací na webových stránkách MŠMT:</a:t>
            </a:r>
          </a:p>
          <a:p>
            <a:pPr indent="-228600" algn="ctr" fontAlgn="auto">
              <a:spcAft>
                <a:spcPts val="0"/>
              </a:spcAft>
              <a:defRPr/>
            </a:pPr>
            <a:r>
              <a:rPr lang="cs-CZ" sz="2200" b="1" dirty="0" smtClean="0">
                <a:hlinkClick r:id="rId4"/>
              </a:rPr>
              <a:t>http://www.msmt.cz/ministerstvo/boj-proti-korupci</a:t>
            </a:r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104614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dirty="0"/>
              <a:t>P</a:t>
            </a:r>
            <a:r>
              <a:rPr lang="cs-CZ" altLang="cs-CZ" dirty="0" smtClean="0"/>
              <a:t>ravidla </a:t>
            </a:r>
            <a:r>
              <a:rPr lang="cs-CZ" altLang="cs-CZ" dirty="0"/>
              <a:t>etiky zaměstnanců </a:t>
            </a:r>
            <a:r>
              <a:rPr lang="cs-CZ" altLang="cs-CZ" dirty="0" smtClean="0"/>
              <a:t>MŠMT – DARY</a:t>
            </a:r>
            <a:endParaRPr altLang="cs-CZ" dirty="0" smtClean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cs-CZ" sz="2400" dirty="0" smtClean="0">
                <a:latin typeface="+mn-lt"/>
              </a:rPr>
              <a:t>Zaměstnanec </a:t>
            </a:r>
            <a:r>
              <a:rPr lang="cs-CZ" sz="2400" dirty="0">
                <a:latin typeface="+mn-lt"/>
              </a:rPr>
              <a:t>nesmí v souvislosti s výkonem </a:t>
            </a:r>
            <a:r>
              <a:rPr lang="cs-CZ" sz="2400" dirty="0" smtClean="0">
                <a:latin typeface="+mn-lt"/>
              </a:rPr>
              <a:t>služby/práce:</a:t>
            </a:r>
            <a:endParaRPr lang="cs-CZ" sz="2400" dirty="0">
              <a:latin typeface="+mn-lt"/>
            </a:endParaRP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400" dirty="0" smtClean="0">
                <a:latin typeface="+mn-lt"/>
              </a:rPr>
              <a:t>vyžadovat </a:t>
            </a:r>
            <a:r>
              <a:rPr lang="cs-CZ" sz="2400" dirty="0">
                <a:latin typeface="+mn-lt"/>
              </a:rPr>
              <a:t>dary pro sebe nebo </a:t>
            </a:r>
            <a:r>
              <a:rPr lang="cs-CZ" sz="2400" dirty="0" smtClean="0">
                <a:latin typeface="+mn-lt"/>
              </a:rPr>
              <a:t>jiného,</a:t>
            </a:r>
            <a:endParaRPr lang="cs-CZ" sz="2400" dirty="0">
              <a:latin typeface="+mn-lt"/>
            </a:endParaRP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400" dirty="0" smtClean="0">
                <a:latin typeface="+mn-lt"/>
              </a:rPr>
              <a:t>přijímat </a:t>
            </a:r>
            <a:r>
              <a:rPr lang="cs-CZ" sz="2400" dirty="0">
                <a:latin typeface="+mn-lt"/>
              </a:rPr>
              <a:t>dary přesahující hodnotu </a:t>
            </a:r>
            <a:r>
              <a:rPr lang="cs-CZ" sz="2400" dirty="0" smtClean="0">
                <a:latin typeface="+mn-lt"/>
              </a:rPr>
              <a:t>300 Kč </a:t>
            </a:r>
            <a:endParaRPr lang="cs-CZ" sz="2400" dirty="0" smtClean="0">
              <a:latin typeface="+mn-lt"/>
            </a:endParaRPr>
          </a:p>
          <a:p>
            <a:pPr marL="88900" algn="just" fontAlgn="auto">
              <a:spcAft>
                <a:spcPts val="0"/>
              </a:spcAft>
              <a:defRPr/>
            </a:pPr>
            <a:endParaRPr lang="cs-CZ" sz="2400" b="1" dirty="0" smtClean="0">
              <a:latin typeface="+mn-lt"/>
            </a:endParaRPr>
          </a:p>
          <a:p>
            <a:pPr marL="88900" algn="just" fontAlgn="auto">
              <a:spcAft>
                <a:spcPts val="0"/>
              </a:spcAft>
              <a:defRPr/>
            </a:pPr>
            <a:r>
              <a:rPr lang="cs-CZ" sz="2400" b="1" dirty="0" smtClean="0">
                <a:latin typeface="+mn-lt"/>
              </a:rPr>
              <a:t>Darem </a:t>
            </a:r>
            <a:r>
              <a:rPr lang="cs-CZ" sz="2400" b="1" dirty="0" smtClean="0">
                <a:latin typeface="+mn-lt"/>
              </a:rPr>
              <a:t>nejsou:</a:t>
            </a:r>
            <a:endParaRPr lang="cs-CZ" sz="2400" b="1" dirty="0">
              <a:latin typeface="+mn-lt"/>
            </a:endParaRP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400" dirty="0" smtClean="0">
                <a:latin typeface="+mn-lt"/>
              </a:rPr>
              <a:t>plnění </a:t>
            </a:r>
            <a:r>
              <a:rPr lang="cs-CZ" sz="2400" dirty="0" smtClean="0">
                <a:latin typeface="+mn-lt"/>
              </a:rPr>
              <a:t>ze </a:t>
            </a:r>
            <a:r>
              <a:rPr lang="cs-CZ" sz="2400" dirty="0" smtClean="0">
                <a:latin typeface="+mn-lt"/>
              </a:rPr>
              <a:t>společenské </a:t>
            </a:r>
            <a:r>
              <a:rPr lang="cs-CZ" sz="2400" dirty="0" smtClean="0">
                <a:latin typeface="+mn-lt"/>
              </a:rPr>
              <a:t>úsluhy,</a:t>
            </a: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400" dirty="0" smtClean="0">
                <a:latin typeface="+mn-lt"/>
              </a:rPr>
              <a:t>plnění </a:t>
            </a:r>
            <a:r>
              <a:rPr lang="cs-CZ" sz="2400" dirty="0">
                <a:latin typeface="+mn-lt"/>
              </a:rPr>
              <a:t>poskytovaná </a:t>
            </a:r>
            <a:r>
              <a:rPr lang="cs-CZ" sz="2400" dirty="0" smtClean="0">
                <a:latin typeface="+mn-lt"/>
              </a:rPr>
              <a:t>při</a:t>
            </a:r>
            <a:r>
              <a:rPr lang="cs-CZ" sz="2400" dirty="0">
                <a:latin typeface="+mn-lt"/>
              </a:rPr>
              <a:t> </a:t>
            </a:r>
            <a:r>
              <a:rPr lang="cs-CZ" sz="2400" dirty="0" smtClean="0">
                <a:latin typeface="+mn-lt"/>
              </a:rPr>
              <a:t>společenských či</a:t>
            </a:r>
            <a:r>
              <a:rPr lang="cs-CZ" sz="2400" dirty="0">
                <a:latin typeface="+mn-lt"/>
              </a:rPr>
              <a:t> </a:t>
            </a:r>
            <a:r>
              <a:rPr lang="cs-CZ" sz="2400" dirty="0" smtClean="0">
                <a:latin typeface="+mn-lt"/>
              </a:rPr>
              <a:t>protokolárních příležitostech (úměrná účelem i hodnotou),</a:t>
            </a: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400" dirty="0" smtClean="0">
                <a:latin typeface="+mn-lt"/>
              </a:rPr>
              <a:t>drobné </a:t>
            </a:r>
            <a:r>
              <a:rPr lang="cs-CZ" sz="2400" dirty="0">
                <a:latin typeface="+mn-lt"/>
              </a:rPr>
              <a:t>reklamní a propagační předměty</a:t>
            </a:r>
            <a:r>
              <a:rPr lang="cs-CZ" sz="2400" dirty="0" smtClean="0">
                <a:latin typeface="+mn-lt"/>
              </a:rPr>
              <a:t>.</a:t>
            </a:r>
            <a:endParaRPr lang="cs-CZ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357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 smtClean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 smtClean="0">
                <a:solidFill>
                  <a:srgbClr val="428D96"/>
                </a:solidFill>
                <a:cs typeface="Arial" panose="020B0604020202020204" pitchFamily="34" charset="0"/>
              </a:rPr>
              <a:t>Žádost o podporu v IS KP 14+</a:t>
            </a:r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27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20813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Základní data k výzvě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219051"/>
            <a:ext cx="7886700" cy="4835240"/>
          </a:xfrm>
        </p:spPr>
        <p:txBody>
          <a:bodyPr>
            <a:normAutofit lnSpcReduction="10000"/>
          </a:bodyPr>
          <a:lstStyle/>
          <a:p>
            <a:r>
              <a:rPr lang="cs-CZ" sz="2400" dirty="0" smtClean="0">
                <a:latin typeface="+mn-lt"/>
              </a:rPr>
              <a:t>Výzva č. 02_18_063: pro oprávněné žadatele v MRR (13 krajů)</a:t>
            </a:r>
          </a:p>
          <a:p>
            <a:r>
              <a:rPr lang="cs-CZ" sz="2400" dirty="0" smtClean="0">
                <a:latin typeface="+mn-lt"/>
              </a:rPr>
              <a:t>Výzva č. 02_18_064: pro oprávněné žadatele v VRR (Praha)</a:t>
            </a:r>
          </a:p>
          <a:p>
            <a:endParaRPr lang="cs-CZ" dirty="0" smtClean="0"/>
          </a:p>
          <a:p>
            <a:r>
              <a:rPr lang="cs-CZ" sz="2400" b="1" dirty="0" smtClean="0">
                <a:latin typeface="+mn-lt"/>
              </a:rPr>
              <a:t>Výzva 63</a:t>
            </a:r>
            <a:r>
              <a:rPr lang="cs-CZ" sz="2400" dirty="0" smtClean="0">
                <a:latin typeface="+mn-lt"/>
              </a:rPr>
              <a:t>:</a:t>
            </a:r>
          </a:p>
          <a:p>
            <a:r>
              <a:rPr lang="cs-CZ" sz="2400" dirty="0" smtClean="0">
                <a:latin typeface="+mn-lt"/>
              </a:rPr>
              <a:t>Místo realizace projektu: EU (v IS KP14+ úroveň jakéhokoliv kraje v ČR)</a:t>
            </a:r>
          </a:p>
          <a:p>
            <a:r>
              <a:rPr lang="cs-CZ" sz="2400" dirty="0" smtClean="0">
                <a:latin typeface="+mn-lt"/>
              </a:rPr>
              <a:t>Místo dopadu: méně rozvinutý region</a:t>
            </a:r>
          </a:p>
          <a:p>
            <a:endParaRPr lang="cs-CZ" sz="2400" b="1" dirty="0" smtClean="0">
              <a:latin typeface="+mn-lt"/>
            </a:endParaRPr>
          </a:p>
          <a:p>
            <a:r>
              <a:rPr lang="cs-CZ" sz="2400" b="1" dirty="0" smtClean="0">
                <a:latin typeface="+mn-lt"/>
              </a:rPr>
              <a:t>Výzva 64</a:t>
            </a:r>
            <a:r>
              <a:rPr lang="cs-CZ" sz="2400" dirty="0" smtClean="0">
                <a:latin typeface="+mn-lt"/>
              </a:rPr>
              <a:t>:</a:t>
            </a:r>
          </a:p>
          <a:p>
            <a:r>
              <a:rPr lang="cs-CZ" sz="2400" dirty="0" smtClean="0">
                <a:latin typeface="+mn-lt"/>
              </a:rPr>
              <a:t>Místo realizace projektu: </a:t>
            </a:r>
            <a:r>
              <a:rPr lang="cs-CZ" sz="2400" dirty="0">
                <a:latin typeface="+mn-lt"/>
              </a:rPr>
              <a:t>EU (v IS KP14+ úroveň jakéhokoliv kraje v ČR)</a:t>
            </a:r>
            <a:endParaRPr lang="cs-CZ" sz="2400" dirty="0" smtClean="0">
              <a:latin typeface="+mn-lt"/>
            </a:endParaRPr>
          </a:p>
          <a:p>
            <a:r>
              <a:rPr lang="cs-CZ" sz="2400" dirty="0" smtClean="0">
                <a:latin typeface="+mn-lt"/>
              </a:rPr>
              <a:t>Místo dopadu: více rozvinutý region</a:t>
            </a:r>
            <a:endParaRPr lang="cs-CZ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367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457977" y="641683"/>
            <a:ext cx="8229600" cy="1026696"/>
          </a:xfrm>
        </p:spPr>
        <p:txBody>
          <a:bodyPr/>
          <a:lstStyle/>
          <a:p>
            <a:pPr algn="ctr" eaLnBrk="1" hangingPunct="1"/>
            <a:r>
              <a:rPr lang="cs-CZ" altLang="cs-CZ" b="1" dirty="0" smtClean="0"/>
              <a:t>Vyplnění žádosti o podporu </a:t>
            </a:r>
            <a:r>
              <a:rPr lang="cs-CZ" altLang="cs-CZ" dirty="0" smtClean="0"/>
              <a:t>na p</a:t>
            </a:r>
            <a:r>
              <a:rPr lang="cs-CZ" altLang="cs-CZ" b="1" dirty="0" smtClean="0"/>
              <a:t>ortálu IS KP14+</a:t>
            </a:r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 eaLnBrk="1" hangingPunct="1"/>
            <a:r>
              <a:rPr lang="cs-CZ" altLang="cs-CZ" sz="2400" b="1" dirty="0" smtClean="0"/>
              <a:t>URL aplikace IS KP14+ - </a:t>
            </a:r>
            <a:r>
              <a:rPr lang="cs-CZ" altLang="cs-CZ" sz="2400" b="1" u="sng" dirty="0" smtClean="0">
                <a:hlinkClick r:id="rId3"/>
              </a:rPr>
              <a:t>https://mseu.mssf.cz</a:t>
            </a:r>
            <a:endParaRPr lang="cs-CZ" altLang="cs-CZ" sz="2400" b="1" u="sng" dirty="0"/>
          </a:p>
          <a:p>
            <a:pPr marL="457200" indent="-457200" eaLnBrk="1" hangingPunct="1"/>
            <a:r>
              <a:rPr lang="cs-CZ" altLang="cs-CZ" sz="2400" dirty="0" smtClean="0">
                <a:latin typeface="+mn-lt"/>
              </a:rPr>
              <a:t>Pro korektní fungování aplikace je nezbytně nutné dodržovat systémové požadavky - na úvodní stránce aplikace pod záložkou HW a SW požadavky: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cs-CZ" sz="2400" dirty="0" smtClean="0">
                <a:latin typeface="+mn-lt"/>
              </a:rPr>
              <a:t>Doporučené prohlížeče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cs-CZ" sz="2400" dirty="0" smtClean="0">
                <a:latin typeface="+mn-lt"/>
              </a:rPr>
              <a:t>Doplňkové aplikace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cs-CZ" sz="2400" dirty="0" smtClean="0">
                <a:latin typeface="+mn-lt"/>
              </a:rPr>
              <a:t>Test kompatibility počítače.</a:t>
            </a:r>
          </a:p>
          <a:p>
            <a:pPr marL="457200" indent="-457200"/>
            <a:r>
              <a:rPr lang="cs-CZ" altLang="cs-CZ" sz="2400" b="1" dirty="0" smtClean="0">
                <a:latin typeface="+mn-lt"/>
              </a:rPr>
              <a:t>Uživatelská příručka IS KP14+ Pokyny pro vyplnění žádosti o podporu – Zjednodušené projekty – výzva 63 a 64</a:t>
            </a:r>
            <a:r>
              <a:rPr lang="cs-CZ" altLang="cs-CZ" sz="2400" b="1" dirty="0">
                <a:latin typeface="+mn-lt"/>
              </a:rPr>
              <a:t>: </a:t>
            </a:r>
            <a:r>
              <a:rPr lang="cs-CZ" altLang="cs-CZ" sz="2400" b="1" dirty="0">
                <a:latin typeface="+mn-lt"/>
                <a:hlinkClick r:id="rId4"/>
              </a:rPr>
              <a:t>http://</a:t>
            </a:r>
            <a:r>
              <a:rPr lang="cs-CZ" altLang="cs-CZ" sz="2400" b="1" dirty="0" smtClean="0">
                <a:latin typeface="+mn-lt"/>
                <a:hlinkClick r:id="rId4"/>
              </a:rPr>
              <a:t>www.msmt.cz/strukturalni-fondy-1/zadost-o-podporu</a:t>
            </a:r>
            <a:endParaRPr lang="cs-CZ" altLang="cs-CZ" sz="2400" b="1" dirty="0" smtClean="0">
              <a:latin typeface="+mn-lt"/>
            </a:endParaRPr>
          </a:p>
          <a:p>
            <a:pPr marL="457200" indent="-457200"/>
            <a:endParaRPr lang="cs-CZ" altLang="cs-CZ" sz="2400" dirty="0">
              <a:latin typeface="+mn-lt"/>
            </a:endParaRPr>
          </a:p>
        </p:txBody>
      </p:sp>
      <p:sp>
        <p:nvSpPr>
          <p:cNvPr id="4100" name="Zástupný symbol pro číslo snímku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BBE3F31-0FC8-4480-A7B6-450FC60F610B}" type="slidenum">
              <a:rPr lang="cs-CZ" altLang="cs-CZ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70</a:t>
            </a:fld>
            <a:endParaRPr lang="cs-CZ" altLang="cs-CZ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75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608772" y="689811"/>
            <a:ext cx="7886700" cy="962526"/>
          </a:xfrm>
        </p:spPr>
        <p:txBody>
          <a:bodyPr/>
          <a:lstStyle/>
          <a:p>
            <a:pPr algn="ctr" eaLnBrk="1" hangingPunct="1"/>
            <a:r>
              <a:rPr lang="cs-CZ" altLang="cs-CZ" b="1" dirty="0" smtClean="0"/>
              <a:t>Portál IS KP14+</a:t>
            </a:r>
            <a:endParaRPr lang="cs-CZ" altLang="cs-CZ" dirty="0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4716464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cs-CZ" sz="2600" b="1" dirty="0" smtClean="0"/>
              <a:t>Kvalifikovaný </a:t>
            </a:r>
            <a:r>
              <a:rPr lang="cs-CZ" sz="2600" b="1" dirty="0"/>
              <a:t>certifikát (elektronický </a:t>
            </a:r>
            <a:r>
              <a:rPr lang="cs-CZ" sz="2600" b="1" dirty="0" smtClean="0"/>
              <a:t>podpis)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600" dirty="0" smtClean="0"/>
              <a:t>Všechny formuláře v aplikaci musí vždy podepsány kvalifikovaným elektronickým podpisem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600" dirty="0" smtClean="0"/>
              <a:t>Přehled poskytovatelů: uveden na stránkách Ministerstva vnitra </a:t>
            </a:r>
            <a:r>
              <a:rPr lang="cs-CZ" sz="2600" u="sng" dirty="0" smtClean="0">
                <a:hlinkClick r:id="rId2"/>
              </a:rPr>
              <a:t>http://www.mvcr.cz/</a:t>
            </a:r>
            <a:r>
              <a:rPr lang="cs-CZ" sz="2600" u="sng" dirty="0" err="1" smtClean="0">
                <a:hlinkClick r:id="rId2"/>
              </a:rPr>
              <a:t>clanek</a:t>
            </a:r>
            <a:r>
              <a:rPr lang="cs-CZ" sz="2600" u="sng" dirty="0" smtClean="0">
                <a:hlinkClick r:id="rId2"/>
              </a:rPr>
              <a:t>/prehled-udelenych-akreditaci.aspx</a:t>
            </a:r>
            <a:r>
              <a:rPr lang="cs-CZ" sz="2600" u="sng" dirty="0" smtClean="0"/>
              <a:t>.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600" dirty="0" smtClean="0"/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2600" dirty="0" smtClean="0"/>
              <a:t>Vlastnosti certifikátu: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 smtClean="0">
                <a:latin typeface="+mj-lt"/>
              </a:rPr>
              <a:t>Kvalifikovaný certifikát, aktuálně platný.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 smtClean="0">
                <a:latin typeface="+mj-lt"/>
              </a:rPr>
              <a:t>Certifikát musí být určen pro elektronické podepisování dokumentů.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 smtClean="0">
                <a:latin typeface="+mj-lt"/>
              </a:rPr>
              <a:t>Certifikát obsahuje privátním klíč.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000" dirty="0">
              <a:latin typeface="+mj-lt"/>
            </a:endParaRPr>
          </a:p>
        </p:txBody>
      </p:sp>
      <p:sp>
        <p:nvSpPr>
          <p:cNvPr id="5124" name="Zástupný symbol pro číslo snímku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79E919C-0C98-4B09-8F52-E9D8D8C50DE6}" type="slidenum">
              <a:rPr lang="cs-CZ" altLang="cs-CZ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71</a:t>
            </a:fld>
            <a:endParaRPr lang="cs-CZ" altLang="cs-CZ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95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457200" y="423725"/>
            <a:ext cx="8229600" cy="1143000"/>
          </a:xfrm>
        </p:spPr>
        <p:txBody>
          <a:bodyPr/>
          <a:lstStyle/>
          <a:p>
            <a:pPr algn="ctr" eaLnBrk="1" hangingPunct="1"/>
            <a:r>
              <a:rPr lang="cs-CZ" altLang="cs-CZ" b="1" dirty="0" smtClean="0"/>
              <a:t>Portál IS KP14+</a:t>
            </a:r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467916" y="1341438"/>
            <a:ext cx="8229600" cy="4525962"/>
          </a:xfrm>
        </p:spPr>
        <p:txBody>
          <a:bodyPr rtlCol="0">
            <a:normAutofit fontScale="9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cs-CZ" sz="2600" b="1" dirty="0" smtClean="0">
                <a:latin typeface="+mn-lt"/>
              </a:rPr>
              <a:t>Komunikace </a:t>
            </a:r>
            <a:r>
              <a:rPr lang="cs-CZ" sz="2600" b="1" dirty="0">
                <a:latin typeface="+mn-lt"/>
              </a:rPr>
              <a:t>žadatele/příjemce s </a:t>
            </a:r>
            <a:r>
              <a:rPr lang="cs-CZ" sz="2600" b="1" dirty="0" smtClean="0">
                <a:latin typeface="+mn-lt"/>
              </a:rPr>
              <a:t>ŘO</a:t>
            </a:r>
            <a:br>
              <a:rPr lang="cs-CZ" sz="2600" b="1" dirty="0" smtClean="0">
                <a:latin typeface="+mn-lt"/>
              </a:rPr>
            </a:br>
            <a:endParaRPr lang="cs-CZ" sz="2600" b="1" dirty="0">
              <a:latin typeface="+mn-lt"/>
            </a:endParaRP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 smtClean="0">
                <a:latin typeface="+mn-lt"/>
              </a:rPr>
              <a:t>Komunikace probíhá prostřednictvím IS KP 14+ (MS2014+)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>
                <a:latin typeface="+mn-lt"/>
              </a:rPr>
              <a:t>Depeše </a:t>
            </a:r>
            <a:r>
              <a:rPr lang="cs-CZ" sz="2600" dirty="0" smtClean="0">
                <a:latin typeface="+mn-lt"/>
              </a:rPr>
              <a:t>– komunikace v rámci týmu, komunikace s poskytovatelem podpory, technickou podporou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 smtClean="0">
                <a:latin typeface="+mn-lt"/>
              </a:rPr>
              <a:t>Upozornění – informace pro všechny uživatele – odstávky, změny v aplikaci</a:t>
            </a:r>
          </a:p>
          <a:p>
            <a:pPr lvl="1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600" dirty="0" smtClean="0">
                <a:latin typeface="+mn-lt"/>
              </a:rPr>
              <a:t>Notifikace – zasílání upozornění na e-mail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sz="2600" u="sng" dirty="0" smtClean="0">
              <a:latin typeface="+mn-lt"/>
            </a:endParaRPr>
          </a:p>
          <a:p>
            <a:pPr>
              <a:defRPr/>
            </a:pPr>
            <a:r>
              <a:rPr lang="cs-CZ" sz="2600" b="1" dirty="0">
                <a:latin typeface="+mn-lt"/>
              </a:rPr>
              <a:t>Validace subjektu v Registru osob -  ROS</a:t>
            </a:r>
            <a:endParaRPr lang="cs-CZ" sz="2600" dirty="0" smtClean="0">
              <a:latin typeface="+mn-lt"/>
            </a:endParaRPr>
          </a:p>
          <a:p>
            <a:pPr lvl="1">
              <a:defRPr/>
            </a:pPr>
            <a:r>
              <a:rPr lang="cs-CZ" sz="2600" dirty="0">
                <a:latin typeface="+mn-lt"/>
                <a:hlinkClick r:id="rId2"/>
              </a:rPr>
              <a:t>http://www.szrcr.cz/co-jsou-to-zakladni-registry</a:t>
            </a:r>
            <a:endParaRPr lang="cs-CZ" sz="2600" dirty="0">
              <a:latin typeface="+mn-lt"/>
            </a:endParaRPr>
          </a:p>
          <a:p>
            <a:pPr lvl="1">
              <a:defRPr/>
            </a:pPr>
            <a:r>
              <a:rPr lang="cs-CZ" sz="2600" dirty="0" smtClean="0">
                <a:latin typeface="+mn-lt"/>
              </a:rPr>
              <a:t>1</a:t>
            </a:r>
            <a:r>
              <a:rPr lang="cs-CZ" sz="2600" dirty="0">
                <a:latin typeface="+mn-lt"/>
              </a:rPr>
              <a:t>. 1. 2018 - povinnost všech subjektů být v registru osob </a:t>
            </a:r>
            <a:r>
              <a:rPr lang="cs-CZ" sz="2600" dirty="0" smtClean="0">
                <a:latin typeface="+mn-lt"/>
              </a:rPr>
              <a:t>ROS – dle novely zákona č. 111/2009 Sb. </a:t>
            </a:r>
            <a:endParaRPr lang="cs-CZ" sz="2600" dirty="0">
              <a:latin typeface="+mn-lt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cs-CZ" sz="2600" dirty="0"/>
          </a:p>
        </p:txBody>
      </p:sp>
      <p:sp>
        <p:nvSpPr>
          <p:cNvPr id="9220" name="Zástupný symbol pro číslo snímku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4CF7F4E6-B84C-4FA0-A597-A4AC7629B12F}" type="slidenum">
              <a:rPr lang="cs-CZ" altLang="cs-CZ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72</a:t>
            </a:fld>
            <a:endParaRPr lang="cs-CZ" altLang="cs-CZ" sz="12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30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Práce s Kalkulačkou indikátorů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469480"/>
          </a:xfrm>
        </p:spPr>
        <p:txBody>
          <a:bodyPr>
            <a:normAutofit/>
          </a:bodyPr>
          <a:lstStyle/>
          <a:p>
            <a:pPr algn="just"/>
            <a:r>
              <a:rPr lang="cs-CZ" sz="2400" b="1" dirty="0" smtClean="0"/>
              <a:t>Kalkulačka indikátorů </a:t>
            </a:r>
          </a:p>
          <a:p>
            <a:pPr marL="342900" indent="-342900" algn="just">
              <a:buFontTx/>
              <a:buChar char="-"/>
            </a:pPr>
            <a:r>
              <a:rPr lang="cs-CZ" sz="2200" dirty="0"/>
              <a:t>p</a:t>
            </a:r>
            <a:r>
              <a:rPr lang="cs-CZ" sz="2200" dirty="0" smtClean="0"/>
              <a:t>ovinná příloha k žádosti o podporu</a:t>
            </a:r>
          </a:p>
          <a:p>
            <a:pPr marL="342900" indent="-342900" algn="just">
              <a:buFontTx/>
              <a:buChar char="-"/>
            </a:pPr>
            <a:r>
              <a:rPr lang="cs-CZ" sz="2200" dirty="0"/>
              <a:t>p</a:t>
            </a:r>
            <a:r>
              <a:rPr lang="cs-CZ" sz="2200" dirty="0" smtClean="0"/>
              <a:t>očítá specifické cíle (opsat do žádosti), hlídá výši dotace celkem i pro jednotlivé subjekty, počítá indikátory </a:t>
            </a:r>
          </a:p>
          <a:p>
            <a:pPr algn="just"/>
            <a:endParaRPr lang="cs-CZ" sz="2200" dirty="0"/>
          </a:p>
          <a:p>
            <a:pPr algn="just"/>
            <a:r>
              <a:rPr lang="cs-CZ" sz="2400" b="1" dirty="0" smtClean="0"/>
              <a:t>Kalkulačka indikátorů pro </a:t>
            </a:r>
            <a:r>
              <a:rPr lang="cs-CZ" sz="2400" b="1" dirty="0" err="1" smtClean="0"/>
              <a:t>ZoR</a:t>
            </a:r>
            <a:r>
              <a:rPr lang="cs-CZ" sz="2400" b="1" dirty="0" smtClean="0"/>
              <a:t> </a:t>
            </a:r>
          </a:p>
          <a:p>
            <a:pPr marL="342900" indent="-342900" algn="just">
              <a:buFontTx/>
              <a:buChar char="-"/>
            </a:pPr>
            <a:r>
              <a:rPr lang="cs-CZ" sz="2200" dirty="0"/>
              <a:t>p</a:t>
            </a:r>
            <a:r>
              <a:rPr lang="cs-CZ" sz="2200" dirty="0" smtClean="0"/>
              <a:t>ovinná příloha ke zprávám o realizaci</a:t>
            </a:r>
          </a:p>
          <a:p>
            <a:pPr marL="342900" indent="-342900" algn="just">
              <a:buFontTx/>
              <a:buChar char="-"/>
            </a:pPr>
            <a:r>
              <a:rPr lang="cs-CZ" sz="2200" dirty="0"/>
              <a:t>p</a:t>
            </a:r>
            <a:r>
              <a:rPr lang="cs-CZ" sz="2200" dirty="0" smtClean="0"/>
              <a:t>očítá indikátory za splněné aktivity, nutné uvádět absolvované vzdělávací akce – seznam pedagogů do milníku 6 00 00, počítá sníženou šablonu (po zadání počtu dní nepřítomnosti v daném měsíci</a:t>
            </a:r>
            <a:r>
              <a:rPr lang="cs-CZ" dirty="0" smtClean="0"/>
              <a:t>)</a:t>
            </a:r>
          </a:p>
          <a:p>
            <a:pPr algn="just"/>
            <a:endParaRPr lang="cs-CZ" dirty="0" smtClean="0"/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106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>
                <a:solidFill>
                  <a:srgbClr val="428D96"/>
                </a:solidFill>
              </a:rPr>
              <a:t>Kontakty – podpora žadatelům/příjemcům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sz="2400" b="1" dirty="0" smtClean="0"/>
              <a:t>Konzultační linka pro projekty zjednodušeného vykazování: </a:t>
            </a:r>
          </a:p>
          <a:p>
            <a:endParaRPr lang="cs-CZ" sz="2400" dirty="0" smtClean="0"/>
          </a:p>
          <a:p>
            <a:pPr marL="342900" indent="-342900">
              <a:buFontTx/>
              <a:buChar char="-"/>
            </a:pPr>
            <a:r>
              <a:rPr lang="cs-CZ" sz="2400" dirty="0" smtClean="0"/>
              <a:t>každý pracovní den od 9 do 15 hodin</a:t>
            </a:r>
          </a:p>
          <a:p>
            <a:pPr marL="342900" indent="-342900">
              <a:buFontTx/>
              <a:buChar char="-"/>
            </a:pPr>
            <a:r>
              <a:rPr lang="cs-CZ" sz="2400" dirty="0" smtClean="0"/>
              <a:t>tel. +420 </a:t>
            </a:r>
            <a:r>
              <a:rPr lang="cs-CZ" sz="2400" b="1" dirty="0" smtClean="0"/>
              <a:t>234 814 777</a:t>
            </a:r>
          </a:p>
          <a:p>
            <a:pPr marL="342900" indent="-342900">
              <a:buFontTx/>
              <a:buChar char="-"/>
            </a:pPr>
            <a:r>
              <a:rPr lang="cs-CZ" sz="2400" dirty="0"/>
              <a:t>e</a:t>
            </a:r>
            <a:r>
              <a:rPr lang="cs-CZ" sz="2400" dirty="0" smtClean="0"/>
              <a:t>-mail: </a:t>
            </a:r>
            <a:r>
              <a:rPr lang="cs-CZ" sz="2400" b="1" dirty="0" smtClean="0"/>
              <a:t>dotazyZP@msmt.cz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510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8939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Základní data k výzvě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174282"/>
            <a:ext cx="7886700" cy="480300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 smtClean="0">
                <a:latin typeface="+mn-lt"/>
              </a:rPr>
              <a:t>Vyhlášení výzvy: 28. 2. 2018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 smtClean="0">
                <a:latin typeface="+mn-lt"/>
              </a:rPr>
              <a:t>Žádosti je možné podávat do: 28. 6. 2019 do 14 hod.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 smtClean="0">
                <a:latin typeface="+mn-lt"/>
              </a:rPr>
              <a:t>Projekty je možné realizovat do: 31. 8. 2021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 smtClean="0">
                <a:latin typeface="+mn-lt"/>
              </a:rPr>
              <a:t>Délka realizace: 24 měsíců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 smtClean="0">
                <a:latin typeface="+mn-lt"/>
              </a:rPr>
              <a:t>Alokace: celkem 6 mld. Kč (5.420 mil +580 mil.)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 smtClean="0">
                <a:latin typeface="+mn-lt"/>
              </a:rPr>
              <a:t>Fond: ESF (neinvestiční)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1" dirty="0" smtClean="0">
                <a:latin typeface="+mn-lt"/>
              </a:rPr>
              <a:t>Výše dotace: 100.000 Kč – 5 mil. Kč (resp. režim de </a:t>
            </a:r>
            <a:r>
              <a:rPr lang="cs-CZ" sz="2800" b="1" dirty="0" err="1" smtClean="0">
                <a:latin typeface="+mn-lt"/>
              </a:rPr>
              <a:t>minimis</a:t>
            </a:r>
            <a:r>
              <a:rPr lang="cs-CZ" sz="2800" b="1" dirty="0" smtClean="0">
                <a:latin typeface="+mn-lt"/>
              </a:rPr>
              <a:t>: 200.000 EUR za poslední 3 po sobě jdoucí účetní období)</a:t>
            </a:r>
          </a:p>
        </p:txBody>
      </p:sp>
    </p:spTree>
    <p:extLst>
      <p:ext uri="{BB962C8B-B14F-4D97-AF65-F5344CB8AC3E}">
        <p14:creationId xmlns:p14="http://schemas.microsoft.com/office/powerpoint/2010/main" val="401572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49" y="330438"/>
            <a:ext cx="7886700" cy="8982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Realizace projektu a sledovaná období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029903"/>
            <a:ext cx="8082213" cy="499551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cs-CZ" sz="2200" b="1" dirty="0" smtClean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 smtClean="0">
                <a:solidFill>
                  <a:prstClr val="black"/>
                </a:solidFill>
                <a:latin typeface="Calibri" panose="020F0502020204030204"/>
              </a:rPr>
              <a:t>Zahájení </a:t>
            </a:r>
            <a:r>
              <a:rPr lang="cs-CZ" sz="2200" b="1" dirty="0">
                <a:solidFill>
                  <a:prstClr val="black"/>
                </a:solidFill>
                <a:latin typeface="Calibri" panose="020F0502020204030204"/>
              </a:rPr>
              <a:t>realizace projektu</a:t>
            </a:r>
            <a:r>
              <a:rPr lang="cs-CZ" sz="2200" dirty="0">
                <a:solidFill>
                  <a:prstClr val="black"/>
                </a:solidFill>
                <a:latin typeface="Calibri" panose="020F0502020204030204"/>
              </a:rPr>
              <a:t>: </a:t>
            </a:r>
            <a:r>
              <a:rPr lang="cs-CZ" sz="2200" dirty="0" smtClean="0">
                <a:solidFill>
                  <a:prstClr val="black"/>
                </a:solidFill>
                <a:latin typeface="Calibri" panose="020F0502020204030204"/>
              </a:rPr>
              <a:t>n</a:t>
            </a:r>
            <a:r>
              <a:rPr lang="cs-CZ" sz="2200" dirty="0" smtClean="0">
                <a:latin typeface="+mn-lt"/>
              </a:rPr>
              <a:t>ejdříve v den předložení žádosti o podporu, nejdříve však od 1. 8. 2018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Začátek projektu je nastaven vždy na první kalendářní den v měsíci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Od tohoto data vznikají způsobilé výdaje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Od tohoto data se odvíjí první sledované období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Trvání sledovaného období: každé fixně 8 měsíců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3 </a:t>
            </a:r>
            <a:r>
              <a:rPr lang="cs-CZ" sz="2200" dirty="0" err="1" smtClean="0">
                <a:latin typeface="+mn-lt"/>
              </a:rPr>
              <a:t>ZoR</a:t>
            </a:r>
            <a:r>
              <a:rPr lang="cs-CZ" sz="2200" dirty="0" smtClean="0">
                <a:latin typeface="+mn-lt"/>
              </a:rPr>
              <a:t> – první, druhá, třetí = závěrečná</a:t>
            </a:r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Podání 1. a 2. </a:t>
            </a:r>
            <a:r>
              <a:rPr lang="cs-CZ" sz="2200" dirty="0" err="1" smtClean="0">
                <a:latin typeface="+mn-lt"/>
              </a:rPr>
              <a:t>ZoR</a:t>
            </a:r>
            <a:r>
              <a:rPr lang="cs-CZ" sz="2200" dirty="0" smtClean="0">
                <a:latin typeface="+mn-lt"/>
              </a:rPr>
              <a:t>: do 20 pracovních dní od konce sledovaného období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+mn-lt"/>
              </a:rPr>
              <a:t>Podání 3. závěrečné </a:t>
            </a:r>
            <a:r>
              <a:rPr lang="cs-CZ" sz="2200" dirty="0" err="1" smtClean="0">
                <a:latin typeface="+mn-lt"/>
              </a:rPr>
              <a:t>ZoR</a:t>
            </a:r>
            <a:r>
              <a:rPr lang="cs-CZ" sz="2200" dirty="0" smtClean="0">
                <a:latin typeface="+mn-lt"/>
              </a:rPr>
              <a:t>: do </a:t>
            </a:r>
            <a:r>
              <a:rPr lang="cs-CZ" sz="2200" dirty="0">
                <a:latin typeface="+mn-lt"/>
              </a:rPr>
              <a:t>40 </a:t>
            </a:r>
            <a:r>
              <a:rPr lang="cs-CZ" sz="2200" dirty="0" smtClean="0">
                <a:latin typeface="+mn-lt"/>
              </a:rPr>
              <a:t>pracovních </a:t>
            </a:r>
            <a:r>
              <a:rPr lang="cs-CZ" sz="2200" dirty="0">
                <a:latin typeface="+mn-lt"/>
              </a:rPr>
              <a:t>dní od data ukončení fyzické realizace projektu</a:t>
            </a:r>
            <a:endParaRPr lang="cs-CZ" sz="2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628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lastní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BDCA75A58C97E438F3C819E8D8D88E5" ma:contentTypeVersion="5" ma:contentTypeDescription="Vytvoří nový dokument" ma:contentTypeScope="" ma:versionID="65bad2ce7ad43b578ba6f17a3b5d2fcb">
  <xsd:schema xmlns:xsd="http://www.w3.org/2001/XMLSchema" xmlns:xs="http://www.w3.org/2001/XMLSchema" xmlns:p="http://schemas.microsoft.com/office/2006/metadata/properties" xmlns:ns1="http://schemas.microsoft.com/sharepoint/v3" xmlns:ns2="0104a4cd-1400-468e-be1b-c7aad71d7d5a" targetNamespace="http://schemas.microsoft.com/office/2006/metadata/properties" ma:root="true" ma:fieldsID="7b796d3f5dbe204093f5eaef157c0cde" ns1:_="" ns2:_="">
    <xsd:import namespace="http://schemas.microsoft.com/sharepoint/v3"/>
    <xsd:import namespace="0104a4cd-1400-468e-be1b-c7aad71d7d5a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Datum zahájení plánování" ma:hidden="true" ma:internalName="PublishingStartDate" ma:readOnly="false">
      <xsd:simpleType>
        <xsd:restriction base="dms:Unknown"/>
      </xsd:simpleType>
    </xsd:element>
    <xsd:element name="PublishingExpirationDate" ma:index="9" nillable="true" ma:displayName="Datum ukončení plánování" ma:hidden="true" ma:internalName="PublishingExpiration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04a4cd-1400-468e-be1b-c7aad71d7d5a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11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 ma:index="13" ma:displayName="Komentář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0104a4cd-1400-468e-be1b-c7aad71d7d5a">15OPMSMT0001-3-2609</_dlc_DocId>
    <_dlc_DocIdUrl xmlns="0104a4cd-1400-468e-be1b-c7aad71d7d5a">
      <Url>https://op.msmt.cz/_layouts/15/DocIdRedir.aspx?ID=15OPMSMT0001-3-2609</Url>
      <Description>15OPMSMT0001-3-2609</Description>
    </_dlc_DocIdUrl>
  </documentManagement>
</p:properties>
</file>

<file path=customXml/itemProps1.xml><?xml version="1.0" encoding="utf-8"?>
<ds:datastoreItem xmlns:ds="http://schemas.openxmlformats.org/officeDocument/2006/customXml" ds:itemID="{76F3789F-0528-4FFA-8A0C-A14E3ED816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0104a4cd-1400-468e-be1b-c7aad71d7d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7D9836-1CA0-4407-ABC7-093FC03A94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1FC87D-118F-4FFF-98EE-59ADE527E45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4AE58BB8-52B8-4EC9-BEDB-6E9B1A02BE72}">
  <ds:schemaRefs>
    <ds:schemaRef ds:uri="http://schemas.microsoft.com/office/2006/metadata/customXsn"/>
  </ds:schemaRefs>
</ds:datastoreItem>
</file>

<file path=customXml/itemProps5.xml><?xml version="1.0" encoding="utf-8"?>
<ds:datastoreItem xmlns:ds="http://schemas.openxmlformats.org/officeDocument/2006/customXml" ds:itemID="{B3836A6B-B9C0-4044-A2B1-4CDBD2A5CC87}">
  <ds:schemaRefs>
    <ds:schemaRef ds:uri="http://schemas.microsoft.com/sharepoint/v3"/>
    <ds:schemaRef ds:uri="0104a4cd-1400-468e-be1b-c7aad71d7d5a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3671</TotalTime>
  <Words>5645</Words>
  <Application>Microsoft Office PowerPoint</Application>
  <PresentationFormat>Předvádění na obrazovce (4:3)</PresentationFormat>
  <Paragraphs>720</Paragraphs>
  <Slides>74</Slides>
  <Notes>35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74</vt:i4>
      </vt:variant>
    </vt:vector>
  </HeadingPairs>
  <TitlesOfParts>
    <vt:vector size="79" baseType="lpstr">
      <vt:lpstr>Arial</vt:lpstr>
      <vt:lpstr>Calibri</vt:lpstr>
      <vt:lpstr>Calibri Light</vt:lpstr>
      <vt:lpstr>Wingdings</vt:lpstr>
      <vt:lpstr>Vlastní návrh</vt:lpstr>
      <vt:lpstr>Prezentace aplikace PowerPoint</vt:lpstr>
      <vt:lpstr>Program</vt:lpstr>
      <vt:lpstr>Prezentace aplikace PowerPoint</vt:lpstr>
      <vt:lpstr>Principy </vt:lpstr>
      <vt:lpstr>Prezentace aplikace PowerPoint</vt:lpstr>
      <vt:lpstr>Základní dokumentace</vt:lpstr>
      <vt:lpstr>Základní data k výzvě </vt:lpstr>
      <vt:lpstr>Základní data k výzvě </vt:lpstr>
      <vt:lpstr>Realizace projektu a sledovaná období</vt:lpstr>
      <vt:lpstr>Způsobilé výdaje </vt:lpstr>
      <vt:lpstr>Využití finančních prostředků</vt:lpstr>
      <vt:lpstr>Poskytnutí dotace</vt:lpstr>
      <vt:lpstr>Oprávnění žadatelé</vt:lpstr>
      <vt:lpstr>Podporované aktivity</vt:lpstr>
      <vt:lpstr>Naplnění podmínek výzvy</vt:lpstr>
      <vt:lpstr>Výběr šablon pro speciální školy</vt:lpstr>
      <vt:lpstr>Minimální výše dotace </vt:lpstr>
      <vt:lpstr>Maximální výše dotace</vt:lpstr>
      <vt:lpstr>Příklad výpočtu maximální výše</vt:lpstr>
      <vt:lpstr>Dotazníkové šetření</vt:lpstr>
      <vt:lpstr>Dotazníkové šetření</vt:lpstr>
      <vt:lpstr>Dotazníkové šetření</vt:lpstr>
      <vt:lpstr>MŠ, ZŠ, které realizují Šablony I</vt:lpstr>
      <vt:lpstr>Prezentace aplikace PowerPoint</vt:lpstr>
      <vt:lpstr>Jak číst šablonu </vt:lpstr>
      <vt:lpstr>Projektový záměr </vt:lpstr>
      <vt:lpstr>Personální podpora – přehled</vt:lpstr>
      <vt:lpstr>Školní asistent </vt:lpstr>
      <vt:lpstr>Školní asistent – využití výjimky v kvalifikaci</vt:lpstr>
      <vt:lpstr>Školní speciální pedagog/speciální pedagog </vt:lpstr>
      <vt:lpstr>Školní psycholog</vt:lpstr>
      <vt:lpstr>Sociální pedagog</vt:lpstr>
      <vt:lpstr>Chůva</vt:lpstr>
      <vt:lpstr>Školní kariérový poradce/Kariérový poradce </vt:lpstr>
      <vt:lpstr>Koordinátor spolupráce ZUŠ a příbuzných organizací</vt:lpstr>
      <vt:lpstr>Pracovní neschopnost (PN) a ošetřování člena rodiny (OČR) v personálních šablonách </vt:lpstr>
      <vt:lpstr>PN a OČR – možnosti řešení </vt:lpstr>
      <vt:lpstr>Osobnostní a profesní rozvoj pedagogů - DVPP</vt:lpstr>
      <vt:lpstr>Osobnostní a profesní rozvoj pedagogů - DVPP</vt:lpstr>
      <vt:lpstr>Vzdělávání pg. sboru zaměřené na inkluzi</vt:lpstr>
      <vt:lpstr>Sdílení zkušeností pg. prostřednictvím návštěv </vt:lpstr>
      <vt:lpstr>Vzájemná spolupráce pedagogů</vt:lpstr>
      <vt:lpstr>Tandemová výuka</vt:lpstr>
      <vt:lpstr>Zapojení odborníka z praxe do výuky</vt:lpstr>
      <vt:lpstr>CLIL ve výuce</vt:lpstr>
      <vt:lpstr>Nové metody ve výuce  </vt:lpstr>
      <vt:lpstr>Zapojení ICT technika do výuky</vt:lpstr>
      <vt:lpstr>Využití ICT ve vzdělávání</vt:lpstr>
      <vt:lpstr>Profesní rozvoj pedagogů prostřednictvím supervize/mentoringu/koučinku</vt:lpstr>
      <vt:lpstr>Projektový den ve škole</vt:lpstr>
      <vt:lpstr>Projektový den mimo školu</vt:lpstr>
      <vt:lpstr>Kluby </vt:lpstr>
      <vt:lpstr>Doučování žáků ohrožených školním neúspěchem</vt:lpstr>
      <vt:lpstr>Odborně zaměřená tematická setkávání s rodiči</vt:lpstr>
      <vt:lpstr>Komunitně osvětová setkání </vt:lpstr>
      <vt:lpstr>Prezentace aplikace PowerPoint</vt:lpstr>
      <vt:lpstr>Výstupové indikátory </vt:lpstr>
      <vt:lpstr>Výsledkové indikátory </vt:lpstr>
      <vt:lpstr>Bagatelní podpora – milník 6 00 00 </vt:lpstr>
      <vt:lpstr>Dokladování bagatelní podpory – milníku  6 00 00</vt:lpstr>
      <vt:lpstr>Vazba mezi výstupovými a výsledkovými indikátory</vt:lpstr>
      <vt:lpstr>Vazba mezi výstupovými a výsledkovými indikátory</vt:lpstr>
      <vt:lpstr>Splnění aktivit projektu</vt:lpstr>
      <vt:lpstr>Prezentace aplikace PowerPoint</vt:lpstr>
      <vt:lpstr>Hodnoticí proces </vt:lpstr>
      <vt:lpstr>Připomínky – žádosti o přezkum</vt:lpstr>
      <vt:lpstr>Boj proti korupci</vt:lpstr>
      <vt:lpstr>Pravidla etiky zaměstnanců MŠMT – DARY</vt:lpstr>
      <vt:lpstr>Prezentace aplikace PowerPoint</vt:lpstr>
      <vt:lpstr>Vyplnění žádosti o podporu na portálu IS KP14+</vt:lpstr>
      <vt:lpstr>Portál IS KP14+</vt:lpstr>
      <vt:lpstr>Portál IS KP14+</vt:lpstr>
      <vt:lpstr>Práce s Kalkulačkou indikátorů</vt:lpstr>
      <vt:lpstr>Kontakty – podpora žadatelům/příjemcům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Prezentace_obecná šablona</dc:title>
  <dc:creator>Presová Eva</dc:creator>
  <dc:description>pečlivžáky</dc:description>
  <cp:lastModifiedBy>Karešová Lucie</cp:lastModifiedBy>
  <cp:revision>358</cp:revision>
  <dcterms:created xsi:type="dcterms:W3CDTF">2015-09-11T08:58:50Z</dcterms:created>
  <dcterms:modified xsi:type="dcterms:W3CDTF">2018-03-29T12:11:31Z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0x0101005BDCA75A58C97E438F3C819E8D8D88E5</vt:lpwstr>
  </property>
  <property fmtid="{D5CDD505-2E9C-101B-9397-08002B2CF9AE}" pid="3" name="_dlc_DocIdItemGuid">
    <vt:lpwstr>183d629f-3cb1-404d-831d-439944844a48</vt:lpwstr>
  </property>
  <property fmtid="{D5CDD505-2E9C-101B-9397-08002B2CF9AE}" pid="4" name="Komentář">
    <vt:lpwstr>předepsané písmo Calibri, daná velikost a barva písma</vt:lpwstr>
  </property>
</Properties>
</file>