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312" r:id="rId2"/>
    <p:sldId id="319" r:id="rId3"/>
    <p:sldId id="324" r:id="rId4"/>
    <p:sldId id="339" r:id="rId5"/>
    <p:sldId id="340" r:id="rId6"/>
    <p:sldId id="343" r:id="rId7"/>
    <p:sldId id="344" r:id="rId8"/>
    <p:sldId id="326" r:id="rId9"/>
    <p:sldId id="327" r:id="rId10"/>
    <p:sldId id="320" r:id="rId11"/>
    <p:sldId id="321" r:id="rId12"/>
    <p:sldId id="342" r:id="rId13"/>
    <p:sldId id="330" r:id="rId14"/>
    <p:sldId id="329" r:id="rId15"/>
    <p:sldId id="332" r:id="rId16"/>
    <p:sldId id="333" r:id="rId17"/>
    <p:sldId id="334" r:id="rId18"/>
    <p:sldId id="335" r:id="rId19"/>
    <p:sldId id="336" r:id="rId20"/>
    <p:sldId id="338" r:id="rId21"/>
    <p:sldId id="341" r:id="rId22"/>
    <p:sldId id="325" r:id="rId23"/>
  </p:sldIdLst>
  <p:sldSz cx="9144000" cy="6858000" type="screen4x3"/>
  <p:notesSz cx="6808788" cy="9940925"/>
  <p:defaultTextStyle>
    <a:defPPr>
      <a:defRPr lang="cs-CZ"/>
    </a:defPPr>
    <a:lvl1pPr algn="r" rtl="0" fontAlgn="base">
      <a:spcBef>
        <a:spcPct val="0"/>
      </a:spcBef>
      <a:spcAft>
        <a:spcPct val="0"/>
      </a:spcAft>
      <a:defRPr sz="1600" kern="1200">
        <a:solidFill>
          <a:schemeClr val="tx1"/>
        </a:solidFill>
        <a:latin typeface="Verdana" pitchFamily="34" charset="0"/>
        <a:ea typeface="+mn-ea"/>
        <a:cs typeface="+mn-cs"/>
      </a:defRPr>
    </a:lvl1pPr>
    <a:lvl2pPr marL="457200" algn="r" rtl="0" fontAlgn="base">
      <a:spcBef>
        <a:spcPct val="0"/>
      </a:spcBef>
      <a:spcAft>
        <a:spcPct val="0"/>
      </a:spcAft>
      <a:defRPr sz="1600" kern="1200">
        <a:solidFill>
          <a:schemeClr val="tx1"/>
        </a:solidFill>
        <a:latin typeface="Verdana" pitchFamily="34" charset="0"/>
        <a:ea typeface="+mn-ea"/>
        <a:cs typeface="+mn-cs"/>
      </a:defRPr>
    </a:lvl2pPr>
    <a:lvl3pPr marL="914400" algn="r" rtl="0" fontAlgn="base">
      <a:spcBef>
        <a:spcPct val="0"/>
      </a:spcBef>
      <a:spcAft>
        <a:spcPct val="0"/>
      </a:spcAft>
      <a:defRPr sz="1600" kern="1200">
        <a:solidFill>
          <a:schemeClr val="tx1"/>
        </a:solidFill>
        <a:latin typeface="Verdana" pitchFamily="34" charset="0"/>
        <a:ea typeface="+mn-ea"/>
        <a:cs typeface="+mn-cs"/>
      </a:defRPr>
    </a:lvl3pPr>
    <a:lvl4pPr marL="1371600" algn="r" rtl="0" fontAlgn="base">
      <a:spcBef>
        <a:spcPct val="0"/>
      </a:spcBef>
      <a:spcAft>
        <a:spcPct val="0"/>
      </a:spcAft>
      <a:defRPr sz="1600" kern="1200">
        <a:solidFill>
          <a:schemeClr val="tx1"/>
        </a:solidFill>
        <a:latin typeface="Verdana" pitchFamily="34" charset="0"/>
        <a:ea typeface="+mn-ea"/>
        <a:cs typeface="+mn-cs"/>
      </a:defRPr>
    </a:lvl4pPr>
    <a:lvl5pPr marL="1828800" algn="r"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523"/>
    <a:srgbClr val="215112"/>
    <a:srgbClr val="034A31"/>
    <a:srgbClr val="FFE781"/>
    <a:srgbClr val="F77121"/>
    <a:srgbClr val="9AB7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30" autoAdjust="0"/>
  </p:normalViewPr>
  <p:slideViewPr>
    <p:cSldViewPr>
      <p:cViewPr varScale="1">
        <p:scale>
          <a:sx n="79" d="100"/>
          <a:sy n="79" d="100"/>
        </p:scale>
        <p:origin x="10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3774"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1"/>
            <a:ext cx="2949773" cy="497524"/>
          </a:xfrm>
          <a:prstGeom prst="rect">
            <a:avLst/>
          </a:prstGeom>
          <a:noFill/>
          <a:ln w="9525">
            <a:noFill/>
            <a:miter lim="800000"/>
            <a:headEnd/>
            <a:tailEnd/>
          </a:ln>
          <a:effectLst/>
        </p:spPr>
        <p:txBody>
          <a:bodyPr vert="horz" wrap="square" lIns="94963" tIns="47481" rIns="94963" bIns="47481" numCol="1" anchor="t" anchorCtr="0" compatLnSpc="1">
            <a:prstTxWarp prst="textNoShape">
              <a:avLst/>
            </a:prstTxWarp>
          </a:bodyPr>
          <a:lstStyle>
            <a:lvl1pPr algn="l" defTabSz="950640">
              <a:defRPr sz="1300">
                <a:latin typeface="Times New Roman" pitchFamily="18" charset="0"/>
              </a:defRPr>
            </a:lvl1pPr>
          </a:lstStyle>
          <a:p>
            <a:endParaRPr lang="cs-CZ"/>
          </a:p>
        </p:txBody>
      </p:sp>
      <p:sp>
        <p:nvSpPr>
          <p:cNvPr id="65539" name="Rectangle 3"/>
          <p:cNvSpPr>
            <a:spLocks noGrp="1" noChangeArrowheads="1"/>
          </p:cNvSpPr>
          <p:nvPr>
            <p:ph type="dt" sz="quarter" idx="1"/>
          </p:nvPr>
        </p:nvSpPr>
        <p:spPr bwMode="auto">
          <a:xfrm>
            <a:off x="3857394" y="1"/>
            <a:ext cx="2949773" cy="497524"/>
          </a:xfrm>
          <a:prstGeom prst="rect">
            <a:avLst/>
          </a:prstGeom>
          <a:noFill/>
          <a:ln w="9525">
            <a:noFill/>
            <a:miter lim="800000"/>
            <a:headEnd/>
            <a:tailEnd/>
          </a:ln>
          <a:effectLst/>
        </p:spPr>
        <p:txBody>
          <a:bodyPr vert="horz" wrap="square" lIns="94963" tIns="47481" rIns="94963" bIns="47481" numCol="1" anchor="t" anchorCtr="0" compatLnSpc="1">
            <a:prstTxWarp prst="textNoShape">
              <a:avLst/>
            </a:prstTxWarp>
          </a:bodyPr>
          <a:lstStyle>
            <a:lvl1pPr defTabSz="950640">
              <a:defRPr sz="1300">
                <a:latin typeface="Times New Roman" pitchFamily="18" charset="0"/>
              </a:defRPr>
            </a:lvl1pPr>
          </a:lstStyle>
          <a:p>
            <a:endParaRPr lang="cs-CZ"/>
          </a:p>
        </p:txBody>
      </p:sp>
      <p:sp>
        <p:nvSpPr>
          <p:cNvPr id="65540" name="Rectangle 4"/>
          <p:cNvSpPr>
            <a:spLocks noGrp="1" noChangeArrowheads="1"/>
          </p:cNvSpPr>
          <p:nvPr>
            <p:ph type="ftr" sz="quarter" idx="2"/>
          </p:nvPr>
        </p:nvSpPr>
        <p:spPr bwMode="auto">
          <a:xfrm>
            <a:off x="0" y="9441812"/>
            <a:ext cx="2949773" cy="497524"/>
          </a:xfrm>
          <a:prstGeom prst="rect">
            <a:avLst/>
          </a:prstGeom>
          <a:noFill/>
          <a:ln w="9525">
            <a:noFill/>
            <a:miter lim="800000"/>
            <a:headEnd/>
            <a:tailEnd/>
          </a:ln>
          <a:effectLst/>
        </p:spPr>
        <p:txBody>
          <a:bodyPr vert="horz" wrap="square" lIns="94963" tIns="47481" rIns="94963" bIns="47481" numCol="1" anchor="b" anchorCtr="0" compatLnSpc="1">
            <a:prstTxWarp prst="textNoShape">
              <a:avLst/>
            </a:prstTxWarp>
          </a:bodyPr>
          <a:lstStyle>
            <a:lvl1pPr algn="l" defTabSz="950640">
              <a:defRPr sz="1300">
                <a:latin typeface="Times New Roman" pitchFamily="18" charset="0"/>
              </a:defRPr>
            </a:lvl1pPr>
          </a:lstStyle>
          <a:p>
            <a:endParaRPr lang="cs-CZ"/>
          </a:p>
        </p:txBody>
      </p:sp>
      <p:sp>
        <p:nvSpPr>
          <p:cNvPr id="65541" name="Rectangle 5"/>
          <p:cNvSpPr>
            <a:spLocks noGrp="1" noChangeArrowheads="1"/>
          </p:cNvSpPr>
          <p:nvPr>
            <p:ph type="sldNum" sz="quarter" idx="3"/>
          </p:nvPr>
        </p:nvSpPr>
        <p:spPr bwMode="auto">
          <a:xfrm>
            <a:off x="3857394" y="9441812"/>
            <a:ext cx="2949773" cy="497524"/>
          </a:xfrm>
          <a:prstGeom prst="rect">
            <a:avLst/>
          </a:prstGeom>
          <a:noFill/>
          <a:ln w="9525">
            <a:noFill/>
            <a:miter lim="800000"/>
            <a:headEnd/>
            <a:tailEnd/>
          </a:ln>
          <a:effectLst/>
        </p:spPr>
        <p:txBody>
          <a:bodyPr vert="horz" wrap="square" lIns="94963" tIns="47481" rIns="94963" bIns="47481" numCol="1" anchor="b" anchorCtr="0" compatLnSpc="1">
            <a:prstTxWarp prst="textNoShape">
              <a:avLst/>
            </a:prstTxWarp>
          </a:bodyPr>
          <a:lstStyle>
            <a:lvl1pPr defTabSz="950640">
              <a:defRPr sz="1300">
                <a:latin typeface="Times New Roman" pitchFamily="18" charset="0"/>
              </a:defRPr>
            </a:lvl1pPr>
          </a:lstStyle>
          <a:p>
            <a:fld id="{CE5FBDE2-885C-4726-B443-C9322E5756F0}" type="slidenum">
              <a:rPr lang="cs-CZ"/>
              <a:pPr/>
              <a:t>‹#›</a:t>
            </a:fld>
            <a:endParaRPr lang="cs-CZ"/>
          </a:p>
        </p:txBody>
      </p:sp>
    </p:spTree>
    <p:extLst>
      <p:ext uri="{BB962C8B-B14F-4D97-AF65-F5344CB8AC3E}">
        <p14:creationId xmlns:p14="http://schemas.microsoft.com/office/powerpoint/2010/main" val="2085866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2949773" cy="497524"/>
          </a:xfrm>
          <a:prstGeom prst="rect">
            <a:avLst/>
          </a:prstGeom>
          <a:noFill/>
          <a:ln w="9525">
            <a:noFill/>
            <a:miter lim="800000"/>
            <a:headEnd/>
            <a:tailEnd/>
          </a:ln>
          <a:effectLst/>
        </p:spPr>
        <p:txBody>
          <a:bodyPr vert="horz" wrap="square" lIns="94963" tIns="47481" rIns="94963" bIns="47481" numCol="1" anchor="t" anchorCtr="0" compatLnSpc="1">
            <a:prstTxWarp prst="textNoShape">
              <a:avLst/>
            </a:prstTxWarp>
          </a:bodyPr>
          <a:lstStyle>
            <a:lvl1pPr algn="l" defTabSz="950640">
              <a:defRPr sz="1300"/>
            </a:lvl1pPr>
          </a:lstStyle>
          <a:p>
            <a:endParaRPr lang="cs-CZ"/>
          </a:p>
        </p:txBody>
      </p:sp>
      <p:sp>
        <p:nvSpPr>
          <p:cNvPr id="20483" name="Rectangle 3"/>
          <p:cNvSpPr>
            <a:spLocks noGrp="1" noChangeArrowheads="1"/>
          </p:cNvSpPr>
          <p:nvPr>
            <p:ph type="dt" idx="1"/>
          </p:nvPr>
        </p:nvSpPr>
        <p:spPr bwMode="auto">
          <a:xfrm>
            <a:off x="3859016" y="1"/>
            <a:ext cx="2949773" cy="497524"/>
          </a:xfrm>
          <a:prstGeom prst="rect">
            <a:avLst/>
          </a:prstGeom>
          <a:noFill/>
          <a:ln w="9525">
            <a:noFill/>
            <a:miter lim="800000"/>
            <a:headEnd/>
            <a:tailEnd/>
          </a:ln>
          <a:effectLst/>
        </p:spPr>
        <p:txBody>
          <a:bodyPr vert="horz" wrap="square" lIns="94963" tIns="47481" rIns="94963" bIns="47481" numCol="1" anchor="t" anchorCtr="0" compatLnSpc="1">
            <a:prstTxWarp prst="textNoShape">
              <a:avLst/>
            </a:prstTxWarp>
          </a:bodyPr>
          <a:lstStyle>
            <a:lvl1pPr defTabSz="950640">
              <a:defRPr sz="1300"/>
            </a:lvl1pPr>
          </a:lstStyle>
          <a:p>
            <a:endParaRPr lang="cs-CZ"/>
          </a:p>
        </p:txBody>
      </p:sp>
      <p:sp>
        <p:nvSpPr>
          <p:cNvPr id="20484" name="Rectangle 4"/>
          <p:cNvSpPr>
            <a:spLocks noGrp="1" noRot="1" noChangeAspect="1" noChangeArrowheads="1" noTextEdit="1"/>
          </p:cNvSpPr>
          <p:nvPr>
            <p:ph type="sldImg" idx="2"/>
          </p:nvPr>
        </p:nvSpPr>
        <p:spPr bwMode="auto">
          <a:xfrm>
            <a:off x="919163" y="746125"/>
            <a:ext cx="4972050" cy="3729038"/>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907623" y="4722498"/>
            <a:ext cx="4993543" cy="4472940"/>
          </a:xfrm>
          <a:prstGeom prst="rect">
            <a:avLst/>
          </a:prstGeom>
          <a:noFill/>
          <a:ln w="9525">
            <a:noFill/>
            <a:miter lim="800000"/>
            <a:headEnd/>
            <a:tailEnd/>
          </a:ln>
          <a:effectLst/>
        </p:spPr>
        <p:txBody>
          <a:bodyPr vert="horz" wrap="square" lIns="94963" tIns="47481" rIns="94963" bIns="47481"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0486" name="Rectangle 6"/>
          <p:cNvSpPr>
            <a:spLocks noGrp="1" noChangeArrowheads="1"/>
          </p:cNvSpPr>
          <p:nvPr>
            <p:ph type="ftr" sz="quarter" idx="4"/>
          </p:nvPr>
        </p:nvSpPr>
        <p:spPr bwMode="auto">
          <a:xfrm>
            <a:off x="0" y="9444992"/>
            <a:ext cx="2949773" cy="495933"/>
          </a:xfrm>
          <a:prstGeom prst="rect">
            <a:avLst/>
          </a:prstGeom>
          <a:noFill/>
          <a:ln w="9525">
            <a:noFill/>
            <a:miter lim="800000"/>
            <a:headEnd/>
            <a:tailEnd/>
          </a:ln>
          <a:effectLst/>
        </p:spPr>
        <p:txBody>
          <a:bodyPr vert="horz" wrap="square" lIns="94963" tIns="47481" rIns="94963" bIns="47481" numCol="1" anchor="b" anchorCtr="0" compatLnSpc="1">
            <a:prstTxWarp prst="textNoShape">
              <a:avLst/>
            </a:prstTxWarp>
          </a:bodyPr>
          <a:lstStyle>
            <a:lvl1pPr algn="l" defTabSz="950640">
              <a:defRPr sz="1300"/>
            </a:lvl1pPr>
          </a:lstStyle>
          <a:p>
            <a:endParaRPr lang="cs-CZ"/>
          </a:p>
        </p:txBody>
      </p:sp>
      <p:sp>
        <p:nvSpPr>
          <p:cNvPr id="20487" name="Rectangle 7"/>
          <p:cNvSpPr>
            <a:spLocks noGrp="1" noChangeArrowheads="1"/>
          </p:cNvSpPr>
          <p:nvPr>
            <p:ph type="sldNum" sz="quarter" idx="5"/>
          </p:nvPr>
        </p:nvSpPr>
        <p:spPr bwMode="auto">
          <a:xfrm>
            <a:off x="3859016" y="9444992"/>
            <a:ext cx="2949773" cy="495933"/>
          </a:xfrm>
          <a:prstGeom prst="rect">
            <a:avLst/>
          </a:prstGeom>
          <a:noFill/>
          <a:ln w="9525">
            <a:noFill/>
            <a:miter lim="800000"/>
            <a:headEnd/>
            <a:tailEnd/>
          </a:ln>
          <a:effectLst/>
        </p:spPr>
        <p:txBody>
          <a:bodyPr vert="horz" wrap="square" lIns="94963" tIns="47481" rIns="94963" bIns="47481" numCol="1" anchor="b" anchorCtr="0" compatLnSpc="1">
            <a:prstTxWarp prst="textNoShape">
              <a:avLst/>
            </a:prstTxWarp>
          </a:bodyPr>
          <a:lstStyle>
            <a:lvl1pPr defTabSz="950640">
              <a:defRPr sz="1300"/>
            </a:lvl1pPr>
          </a:lstStyle>
          <a:p>
            <a:fld id="{BB36FAEE-06C7-45A5-856D-D49D10ECC736}" type="slidenum">
              <a:rPr lang="cs-CZ"/>
              <a:pPr/>
              <a:t>‹#›</a:t>
            </a:fld>
            <a:endParaRPr lang="cs-CZ"/>
          </a:p>
        </p:txBody>
      </p:sp>
    </p:spTree>
    <p:extLst>
      <p:ext uri="{BB962C8B-B14F-4D97-AF65-F5344CB8AC3E}">
        <p14:creationId xmlns:p14="http://schemas.microsoft.com/office/powerpoint/2010/main" val="37791826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86567-1CC9-442D-8E41-DA223280D722}" type="slidenum">
              <a:rPr lang="cs-CZ"/>
              <a:pPr/>
              <a:t>1</a:t>
            </a:fld>
            <a:endParaRPr lang="cs-CZ"/>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680717" y="4722498"/>
            <a:ext cx="5447355" cy="4472940"/>
          </a:xfrm>
        </p:spPr>
        <p:txBody>
          <a:bodyPr/>
          <a:lstStyle/>
          <a:p>
            <a:endParaRPr lang="cs-CZ"/>
          </a:p>
        </p:txBody>
      </p:sp>
    </p:spTree>
    <p:extLst>
      <p:ext uri="{BB962C8B-B14F-4D97-AF65-F5344CB8AC3E}">
        <p14:creationId xmlns:p14="http://schemas.microsoft.com/office/powerpoint/2010/main" val="994755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Obrázek 4" descr="ppt_hlavni strana.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Nadpis 6"/>
          <p:cNvSpPr>
            <a:spLocks noGrp="1"/>
          </p:cNvSpPr>
          <p:nvPr>
            <p:ph type="title"/>
          </p:nvPr>
        </p:nvSpPr>
        <p:spPr>
          <a:xfrm>
            <a:off x="323528" y="2132856"/>
            <a:ext cx="6002829" cy="444216"/>
          </a:xfrm>
        </p:spPr>
        <p:txBody>
          <a:bodyPr anchor="t"/>
          <a:lstStyle/>
          <a:p>
            <a:r>
              <a:rPr lang="cs-CZ"/>
              <a:t>Klepnutím lze upravit styl předlohy nadpisů.</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720000" y="1476000"/>
            <a:ext cx="7920000" cy="432000"/>
          </a:xfrm>
        </p:spPr>
        <p:txBody>
          <a:bodyPr/>
          <a:lstStyle>
            <a:lvl1pPr algn="l">
              <a:defRPr>
                <a:latin typeface="+mj-lt"/>
              </a:defRPr>
            </a:lvl1pPr>
          </a:lstStyle>
          <a:p>
            <a:r>
              <a:rPr lang="cs-CZ" dirty="0"/>
              <a:t>Klepnutím lze upravit styl předlohy nadpisů.</a:t>
            </a:r>
          </a:p>
        </p:txBody>
      </p:sp>
      <p:sp>
        <p:nvSpPr>
          <p:cNvPr id="3" name="Zástupný symbol pro obsah 2"/>
          <p:cNvSpPr>
            <a:spLocks noGrp="1"/>
          </p:cNvSpPr>
          <p:nvPr>
            <p:ph idx="1"/>
          </p:nvPr>
        </p:nvSpPr>
        <p:spPr>
          <a:xfrm>
            <a:off x="720000" y="2088000"/>
            <a:ext cx="7920000" cy="3960440"/>
          </a:xfrm>
        </p:spPr>
        <p:txBody>
          <a:bodyPr/>
          <a:lstStyle>
            <a:lvl1pPr algn="l">
              <a:defRPr sz="1600">
                <a:latin typeface="+mj-lt"/>
              </a:defRPr>
            </a:lvl1pPr>
            <a:lvl2pPr algn="l">
              <a:defRPr sz="1400">
                <a:latin typeface="+mj-lt"/>
              </a:defRPr>
            </a:lvl2pPr>
            <a:lvl3pPr algn="l">
              <a:defRPr sz="1400">
                <a:latin typeface="+mj-lt"/>
              </a:defRPr>
            </a:lvl3pPr>
            <a:lvl4pPr algn="l">
              <a:defRPr sz="1200">
                <a:latin typeface="+mj-lt"/>
              </a:defRPr>
            </a:lvl4pPr>
            <a:lvl5pPr algn="l">
              <a:defRPr sz="1100">
                <a:latin typeface="+mj-lt"/>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720000" y="1476000"/>
            <a:ext cx="7920000" cy="432000"/>
          </a:xfrm>
          <a:noFill/>
          <a:ln w="9525">
            <a:noFill/>
            <a:miter lim="800000"/>
            <a:headEnd/>
            <a:tailEnd/>
          </a:ln>
          <a:effectLst/>
        </p:spPr>
        <p:txBody>
          <a:bodyPr vert="horz" wrap="none" lIns="126000" tIns="82800" rIns="126000" bIns="82800" numCol="1" anchor="b" anchorCtr="0" compatLnSpc="1">
            <a:prstTxWarp prst="textNoShape">
              <a:avLst/>
            </a:prstTxWarp>
            <a:spAutoFit/>
          </a:bodyPr>
          <a:lstStyle>
            <a:lvl1pPr algn="l" rtl="0" eaLnBrk="1" fontAlgn="base" hangingPunct="1">
              <a:spcBef>
                <a:spcPct val="0"/>
              </a:spcBef>
              <a:spcAft>
                <a:spcPct val="0"/>
              </a:spcAft>
              <a:defRPr lang="cs-CZ" b="1" dirty="0">
                <a:solidFill>
                  <a:srgbClr val="215112"/>
                </a:solidFill>
                <a:latin typeface="+mj-lt"/>
                <a:ea typeface="+mj-ea"/>
                <a:cs typeface="+mj-cs"/>
              </a:defRPr>
            </a:lvl1pPr>
          </a:lstStyle>
          <a:p>
            <a:r>
              <a:rPr lang="cs-CZ" dirty="0"/>
              <a:t>Klepnutím lze upravit styl předlohy nadpisů.</a:t>
            </a:r>
          </a:p>
        </p:txBody>
      </p:sp>
      <p:sp>
        <p:nvSpPr>
          <p:cNvPr id="3" name="Zástupný symbol pro obsah 2"/>
          <p:cNvSpPr>
            <a:spLocks noGrp="1"/>
          </p:cNvSpPr>
          <p:nvPr>
            <p:ph sz="half" idx="1"/>
          </p:nvPr>
        </p:nvSpPr>
        <p:spPr>
          <a:xfrm>
            <a:off x="720000" y="2204864"/>
            <a:ext cx="3978275" cy="3816424"/>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752000" y="2204864"/>
            <a:ext cx="3978275" cy="3816424"/>
          </a:xfrm>
        </p:spPr>
        <p:txBody>
          <a:bodyPr/>
          <a:lstStyle>
            <a:lvl1pPr>
              <a:defRPr sz="1600" b="0">
                <a:latin typeface="+mj-lt"/>
              </a:defRPr>
            </a:lvl1pPr>
            <a:lvl2pPr>
              <a:defRPr lang="cs-CZ" sz="1400" dirty="0" smtClean="0">
                <a:solidFill>
                  <a:srgbClr val="215112"/>
                </a:solidFill>
                <a:latin typeface="+mj-lt"/>
              </a:defRPr>
            </a:lvl2pPr>
            <a:lvl3pPr>
              <a:defRPr lang="cs-CZ" sz="1200" dirty="0" smtClean="0">
                <a:solidFill>
                  <a:schemeClr val="tx1"/>
                </a:solidFill>
                <a:latin typeface="+mj-lt"/>
              </a:defRPr>
            </a:lvl3pPr>
            <a:lvl4pPr>
              <a:defRPr lang="cs-CZ" sz="1100" dirty="0" smtClean="0">
                <a:solidFill>
                  <a:schemeClr val="tx1"/>
                </a:solidFill>
                <a:latin typeface="+mj-lt"/>
              </a:defRPr>
            </a:lvl4pPr>
            <a:lvl5pPr>
              <a:defRPr lang="cs-CZ" sz="1100" dirty="0">
                <a:solidFill>
                  <a:schemeClr val="tx1"/>
                </a:solidFill>
                <a:latin typeface="+mj-lt"/>
              </a:defRPr>
            </a:lvl5pPr>
            <a:lvl6pPr>
              <a:defRPr sz="1800"/>
            </a:lvl6pPr>
            <a:lvl7pPr>
              <a:defRPr sz="1800"/>
            </a:lvl7pPr>
            <a:lvl8pPr>
              <a:defRPr sz="1800"/>
            </a:lvl8pPr>
            <a:lvl9pPr>
              <a:defRPr sz="1800"/>
            </a:lvl9pPr>
          </a:lstStyle>
          <a:p>
            <a:pPr lvl="0"/>
            <a:r>
              <a:rPr lang="cs-CZ" dirty="0"/>
              <a:t>Klepnutím lze upravit styly předlohy textu.</a:t>
            </a:r>
          </a:p>
          <a:p>
            <a:pPr marL="742950" lvl="1" indent="-285750" algn="l" rtl="0" eaLnBrk="1" fontAlgn="base" hangingPunct="1">
              <a:spcBef>
                <a:spcPct val="20000"/>
              </a:spcBef>
              <a:spcAft>
                <a:spcPct val="0"/>
              </a:spcAft>
              <a:buClr>
                <a:srgbClr val="F36523"/>
              </a:buClr>
              <a:buSzPct val="70000"/>
              <a:buFont typeface="Wingdings" pitchFamily="2" charset="2"/>
              <a:buChar char="n"/>
            </a:pPr>
            <a:r>
              <a:rPr lang="cs-CZ" dirty="0"/>
              <a:t>Druhá úroveň</a:t>
            </a:r>
          </a:p>
          <a:p>
            <a:pPr lvl="2"/>
            <a:r>
              <a:rPr lang="cs-CZ" dirty="0"/>
              <a:t>Třetí úroveň</a:t>
            </a:r>
          </a:p>
          <a:p>
            <a:pPr lvl="3"/>
            <a:r>
              <a:rPr lang="cs-CZ" dirty="0"/>
              <a:t>Čtvrtá úroveň</a:t>
            </a:r>
          </a:p>
          <a:p>
            <a:pPr marL="2057400" lvl="4" indent="-228600" algn="l" rtl="0" eaLnBrk="1" fontAlgn="base" hangingPunct="1">
              <a:spcBef>
                <a:spcPct val="20000"/>
              </a:spcBef>
              <a:spcAft>
                <a:spcPct val="0"/>
              </a:spcAft>
              <a:buClr>
                <a:srgbClr val="2A373E"/>
              </a:buClr>
              <a:buSzPct val="85000"/>
              <a:buFont typeface="Wingdings" pitchFamily="2" charset="2"/>
            </a:pPr>
            <a:r>
              <a:rPr lang="cs-CZ" dirty="0"/>
              <a:t>Pátá úroveň</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720000" y="1476000"/>
            <a:ext cx="7920000" cy="432000"/>
          </a:xfrm>
          <a:noFill/>
          <a:ln w="9525">
            <a:noFill/>
            <a:miter lim="800000"/>
            <a:headEnd/>
            <a:tailEnd/>
          </a:ln>
          <a:effectLst/>
        </p:spPr>
        <p:txBody>
          <a:bodyPr vert="horz" wrap="none" lIns="126000" tIns="82800" rIns="126000" bIns="82800" numCol="1" anchor="b" anchorCtr="0" compatLnSpc="1">
            <a:prstTxWarp prst="textNoShape">
              <a:avLst/>
            </a:prstTxWarp>
            <a:spAutoFit/>
          </a:bodyPr>
          <a:lstStyle>
            <a:lvl1pPr algn="l" rtl="0" eaLnBrk="1" fontAlgn="base" hangingPunct="1">
              <a:spcBef>
                <a:spcPct val="0"/>
              </a:spcBef>
              <a:spcAft>
                <a:spcPct val="0"/>
              </a:spcAft>
              <a:defRPr lang="cs-CZ" b="1">
                <a:solidFill>
                  <a:srgbClr val="215112"/>
                </a:solidFill>
                <a:latin typeface="+mj-lt"/>
                <a:ea typeface="+mj-ea"/>
                <a:cs typeface="+mj-cs"/>
              </a:defRPr>
            </a:lvl1pPr>
          </a:lstStyle>
          <a:p>
            <a:r>
              <a:rPr lang="cs-CZ" dirty="0"/>
              <a:t>Klepnutím lze upravit styl předlohy nadpisů.</a:t>
            </a:r>
          </a:p>
        </p:txBody>
      </p:sp>
      <p:sp>
        <p:nvSpPr>
          <p:cNvPr id="3" name="Zástupný symbol pro text 2"/>
          <p:cNvSpPr>
            <a:spLocks noGrp="1"/>
          </p:cNvSpPr>
          <p:nvPr>
            <p:ph type="body" idx="1"/>
          </p:nvPr>
        </p:nvSpPr>
        <p:spPr>
          <a:xfrm>
            <a:off x="755576" y="2213174"/>
            <a:ext cx="3741812" cy="639762"/>
          </a:xfrm>
        </p:spPr>
        <p:txBody>
          <a:bodyPr anchor="b"/>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Klepnutím lze upravit styly předlohy textu.</a:t>
            </a:r>
          </a:p>
        </p:txBody>
      </p:sp>
      <p:sp>
        <p:nvSpPr>
          <p:cNvPr id="4" name="Zástupný symbol pro obsah 3"/>
          <p:cNvSpPr>
            <a:spLocks noGrp="1"/>
          </p:cNvSpPr>
          <p:nvPr>
            <p:ph sz="half" idx="2"/>
          </p:nvPr>
        </p:nvSpPr>
        <p:spPr>
          <a:xfrm>
            <a:off x="755576" y="2852935"/>
            <a:ext cx="3741812" cy="3168353"/>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vl6pPr>
              <a:defRPr sz="1600"/>
            </a:lvl6pPr>
            <a:lvl7pPr>
              <a:defRPr sz="1600"/>
            </a:lvl7pPr>
            <a:lvl8pPr>
              <a:defRPr sz="1600"/>
            </a:lvl8pPr>
            <a:lvl9pPr>
              <a:defRPr sz="16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4645025" y="2213174"/>
            <a:ext cx="3959423" cy="639762"/>
          </a:xfrm>
        </p:spPr>
        <p:txBody>
          <a:bodyPr anchor="b"/>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Klepnutím lze upravit styly předlohy textu.</a:t>
            </a:r>
          </a:p>
        </p:txBody>
      </p:sp>
      <p:sp>
        <p:nvSpPr>
          <p:cNvPr id="6" name="Zástupný symbol pro obsah 5"/>
          <p:cNvSpPr>
            <a:spLocks noGrp="1"/>
          </p:cNvSpPr>
          <p:nvPr>
            <p:ph sz="quarter" idx="4"/>
          </p:nvPr>
        </p:nvSpPr>
        <p:spPr>
          <a:xfrm>
            <a:off x="4645025" y="2852935"/>
            <a:ext cx="3959423" cy="3168353"/>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720000" y="1476000"/>
            <a:ext cx="7920000" cy="432000"/>
          </a:xfrm>
          <a:noFill/>
          <a:ln w="9525">
            <a:noFill/>
            <a:miter lim="800000"/>
            <a:headEnd/>
            <a:tailEnd/>
          </a:ln>
          <a:effectLst/>
        </p:spPr>
        <p:txBody>
          <a:bodyPr vert="horz" wrap="none" lIns="126000" tIns="82800" rIns="126000" bIns="82800" numCol="1" anchor="b" anchorCtr="0" compatLnSpc="1">
            <a:prstTxWarp prst="textNoShape">
              <a:avLst/>
            </a:prstTxWarp>
            <a:spAutoFit/>
          </a:bodyPr>
          <a:lstStyle>
            <a:lvl1pPr algn="l" rtl="0" eaLnBrk="1" fontAlgn="base" hangingPunct="1">
              <a:spcBef>
                <a:spcPct val="0"/>
              </a:spcBef>
              <a:spcAft>
                <a:spcPct val="0"/>
              </a:spcAft>
              <a:defRPr lang="cs-CZ" b="1">
                <a:solidFill>
                  <a:srgbClr val="215112"/>
                </a:solidFill>
                <a:latin typeface="+mj-lt"/>
                <a:ea typeface="+mj-ea"/>
                <a:cs typeface="+mj-cs"/>
              </a:defRPr>
            </a:lvl1pPr>
          </a:lstStyle>
          <a:p>
            <a:r>
              <a:rPr lang="cs-CZ"/>
              <a:t>Klepnutím lze upravit styl předlohy nadpisů.</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idx="1"/>
          </p:nvPr>
        </p:nvSpPr>
        <p:spPr bwMode="auto">
          <a:xfrm>
            <a:off x="806450" y="1524000"/>
            <a:ext cx="810895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p:txBody>
      </p:sp>
      <p:sp>
        <p:nvSpPr>
          <p:cNvPr id="10246" name="Rectangle 6"/>
          <p:cNvSpPr>
            <a:spLocks noGrp="1" noChangeArrowheads="1"/>
          </p:cNvSpPr>
          <p:nvPr>
            <p:ph type="title"/>
          </p:nvPr>
        </p:nvSpPr>
        <p:spPr bwMode="auto">
          <a:xfrm>
            <a:off x="785813" y="931863"/>
            <a:ext cx="3511550" cy="439737"/>
          </a:xfrm>
          <a:prstGeom prst="rect">
            <a:avLst/>
          </a:prstGeom>
          <a:noFill/>
          <a:ln w="9525">
            <a:noFill/>
            <a:miter lim="800000"/>
            <a:headEnd/>
            <a:tailEnd/>
          </a:ln>
          <a:effectLst/>
        </p:spPr>
        <p:txBody>
          <a:bodyPr vert="horz" wrap="none" lIns="126000" tIns="82800" rIns="126000" bIns="82800" numCol="1" anchor="b" anchorCtr="0" compatLnSpc="1">
            <a:prstTxWarp prst="textNoShape">
              <a:avLst/>
            </a:prstTxWarp>
            <a:spAutoFit/>
          </a:bodyPr>
          <a:lstStyle/>
          <a:p>
            <a:pPr lvl="0"/>
            <a:endParaRPr lang="cs-CZ" dirty="0"/>
          </a:p>
        </p:txBody>
      </p:sp>
      <p:pic>
        <p:nvPicPr>
          <p:cNvPr id="14" name="Obrázek 13" descr="ppt_hlavni strana2.jpg"/>
          <p:cNvPicPr>
            <a:picLocks noChangeAspect="1"/>
          </p:cNvPicPr>
          <p:nvPr userDrawn="1"/>
        </p:nvPicPr>
        <p:blipFill>
          <a:blip r:embed="rId8"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Lst>
  <p:transition/>
  <p:txStyles>
    <p:titleStyle>
      <a:lvl1pPr algn="l" rtl="0" eaLnBrk="1" fontAlgn="base" hangingPunct="1">
        <a:spcBef>
          <a:spcPct val="0"/>
        </a:spcBef>
        <a:spcAft>
          <a:spcPct val="0"/>
        </a:spcAft>
        <a:defRPr b="1">
          <a:solidFill>
            <a:srgbClr val="215112"/>
          </a:solidFill>
          <a:latin typeface="+mj-lt"/>
          <a:ea typeface="+mj-ea"/>
          <a:cs typeface="+mj-cs"/>
        </a:defRPr>
      </a:lvl1pPr>
      <a:lvl2pPr algn="l" rtl="0" eaLnBrk="1" fontAlgn="base" hangingPunct="1">
        <a:spcBef>
          <a:spcPct val="0"/>
        </a:spcBef>
        <a:spcAft>
          <a:spcPct val="0"/>
        </a:spcAft>
        <a:defRPr b="1">
          <a:solidFill>
            <a:srgbClr val="215112"/>
          </a:solidFill>
          <a:latin typeface="Verdana" pitchFamily="34" charset="0"/>
        </a:defRPr>
      </a:lvl2pPr>
      <a:lvl3pPr algn="l" rtl="0" eaLnBrk="1" fontAlgn="base" hangingPunct="1">
        <a:spcBef>
          <a:spcPct val="0"/>
        </a:spcBef>
        <a:spcAft>
          <a:spcPct val="0"/>
        </a:spcAft>
        <a:defRPr b="1">
          <a:solidFill>
            <a:srgbClr val="215112"/>
          </a:solidFill>
          <a:latin typeface="Verdana" pitchFamily="34" charset="0"/>
        </a:defRPr>
      </a:lvl3pPr>
      <a:lvl4pPr algn="l" rtl="0" eaLnBrk="1" fontAlgn="base" hangingPunct="1">
        <a:spcBef>
          <a:spcPct val="0"/>
        </a:spcBef>
        <a:spcAft>
          <a:spcPct val="0"/>
        </a:spcAft>
        <a:defRPr b="1">
          <a:solidFill>
            <a:srgbClr val="215112"/>
          </a:solidFill>
          <a:latin typeface="Verdana" pitchFamily="34" charset="0"/>
        </a:defRPr>
      </a:lvl4pPr>
      <a:lvl5pPr algn="l" rtl="0" eaLnBrk="1" fontAlgn="base" hangingPunct="1">
        <a:spcBef>
          <a:spcPct val="0"/>
        </a:spcBef>
        <a:spcAft>
          <a:spcPct val="0"/>
        </a:spcAft>
        <a:defRPr b="1">
          <a:solidFill>
            <a:srgbClr val="215112"/>
          </a:solidFill>
          <a:latin typeface="Verdana" pitchFamily="34" charset="0"/>
        </a:defRPr>
      </a:lvl5pPr>
      <a:lvl6pPr marL="457200" algn="l" rtl="0" eaLnBrk="1" fontAlgn="base" hangingPunct="1">
        <a:spcBef>
          <a:spcPct val="0"/>
        </a:spcBef>
        <a:spcAft>
          <a:spcPct val="0"/>
        </a:spcAft>
        <a:defRPr b="1">
          <a:solidFill>
            <a:srgbClr val="215112"/>
          </a:solidFill>
          <a:latin typeface="Verdana" pitchFamily="34" charset="0"/>
        </a:defRPr>
      </a:lvl6pPr>
      <a:lvl7pPr marL="914400" algn="l" rtl="0" eaLnBrk="1" fontAlgn="base" hangingPunct="1">
        <a:spcBef>
          <a:spcPct val="0"/>
        </a:spcBef>
        <a:spcAft>
          <a:spcPct val="0"/>
        </a:spcAft>
        <a:defRPr b="1">
          <a:solidFill>
            <a:srgbClr val="215112"/>
          </a:solidFill>
          <a:latin typeface="Verdana" pitchFamily="34" charset="0"/>
        </a:defRPr>
      </a:lvl7pPr>
      <a:lvl8pPr marL="1371600" algn="l" rtl="0" eaLnBrk="1" fontAlgn="base" hangingPunct="1">
        <a:spcBef>
          <a:spcPct val="0"/>
        </a:spcBef>
        <a:spcAft>
          <a:spcPct val="0"/>
        </a:spcAft>
        <a:defRPr b="1">
          <a:solidFill>
            <a:srgbClr val="215112"/>
          </a:solidFill>
          <a:latin typeface="Verdana" pitchFamily="34" charset="0"/>
        </a:defRPr>
      </a:lvl8pPr>
      <a:lvl9pPr marL="1828800" algn="l" rtl="0" eaLnBrk="1" fontAlgn="base" hangingPunct="1">
        <a:spcBef>
          <a:spcPct val="0"/>
        </a:spcBef>
        <a:spcAft>
          <a:spcPct val="0"/>
        </a:spcAft>
        <a:defRPr b="1">
          <a:solidFill>
            <a:srgbClr val="215112"/>
          </a:solidFill>
          <a:latin typeface="Verdana" pitchFamily="34" charset="0"/>
        </a:defRPr>
      </a:lvl9pPr>
    </p:titleStyle>
    <p:bodyStyle>
      <a:lvl1pPr marL="342900" indent="-342900" algn="l" rtl="0" eaLnBrk="1" fontAlgn="base" hangingPunct="1">
        <a:spcBef>
          <a:spcPct val="20000"/>
        </a:spcBef>
        <a:spcAft>
          <a:spcPct val="0"/>
        </a:spcAft>
        <a:buClr>
          <a:srgbClr val="2A373E"/>
        </a:buClr>
        <a:buSzPct val="90000"/>
        <a:buFont typeface="Wingdings" pitchFamily="2" charset="2"/>
        <a:defRPr sz="2400">
          <a:solidFill>
            <a:srgbClr val="F36523"/>
          </a:solidFill>
          <a:latin typeface="+mn-lt"/>
          <a:ea typeface="+mn-ea"/>
          <a:cs typeface="+mn-cs"/>
        </a:defRPr>
      </a:lvl1pPr>
      <a:lvl2pPr marL="742950" indent="-285750" algn="l" rtl="0" eaLnBrk="1" fontAlgn="base" hangingPunct="1">
        <a:spcBef>
          <a:spcPct val="20000"/>
        </a:spcBef>
        <a:spcAft>
          <a:spcPct val="0"/>
        </a:spcAft>
        <a:buClr>
          <a:srgbClr val="F36523"/>
        </a:buClr>
        <a:buSzPct val="70000"/>
        <a:buFont typeface="Wingdings" pitchFamily="2" charset="2"/>
        <a:buChar char="n"/>
        <a:defRPr sz="2000">
          <a:solidFill>
            <a:srgbClr val="215112"/>
          </a:solidFill>
          <a:latin typeface="+mn-lt"/>
        </a:defRPr>
      </a:lvl2pPr>
      <a:lvl3pPr marL="1143000" indent="-228600" algn="l" rtl="0" eaLnBrk="1" fontAlgn="base" hangingPunct="1">
        <a:spcBef>
          <a:spcPct val="20000"/>
        </a:spcBef>
        <a:spcAft>
          <a:spcPct val="0"/>
        </a:spcAft>
        <a:buClr>
          <a:srgbClr val="2A373E"/>
        </a:buClr>
        <a:buFont typeface="Wingdings" pitchFamily="2" charset="2"/>
        <a:buChar char="§"/>
        <a:defRPr sz="2000">
          <a:solidFill>
            <a:schemeClr val="tx1"/>
          </a:solidFill>
          <a:latin typeface="Arial" charset="0"/>
        </a:defRPr>
      </a:lvl3pPr>
      <a:lvl4pPr marL="1600200" indent="-228600" algn="l" rtl="0" eaLnBrk="1" fontAlgn="base" hangingPunct="1">
        <a:spcBef>
          <a:spcPct val="20000"/>
        </a:spcBef>
        <a:spcAft>
          <a:spcPct val="0"/>
        </a:spcAft>
        <a:buClr>
          <a:schemeClr val="hlink"/>
        </a:buClr>
        <a:defRPr>
          <a:solidFill>
            <a:schemeClr val="tx1"/>
          </a:solidFill>
          <a:latin typeface="Arial" charset="0"/>
        </a:defRPr>
      </a:lvl4pPr>
      <a:lvl5pPr marL="2057400" indent="-228600" algn="l" rtl="0" eaLnBrk="1" fontAlgn="base" hangingPunct="1">
        <a:spcBef>
          <a:spcPct val="20000"/>
        </a:spcBef>
        <a:spcAft>
          <a:spcPct val="0"/>
        </a:spcAft>
        <a:buClr>
          <a:srgbClr val="2A373E"/>
        </a:buClr>
        <a:buSzPct val="85000"/>
        <a:buFont typeface="Wingdings" pitchFamily="2" charset="2"/>
        <a:defRPr sz="1600">
          <a:solidFill>
            <a:schemeClr val="tx1"/>
          </a:solidFill>
          <a:latin typeface="Arial" charset="0"/>
        </a:defRPr>
      </a:lvl5pPr>
      <a:lvl6pPr marL="2514600" indent="-228600" algn="l" rtl="0" eaLnBrk="1" fontAlgn="base" hangingPunct="1">
        <a:spcBef>
          <a:spcPct val="20000"/>
        </a:spcBef>
        <a:spcAft>
          <a:spcPct val="0"/>
        </a:spcAft>
        <a:buClr>
          <a:srgbClr val="2A373E"/>
        </a:buClr>
        <a:buSzPct val="85000"/>
        <a:buFont typeface="Wingdings" pitchFamily="2" charset="2"/>
        <a:defRPr sz="1600">
          <a:solidFill>
            <a:schemeClr val="tx1"/>
          </a:solidFill>
          <a:latin typeface="Arial" charset="0"/>
        </a:defRPr>
      </a:lvl6pPr>
      <a:lvl7pPr marL="2971800" indent="-228600" algn="l" rtl="0" eaLnBrk="1" fontAlgn="base" hangingPunct="1">
        <a:spcBef>
          <a:spcPct val="20000"/>
        </a:spcBef>
        <a:spcAft>
          <a:spcPct val="0"/>
        </a:spcAft>
        <a:buClr>
          <a:srgbClr val="2A373E"/>
        </a:buClr>
        <a:buSzPct val="85000"/>
        <a:buFont typeface="Wingdings" pitchFamily="2" charset="2"/>
        <a:defRPr sz="1600">
          <a:solidFill>
            <a:schemeClr val="tx1"/>
          </a:solidFill>
          <a:latin typeface="Arial" charset="0"/>
        </a:defRPr>
      </a:lvl7pPr>
      <a:lvl8pPr marL="3429000" indent="-228600" algn="l" rtl="0" eaLnBrk="1" fontAlgn="base" hangingPunct="1">
        <a:spcBef>
          <a:spcPct val="20000"/>
        </a:spcBef>
        <a:spcAft>
          <a:spcPct val="0"/>
        </a:spcAft>
        <a:buClr>
          <a:srgbClr val="2A373E"/>
        </a:buClr>
        <a:buSzPct val="85000"/>
        <a:buFont typeface="Wingdings" pitchFamily="2" charset="2"/>
        <a:defRPr sz="1600">
          <a:solidFill>
            <a:schemeClr val="tx1"/>
          </a:solidFill>
          <a:latin typeface="Arial" charset="0"/>
        </a:defRPr>
      </a:lvl8pPr>
      <a:lvl9pPr marL="3886200" indent="-228600" algn="l" rtl="0" eaLnBrk="1" fontAlgn="base" hangingPunct="1">
        <a:spcBef>
          <a:spcPct val="20000"/>
        </a:spcBef>
        <a:spcAft>
          <a:spcPct val="0"/>
        </a:spcAft>
        <a:buClr>
          <a:srgbClr val="2A373E"/>
        </a:buClr>
        <a:buSzPct val="85000"/>
        <a:buFont typeface="Wingdings" pitchFamily="2" charset="2"/>
        <a:defRPr sz="16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zif.cz/" TargetMode="External"/><Relationship Id="rId2" Type="http://schemas.openxmlformats.org/officeDocument/2006/relationships/hyperlink" Target="http://www.eagri.cz/pr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zif.cz/" TargetMode="External"/><Relationship Id="rId2" Type="http://schemas.openxmlformats.org/officeDocument/2006/relationships/hyperlink" Target="http://www.eagri.cz/pr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zif.cz/"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Viktor.Simon@szif.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zif.cz/" TargetMode="External"/><Relationship Id="rId2" Type="http://schemas.openxmlformats.org/officeDocument/2006/relationships/hyperlink" Target="http://www.eagri.cz/pr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3041650" y="3360738"/>
            <a:ext cx="4044950" cy="336550"/>
          </a:xfrm>
          <a:prstGeom prst="rect">
            <a:avLst/>
          </a:prstGeom>
          <a:noFill/>
          <a:ln w="3175" algn="ctr">
            <a:noFill/>
            <a:miter lim="800000"/>
            <a:headEnd/>
            <a:tailEnd/>
          </a:ln>
          <a:effectLst/>
        </p:spPr>
        <p:txBody>
          <a:bodyPr lIns="90000" tIns="46800" rIns="90000" bIns="46800">
            <a:spAutoFit/>
          </a:bodyPr>
          <a:lstStyle/>
          <a:p>
            <a:pPr marL="457200" indent="-457200"/>
            <a:endParaRPr lang="cs-CZ"/>
          </a:p>
        </p:txBody>
      </p:sp>
      <p:sp>
        <p:nvSpPr>
          <p:cNvPr id="3" name="Nadpis 2"/>
          <p:cNvSpPr>
            <a:spLocks noGrp="1"/>
          </p:cNvSpPr>
          <p:nvPr>
            <p:ph type="title"/>
          </p:nvPr>
        </p:nvSpPr>
        <p:spPr>
          <a:xfrm>
            <a:off x="0" y="1484784"/>
            <a:ext cx="6164733" cy="444216"/>
          </a:xfrm>
        </p:spPr>
        <p:txBody>
          <a:bodyPr/>
          <a:lstStyle/>
          <a:p>
            <a:r>
              <a:rPr lang="cs-CZ" dirty="0"/>
              <a:t>	Program rozvoje venkova 2014 - 2020</a:t>
            </a:r>
          </a:p>
        </p:txBody>
      </p:sp>
      <p:sp>
        <p:nvSpPr>
          <p:cNvPr id="2" name="TextovéPole 1"/>
          <p:cNvSpPr txBox="1"/>
          <p:nvPr/>
        </p:nvSpPr>
        <p:spPr>
          <a:xfrm>
            <a:off x="0" y="2348880"/>
            <a:ext cx="9144000" cy="1015663"/>
          </a:xfrm>
          <a:prstGeom prst="rect">
            <a:avLst/>
          </a:prstGeom>
          <a:noFill/>
        </p:spPr>
        <p:txBody>
          <a:bodyPr wrap="square" rtlCol="0">
            <a:spAutoFit/>
          </a:bodyPr>
          <a:lstStyle/>
          <a:p>
            <a:pPr algn="l"/>
            <a:r>
              <a:rPr lang="cs-CZ" sz="2000" dirty="0"/>
              <a:t>	Veřejné zakázky – v Pravidlech pro operace </a:t>
            </a:r>
          </a:p>
          <a:p>
            <a:pPr algn="l"/>
            <a:r>
              <a:rPr lang="cs-CZ" sz="2000" dirty="0"/>
              <a:t>	LEADER (vybrané části)</a:t>
            </a:r>
          </a:p>
          <a:p>
            <a:pPr algn="l"/>
            <a:endParaRPr lang="cs-CZ" sz="20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463784"/>
            <a:ext cx="2046618" cy="444216"/>
          </a:xfrm>
        </p:spPr>
        <p:txBody>
          <a:bodyPr/>
          <a:lstStyle/>
          <a:p>
            <a:r>
              <a:rPr lang="cs-CZ" dirty="0"/>
              <a:t>Přímé nákupy</a:t>
            </a:r>
          </a:p>
        </p:txBody>
      </p:sp>
      <p:sp>
        <p:nvSpPr>
          <p:cNvPr id="3" name="Zástupný symbol pro obsah 2"/>
          <p:cNvSpPr>
            <a:spLocks noGrp="1"/>
          </p:cNvSpPr>
          <p:nvPr>
            <p:ph idx="1"/>
          </p:nvPr>
        </p:nvSpPr>
        <p:spPr/>
        <p:txBody>
          <a:bodyPr/>
          <a:lstStyle/>
          <a:p>
            <a:pPr marL="0" indent="0" algn="just"/>
            <a:r>
              <a:rPr lang="cs-CZ" dirty="0"/>
              <a:t>Pokud předpokládaná hodnota samostatné zakázky na služby, dodávky či stavební práce nepřesáhne 20 000,- Kč (bez DPH), může žadatel/příjemce dotace zadat zakázku a uzavřít smlouvu nebo vystavit objednávku přímo s jedním dodavatelem, a to do maximální výše 100 000,- Kč bez DPH součtu těchto samostatných zakázek na projekt (u 19.3.1 na KMAS/spolupracující MAS):</a:t>
            </a:r>
          </a:p>
          <a:p>
            <a:pPr lvl="1" algn="just">
              <a:buFont typeface="Arial" panose="020B0604020202020204" pitchFamily="34" charset="0"/>
              <a:buChar char="•"/>
            </a:pPr>
            <a:r>
              <a:rPr lang="cs-CZ" dirty="0"/>
              <a:t>Jde použít pouze pro zakázky pod bodem Obecné části Pravidel, kap. 8 b) (oblast cenového marketingu, Příručky) tedy mimo působnost ZZVZ</a:t>
            </a:r>
          </a:p>
          <a:p>
            <a:pPr lvl="1" algn="just">
              <a:buFont typeface="Arial" panose="020B0604020202020204" pitchFamily="34" charset="0"/>
              <a:buChar char="•"/>
            </a:pPr>
            <a:r>
              <a:rPr lang="cs-CZ" dirty="0"/>
              <a:t>100 tis. limit neplatí zvlášť pro zakázky na služby, zvlášť pro zakázky na dodávky a zvlášť pro zakázky na stavební práce, ale na jednu Žádost o dotaci dohromady (u 19.3.1 na KMAS/spolupracující MAS) – nedělí se podle druhu zakázky</a:t>
            </a:r>
          </a:p>
          <a:p>
            <a:pPr lvl="1" algn="just">
              <a:buFont typeface="Arial" panose="020B0604020202020204" pitchFamily="34" charset="0"/>
              <a:buChar char="•"/>
            </a:pPr>
            <a:r>
              <a:rPr lang="cs-CZ" dirty="0"/>
              <a:t>Příklad: projekt na služby, které spolu věcně, místně a časově souvisí celkem za 550 tis. Kč bez DPH. Nedotovaný žadatel hodlá plně využít limit 100 tis. Kč na přímé nákupy, tzn., že zbylých 450 tis. Kč musí zadat dle Příručky min. v uzavřené výzvě (překročil v součtu 500 tis. Kč)</a:t>
            </a:r>
          </a:p>
          <a:p>
            <a:r>
              <a:rPr lang="cs-CZ" dirty="0"/>
              <a:t>	</a:t>
            </a:r>
          </a:p>
        </p:txBody>
      </p:sp>
    </p:spTree>
    <p:extLst>
      <p:ext uri="{BB962C8B-B14F-4D97-AF65-F5344CB8AC3E}">
        <p14:creationId xmlns:p14="http://schemas.microsoft.com/office/powerpoint/2010/main" val="42912817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463784"/>
            <a:ext cx="4013503" cy="444216"/>
          </a:xfrm>
        </p:spPr>
        <p:txBody>
          <a:bodyPr/>
          <a:lstStyle/>
          <a:p>
            <a:r>
              <a:rPr lang="cs-CZ" dirty="0"/>
              <a:t>Stanovení předmětu zakázky</a:t>
            </a:r>
          </a:p>
        </p:txBody>
      </p:sp>
      <p:sp>
        <p:nvSpPr>
          <p:cNvPr id="3" name="Zástupný symbol pro obsah 2"/>
          <p:cNvSpPr>
            <a:spLocks noGrp="1"/>
          </p:cNvSpPr>
          <p:nvPr>
            <p:ph idx="1"/>
          </p:nvPr>
        </p:nvSpPr>
        <p:spPr/>
        <p:txBody>
          <a:bodyPr/>
          <a:lstStyle/>
          <a:p>
            <a:endParaRPr lang="cs-CZ" dirty="0"/>
          </a:p>
          <a:p>
            <a:pPr algn="just">
              <a:buFont typeface="+mj-lt"/>
              <a:buAutoNum type="arabicPeriod"/>
            </a:pPr>
            <a:r>
              <a:rPr lang="cs-CZ" sz="1400" dirty="0">
                <a:solidFill>
                  <a:srgbClr val="215112"/>
                </a:solidFill>
              </a:rPr>
              <a:t>Zadavatel nesmí rozdělit předmět zakázky tak, aby tím došlo ke snížení předpokládané hodnoty pod finanční limity stanovené v Pravidlech PRV a k zadání zakázky v jiném (mírnějším) druhu výběrového řízení, než jaký odpovídá celkové předpokládané hodnotě.</a:t>
            </a:r>
          </a:p>
          <a:p>
            <a:pPr algn="just">
              <a:buFont typeface="+mj-lt"/>
              <a:buAutoNum type="arabicPeriod"/>
            </a:pPr>
            <a:endParaRPr lang="cs-CZ" sz="1400" dirty="0">
              <a:solidFill>
                <a:srgbClr val="215112"/>
              </a:solidFill>
            </a:endParaRPr>
          </a:p>
          <a:p>
            <a:pPr algn="just">
              <a:buFont typeface="+mj-lt"/>
              <a:buAutoNum type="arabicPeriod"/>
            </a:pPr>
            <a:r>
              <a:rPr lang="cs-CZ" sz="1400" dirty="0">
                <a:solidFill>
                  <a:srgbClr val="215112"/>
                </a:solidFill>
              </a:rPr>
              <a:t>Při stanovení předpokládané hodnoty je zadavatel povinen sečíst předpokládané hodnoty obdobných dodávek, služeb či stavebních prací, </a:t>
            </a:r>
            <a:r>
              <a:rPr lang="cs-CZ" sz="1400" u="sng" dirty="0">
                <a:solidFill>
                  <a:srgbClr val="215112"/>
                </a:solidFill>
              </a:rPr>
              <a:t>které spolu věcně, místně a časově souvisí</a:t>
            </a:r>
            <a:r>
              <a:rPr lang="cs-CZ" sz="1400" dirty="0">
                <a:solidFill>
                  <a:srgbClr val="215112"/>
                </a:solidFill>
              </a:rPr>
              <a:t>.</a:t>
            </a:r>
          </a:p>
          <a:p>
            <a:pPr algn="just">
              <a:buFont typeface="+mj-lt"/>
              <a:buAutoNum type="arabicPeriod"/>
            </a:pPr>
            <a:endParaRPr lang="cs-CZ" sz="1400" dirty="0">
              <a:solidFill>
                <a:srgbClr val="215112"/>
              </a:solidFill>
            </a:endParaRPr>
          </a:p>
          <a:p>
            <a:pPr algn="just">
              <a:buFont typeface="+mj-lt"/>
              <a:buAutoNum type="arabicPeriod"/>
            </a:pPr>
            <a:r>
              <a:rPr lang="cs-CZ" sz="1400" dirty="0">
                <a:solidFill>
                  <a:srgbClr val="215112"/>
                </a:solidFill>
              </a:rPr>
              <a:t>Zadavatel může v rámci jednoho projektu provést více výběrových řízení na dodávky/služby/stavební práce. Při výběrových řízeních je však povinen vycházet z vyšší částky, která je součtem všech hodnot za předmět zakázky (dle bodu 2). V opačném případě by se jednalo o nepřípustné dělení zakázky.</a:t>
            </a:r>
          </a:p>
          <a:p>
            <a:endParaRPr lang="cs-CZ" dirty="0"/>
          </a:p>
        </p:txBody>
      </p:sp>
    </p:spTree>
    <p:extLst>
      <p:ext uri="{BB962C8B-B14F-4D97-AF65-F5344CB8AC3E}">
        <p14:creationId xmlns:p14="http://schemas.microsoft.com/office/powerpoint/2010/main" val="12332437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463784"/>
            <a:ext cx="3793891" cy="444216"/>
          </a:xfrm>
        </p:spPr>
        <p:txBody>
          <a:bodyPr/>
          <a:lstStyle/>
          <a:p>
            <a:r>
              <a:rPr lang="cs-CZ" dirty="0"/>
              <a:t>Věcná souvislost u zakázek</a:t>
            </a:r>
          </a:p>
        </p:txBody>
      </p:sp>
      <p:sp>
        <p:nvSpPr>
          <p:cNvPr id="3" name="Zástupný symbol pro obsah 2"/>
          <p:cNvSpPr>
            <a:spLocks noGrp="1"/>
          </p:cNvSpPr>
          <p:nvPr>
            <p:ph idx="1"/>
          </p:nvPr>
        </p:nvSpPr>
        <p:spPr/>
        <p:txBody>
          <a:bodyPr/>
          <a:lstStyle/>
          <a:p>
            <a:pPr marL="0" indent="0" algn="just"/>
            <a:r>
              <a:rPr lang="cs-CZ" sz="1400" dirty="0">
                <a:solidFill>
                  <a:srgbClr val="215112"/>
                </a:solidFill>
              </a:rPr>
              <a:t>Pro posouzení věcné souvislosti stanoví zadavatel předmět jedné zakázky tak, aby jím byla:</a:t>
            </a:r>
          </a:p>
          <a:p>
            <a:pPr marL="0" indent="0" algn="just"/>
            <a:endParaRPr lang="cs-CZ" sz="1400" dirty="0">
              <a:solidFill>
                <a:srgbClr val="215112"/>
              </a:solidFill>
            </a:endParaRPr>
          </a:p>
          <a:p>
            <a:pPr marL="0" indent="0" algn="just"/>
            <a:r>
              <a:rPr lang="cs-CZ" sz="1400" dirty="0">
                <a:solidFill>
                  <a:srgbClr val="215112"/>
                </a:solidFill>
              </a:rPr>
              <a:t>a) všechna plnění, jejichž předměty plnění tvoří jeden </a:t>
            </a:r>
            <a:r>
              <a:rPr lang="cs-CZ" sz="1400" b="1" u="sng" dirty="0">
                <a:solidFill>
                  <a:srgbClr val="215112"/>
                </a:solidFill>
              </a:rPr>
              <a:t>funkční celek</a:t>
            </a:r>
          </a:p>
          <a:p>
            <a:pPr marL="271463" indent="0" algn="just"/>
            <a:r>
              <a:rPr lang="cs-CZ" sz="1400" dirty="0">
                <a:solidFill>
                  <a:srgbClr val="215112"/>
                </a:solidFill>
              </a:rPr>
              <a:t>Uvědomit si význam funkčního celku – tzn., že všechna plnění jsou na sobě závislá nelze je funkčně oddělit (jedno či více plnění je bezpodmínečně a funkčně vázáno na druhém), nelze je realizovat bez sebe. </a:t>
            </a:r>
          </a:p>
          <a:p>
            <a:pPr marL="271463" indent="0" algn="just"/>
            <a:r>
              <a:rPr lang="cs-CZ" sz="1400" dirty="0"/>
              <a:t>Funkčním celkem jsou např. výrobní či bourací linky. Naopak nejsou např. rekonstrukce kravína a nákup jakéhokoliv mobilního stroje, který bude sloužit v provozu, nebo nákup strojů, jejichž fungování na sobě není závislé (stroje na zpracování půdy x stroje na ošetřování porostu x stroje na sklizeň).</a:t>
            </a:r>
          </a:p>
          <a:p>
            <a:pPr marL="0" indent="0" algn="just"/>
            <a:r>
              <a:rPr lang="cs-CZ" sz="1400" dirty="0">
                <a:solidFill>
                  <a:srgbClr val="215112"/>
                </a:solidFill>
              </a:rPr>
              <a:t>nebo </a:t>
            </a:r>
          </a:p>
          <a:p>
            <a:pPr marL="271463" indent="-271463" algn="just"/>
            <a:r>
              <a:rPr lang="cs-CZ" sz="1400" dirty="0">
                <a:solidFill>
                  <a:srgbClr val="215112"/>
                </a:solidFill>
              </a:rPr>
              <a:t>b) </a:t>
            </a:r>
            <a:r>
              <a:rPr lang="cs-CZ" sz="1400" b="1" u="sng" dirty="0">
                <a:solidFill>
                  <a:srgbClr val="215112"/>
                </a:solidFill>
              </a:rPr>
              <a:t>„technická souvislost“</a:t>
            </a:r>
            <a:r>
              <a:rPr lang="cs-CZ" sz="1400" dirty="0">
                <a:solidFill>
                  <a:srgbClr val="215112"/>
                </a:solidFill>
              </a:rPr>
              <a:t> plnění, která je vymezena buď zcela totožným plněním </a:t>
            </a:r>
            <a:r>
              <a:rPr lang="cs-CZ" sz="1400" dirty="0"/>
              <a:t>(např. nákup více stejných automobilů (nebo traktorů); stejné téma více školení)</a:t>
            </a:r>
            <a:r>
              <a:rPr lang="cs-CZ" sz="1400" dirty="0">
                <a:solidFill>
                  <a:srgbClr val="215112"/>
                </a:solidFill>
              </a:rPr>
              <a:t> nebo téměř (tematicky) shodným plněním </a:t>
            </a:r>
            <a:r>
              <a:rPr lang="cs-CZ" sz="1400" dirty="0"/>
              <a:t>(např. shodný typ prací – rekonstrukce několika střech na rozdílných budovách; témata školení, která na sebe navazují)</a:t>
            </a:r>
          </a:p>
          <a:p>
            <a:endParaRPr lang="cs-CZ" dirty="0"/>
          </a:p>
        </p:txBody>
      </p:sp>
    </p:spTree>
    <p:extLst>
      <p:ext uri="{BB962C8B-B14F-4D97-AF65-F5344CB8AC3E}">
        <p14:creationId xmlns:p14="http://schemas.microsoft.com/office/powerpoint/2010/main" val="24920496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484784"/>
            <a:ext cx="1153746" cy="444216"/>
          </a:xfrm>
        </p:spPr>
        <p:txBody>
          <a:bodyPr/>
          <a:lstStyle/>
          <a:p>
            <a:r>
              <a:rPr lang="cs-CZ" dirty="0"/>
              <a:t>Otázky</a:t>
            </a:r>
          </a:p>
        </p:txBody>
      </p:sp>
      <p:sp>
        <p:nvSpPr>
          <p:cNvPr id="3" name="Zástupný symbol pro obsah 2"/>
          <p:cNvSpPr>
            <a:spLocks noGrp="1"/>
          </p:cNvSpPr>
          <p:nvPr>
            <p:ph idx="1"/>
          </p:nvPr>
        </p:nvSpPr>
        <p:spPr/>
        <p:txBody>
          <a:bodyPr/>
          <a:lstStyle/>
          <a:p>
            <a:pPr algn="just"/>
            <a:r>
              <a:rPr lang="cs-CZ" sz="1400" dirty="0"/>
              <a:t>Projekty, kdy se jedná o stavební rekonstrukce stájí a o jejich vybavení moderní technologií, aby takto vznikl funkční celek. </a:t>
            </a:r>
          </a:p>
          <a:p>
            <a:pPr algn="just"/>
            <a:r>
              <a:rPr lang="cs-CZ" sz="1400" dirty="0"/>
              <a:t>Například rekonstrukce výkrmny prasat, vyžadující stavební práce ve výši např. 1.000.000,- Kč a technologii v hodnotě 3.000.000,- Kč. </a:t>
            </a:r>
          </a:p>
          <a:p>
            <a:pPr algn="just"/>
            <a:r>
              <a:rPr lang="cs-CZ" sz="1400" dirty="0"/>
              <a:t>Je možno takovouto zakázku zařadit jako zakázku malé hodnoty (celkem 4.000.000,- Kč), nebo se bude jednat o zakázku vyšší hodnoty z důvodu překročení limitu do 2.000.000,- u zakázky na pořízení technologie?</a:t>
            </a:r>
          </a:p>
          <a:p>
            <a:pPr algn="just"/>
            <a:endParaRPr lang="cs-CZ" dirty="0"/>
          </a:p>
          <a:p>
            <a:pPr algn="just"/>
            <a:r>
              <a:rPr lang="cs-CZ" sz="1400" dirty="0"/>
              <a:t>Projekt posklizňové linky, žadatel má v plánu realizovat spodní stavbu (není podporována Pravidly) a technologii sušení a čištění, která Pravidly podporována je.</a:t>
            </a:r>
          </a:p>
          <a:p>
            <a:pPr algn="just"/>
            <a:r>
              <a:rPr lang="cs-CZ" sz="1400" dirty="0"/>
              <a:t>Žadatel má představu rozdělit zakázku na 2 dílčí části, po uskutečnění VŘ obratem začít realizovat 1. etapu spodní část stavby a po podání Žádosti o dotaci realizovat 2. etapu.</a:t>
            </a:r>
          </a:p>
          <a:p>
            <a:pPr algn="just"/>
            <a:r>
              <a:rPr lang="cs-CZ" sz="1400" dirty="0"/>
              <a:t>Je možné stavbu posklizňové linky takto rozdělit, mít podepsané dvě smlouvy o dílo na každou etapu? Celá posklizňová linka plní samostatný funkční celek (bez stavby ani bez technologie nemůže být provozována).</a:t>
            </a:r>
          </a:p>
          <a:p>
            <a:endParaRPr lang="cs-CZ" dirty="0"/>
          </a:p>
        </p:txBody>
      </p:sp>
    </p:spTree>
    <p:extLst>
      <p:ext uri="{BB962C8B-B14F-4D97-AF65-F5344CB8AC3E}">
        <p14:creationId xmlns:p14="http://schemas.microsoft.com/office/powerpoint/2010/main" val="29105132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933" y="1484784"/>
            <a:ext cx="2448972" cy="444216"/>
          </a:xfrm>
        </p:spPr>
        <p:txBody>
          <a:bodyPr/>
          <a:lstStyle/>
          <a:p>
            <a:r>
              <a:rPr lang="cs-CZ" dirty="0"/>
              <a:t>Obecná odpověď</a:t>
            </a:r>
          </a:p>
        </p:txBody>
      </p:sp>
      <p:sp>
        <p:nvSpPr>
          <p:cNvPr id="3" name="Zástupný symbol pro obsah 2"/>
          <p:cNvSpPr>
            <a:spLocks noGrp="1"/>
          </p:cNvSpPr>
          <p:nvPr>
            <p:ph idx="1"/>
          </p:nvPr>
        </p:nvSpPr>
        <p:spPr/>
        <p:txBody>
          <a:bodyPr/>
          <a:lstStyle/>
          <a:p>
            <a:pPr algn="just">
              <a:buAutoNum type="arabicPeriod"/>
            </a:pPr>
            <a:r>
              <a:rPr lang="cs-CZ" sz="1200" dirty="0">
                <a:solidFill>
                  <a:srgbClr val="215112"/>
                </a:solidFill>
              </a:rPr>
              <a:t>Určení, zda rozdílné předměty plnění (technologie x stavební práce) spolu nějak souvisí, či jsou na sobě nezávislé. Pokud si zde žadatel odpoví, že nesouvisí (nejsou funkčním celkem), jsou to dvě samostatné zakázky. Jednu zadá žadatel jako dodávky, druhou jako stavební práce.</a:t>
            </a:r>
          </a:p>
          <a:p>
            <a:pPr algn="just">
              <a:buAutoNum type="arabicPeriod"/>
            </a:pPr>
            <a:endParaRPr lang="cs-CZ" sz="1200" dirty="0">
              <a:solidFill>
                <a:srgbClr val="215112"/>
              </a:solidFill>
            </a:endParaRPr>
          </a:p>
          <a:p>
            <a:pPr algn="just"/>
            <a:r>
              <a:rPr lang="cs-CZ" sz="1200" dirty="0">
                <a:solidFill>
                  <a:srgbClr val="215112"/>
                </a:solidFill>
              </a:rPr>
              <a:t>2.	Pokud je jedno plnění bezpodmínečně a funkčně vázáno na plnění druhé, nelze je realizovat bez sebe, pak je to jedna zakázka a může být zadána dohromady či zvlášť. Pokud je zadána zvlášť na 2 smlouvy, žadatel musí pro obě zakázky byť zadávané zvlášť dodržet režim výběrového řízení dle součtu obou zakázek.</a:t>
            </a:r>
          </a:p>
          <a:p>
            <a:pPr marL="361950" indent="0" algn="just"/>
            <a:r>
              <a:rPr lang="cs-CZ" sz="1200" dirty="0">
                <a:solidFill>
                  <a:srgbClr val="215112"/>
                </a:solidFill>
              </a:rPr>
              <a:t>To, zda je to zakázka na dodávky – technologie (limit výše režimu a tedy hranice zda uzavřená či otevřená výzva je 2 mil. Kč bez DPH) nebo na stavební práce (limit výše režimu je 6 mil. Kč bez DPH) určuje žadatel sám a musí být schopen toto rozhodnutí případně obhájit. </a:t>
            </a:r>
          </a:p>
          <a:p>
            <a:pPr marL="361950" indent="0" algn="just"/>
            <a:r>
              <a:rPr lang="cs-CZ" sz="1200" i="1" u="sng" dirty="0">
                <a:solidFill>
                  <a:srgbClr val="215112"/>
                </a:solidFill>
              </a:rPr>
              <a:t>Vždy je nutné posoudit a vyjasnit, co je základním účelem zadávání takovéto zakázky, tedy proč se realizuje. V případě, že plnění, které má být předmětem veřejné zakázky, bude kombinací dodávky a výkonu stavebních prací, pak bude rozhodné, jaký charakter dodavatelova plnění je plněním základním (zadavatelem primárně poptávaným) a který zřetelně a primárně převažuje (jedná se o tzv. princip těžiště).</a:t>
            </a:r>
          </a:p>
          <a:p>
            <a:pPr marL="361950" indent="0" algn="just"/>
            <a:r>
              <a:rPr lang="cs-CZ" sz="1200" dirty="0">
                <a:solidFill>
                  <a:srgbClr val="215112"/>
                </a:solidFill>
              </a:rPr>
              <a:t>Pokud žadatel určí, že „těžiště“ je na technologiích a vše to stojí dohromady přes 2 mil. Kč bez DPH, pak musí obě zakázky zadat v otevřené výzvě (i pokud by zakázky dělil na dílčí části)..</a:t>
            </a:r>
          </a:p>
          <a:p>
            <a:endParaRPr lang="cs-CZ" sz="1200" dirty="0"/>
          </a:p>
        </p:txBody>
      </p:sp>
    </p:spTree>
    <p:extLst>
      <p:ext uri="{BB962C8B-B14F-4D97-AF65-F5344CB8AC3E}">
        <p14:creationId xmlns:p14="http://schemas.microsoft.com/office/powerpoint/2010/main" val="34822127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463784"/>
            <a:ext cx="3747405" cy="444216"/>
          </a:xfrm>
        </p:spPr>
        <p:txBody>
          <a:bodyPr/>
          <a:lstStyle/>
          <a:p>
            <a:r>
              <a:rPr lang="cs-CZ" dirty="0"/>
              <a:t>Příručka – Procesní postup</a:t>
            </a:r>
          </a:p>
        </p:txBody>
      </p:sp>
      <p:sp>
        <p:nvSpPr>
          <p:cNvPr id="3" name="Zástupný symbol pro obsah 2"/>
          <p:cNvSpPr>
            <a:spLocks noGrp="1"/>
          </p:cNvSpPr>
          <p:nvPr>
            <p:ph idx="1"/>
          </p:nvPr>
        </p:nvSpPr>
        <p:spPr/>
        <p:txBody>
          <a:bodyPr/>
          <a:lstStyle/>
          <a:p>
            <a:r>
              <a:rPr lang="cs-CZ" dirty="0"/>
              <a:t>Zadavatel může zadat zakázku:</a:t>
            </a:r>
          </a:p>
          <a:p>
            <a:endParaRPr lang="cs-CZ" sz="800" dirty="0"/>
          </a:p>
          <a:p>
            <a:r>
              <a:rPr lang="cs-CZ" sz="1400" dirty="0"/>
              <a:t>1. V otevřené výzvě</a:t>
            </a:r>
          </a:p>
          <a:p>
            <a:pPr marL="715963">
              <a:buFont typeface="Arial" panose="020B0604020202020204" pitchFamily="34" charset="0"/>
              <a:buChar char="•"/>
            </a:pPr>
            <a:r>
              <a:rPr lang="cs-CZ" sz="1400" dirty="0">
                <a:solidFill>
                  <a:srgbClr val="215112"/>
                </a:solidFill>
              </a:rPr>
              <a:t>na profilu zadavatele, nebo</a:t>
            </a:r>
          </a:p>
          <a:p>
            <a:pPr marL="715963">
              <a:buFont typeface="Arial" panose="020B0604020202020204" pitchFamily="34" charset="0"/>
              <a:buChar char="•"/>
            </a:pPr>
            <a:r>
              <a:rPr lang="cs-CZ" sz="1400" dirty="0">
                <a:solidFill>
                  <a:srgbClr val="215112"/>
                </a:solidFill>
              </a:rPr>
              <a:t>ve věstníku veřejných zakázek nebo</a:t>
            </a:r>
          </a:p>
          <a:p>
            <a:pPr marL="715963">
              <a:buFont typeface="Arial" panose="020B0604020202020204" pitchFamily="34" charset="0"/>
              <a:buChar char="•"/>
            </a:pPr>
            <a:r>
              <a:rPr lang="cs-CZ" sz="1400" dirty="0">
                <a:solidFill>
                  <a:srgbClr val="215112"/>
                </a:solidFill>
              </a:rPr>
              <a:t>prostřednictvím Portálu Farmáře </a:t>
            </a:r>
            <a:r>
              <a:rPr lang="cs-CZ" sz="1400" dirty="0" err="1">
                <a:solidFill>
                  <a:srgbClr val="215112"/>
                </a:solidFill>
              </a:rPr>
              <a:t>MZe</a:t>
            </a:r>
            <a:r>
              <a:rPr lang="cs-CZ" sz="1400" dirty="0">
                <a:solidFill>
                  <a:srgbClr val="215112"/>
                </a:solidFill>
              </a:rPr>
              <a:t> (přes </a:t>
            </a:r>
            <a:r>
              <a:rPr lang="cs-CZ" sz="1400" dirty="0">
                <a:solidFill>
                  <a:srgbClr val="215112"/>
                </a:solidFill>
                <a:hlinkClick r:id="rId2"/>
              </a:rPr>
              <a:t>www.eagri.cz/prv</a:t>
            </a:r>
            <a:r>
              <a:rPr lang="cs-CZ" sz="1400" dirty="0">
                <a:solidFill>
                  <a:srgbClr val="215112"/>
                </a:solidFill>
              </a:rPr>
              <a:t> či </a:t>
            </a:r>
            <a:r>
              <a:rPr lang="cs-CZ" sz="1400" dirty="0">
                <a:solidFill>
                  <a:srgbClr val="215112"/>
                </a:solidFill>
                <a:hlinkClick r:id="rId3"/>
              </a:rPr>
              <a:t>www.szif.cz</a:t>
            </a:r>
            <a:r>
              <a:rPr lang="cs-CZ" sz="1400" dirty="0">
                <a:solidFill>
                  <a:srgbClr val="215112"/>
                </a:solidFill>
              </a:rPr>
              <a:t>)  </a:t>
            </a:r>
          </a:p>
          <a:p>
            <a:endParaRPr lang="cs-CZ" sz="1400" dirty="0"/>
          </a:p>
          <a:p>
            <a:r>
              <a:rPr lang="cs-CZ" sz="1400" dirty="0"/>
              <a:t>2. Na elektronickém tržišti – podle pravidel elektronického tržiště</a:t>
            </a:r>
          </a:p>
          <a:p>
            <a:pPr marL="715963">
              <a:buFont typeface="Arial" panose="020B0604020202020204" pitchFamily="34" charset="0"/>
              <a:buChar char="•"/>
            </a:pPr>
            <a:r>
              <a:rPr lang="cs-CZ" sz="1400" dirty="0">
                <a:solidFill>
                  <a:srgbClr val="215112"/>
                </a:solidFill>
              </a:rPr>
              <a:t>V takovém případě se ustanovení upravující zadávání zakázek dle Příručky nepoužijí</a:t>
            </a:r>
          </a:p>
          <a:p>
            <a:pPr marL="373063" indent="0"/>
            <a:endParaRPr lang="cs-CZ" sz="1400" dirty="0">
              <a:solidFill>
                <a:srgbClr val="215112"/>
              </a:solidFill>
            </a:endParaRPr>
          </a:p>
          <a:p>
            <a:r>
              <a:rPr lang="cs-CZ" sz="1400" dirty="0"/>
              <a:t>3. V případě zakázek malého rozsahu v uzavřené výzvě</a:t>
            </a:r>
          </a:p>
          <a:p>
            <a:pPr marL="715963">
              <a:buFont typeface="Arial" panose="020B0604020202020204" pitchFamily="34" charset="0"/>
              <a:buChar char="•"/>
            </a:pPr>
            <a:r>
              <a:rPr lang="cs-CZ" sz="1400" dirty="0">
                <a:solidFill>
                  <a:srgbClr val="215112"/>
                </a:solidFill>
              </a:rPr>
              <a:t>pouze v případě zakázek malého rozsahu</a:t>
            </a:r>
          </a:p>
          <a:p>
            <a:pPr marL="715963">
              <a:buFont typeface="Arial" panose="020B0604020202020204" pitchFamily="34" charset="0"/>
              <a:buChar char="•"/>
            </a:pPr>
            <a:r>
              <a:rPr lang="cs-CZ" sz="1400" dirty="0">
                <a:solidFill>
                  <a:srgbClr val="215112"/>
                </a:solidFill>
              </a:rPr>
              <a:t>výběr minimálně ze 3 nabídek (jinak otevřená výzva)</a:t>
            </a:r>
          </a:p>
          <a:p>
            <a:pPr marL="715963">
              <a:buFont typeface="Arial" panose="020B0604020202020204" pitchFamily="34" charset="0"/>
              <a:buChar char="•"/>
            </a:pPr>
            <a:r>
              <a:rPr lang="cs-CZ" sz="1400" dirty="0">
                <a:solidFill>
                  <a:srgbClr val="215112"/>
                </a:solidFill>
              </a:rPr>
              <a:t>výzva pouze na takové zájemce, o kterých má zadavatel informace, že jsou způsobilí požadované plnění poskytnout</a:t>
            </a:r>
          </a:p>
          <a:p>
            <a:endParaRPr lang="cs-CZ" dirty="0"/>
          </a:p>
        </p:txBody>
      </p:sp>
    </p:spTree>
    <p:extLst>
      <p:ext uri="{BB962C8B-B14F-4D97-AF65-F5344CB8AC3E}">
        <p14:creationId xmlns:p14="http://schemas.microsoft.com/office/powerpoint/2010/main" val="19662443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484784"/>
            <a:ext cx="3027656" cy="444216"/>
          </a:xfrm>
        </p:spPr>
        <p:txBody>
          <a:bodyPr/>
          <a:lstStyle/>
          <a:p>
            <a:r>
              <a:rPr lang="cs-CZ" dirty="0"/>
              <a:t>Příručka - Kvalifikace</a:t>
            </a:r>
          </a:p>
        </p:txBody>
      </p:sp>
      <p:sp>
        <p:nvSpPr>
          <p:cNvPr id="3" name="Zástupný symbol pro obsah 2"/>
          <p:cNvSpPr>
            <a:spLocks noGrp="1"/>
          </p:cNvSpPr>
          <p:nvPr>
            <p:ph idx="1"/>
          </p:nvPr>
        </p:nvSpPr>
        <p:spPr/>
        <p:txBody>
          <a:bodyPr/>
          <a:lstStyle/>
          <a:p>
            <a:r>
              <a:rPr lang="cs-CZ" dirty="0"/>
              <a:t>Příručka neupravuje povinnost zadavatele požadovat v zadávacích podmínkách kvalifikaci uchazeče (viz bod 3.2.2 Příručky)</a:t>
            </a:r>
          </a:p>
          <a:p>
            <a:endParaRPr lang="cs-CZ" dirty="0"/>
          </a:p>
          <a:p>
            <a:r>
              <a:rPr lang="cs-CZ" dirty="0"/>
              <a:t>Pokud se zadavatel rozhodne kvalifikaci požadovat, musí být požadavky v souladu s § 53 odst. 4 ZZVZ a zároveň dodržet základní zásady:</a:t>
            </a:r>
          </a:p>
          <a:p>
            <a:pPr marL="715963" algn="just">
              <a:buFont typeface="Arial" panose="020B0604020202020204" pitchFamily="34" charset="0"/>
              <a:buChar char="•"/>
            </a:pPr>
            <a:r>
              <a:rPr lang="cs-CZ" sz="1400" dirty="0">
                <a:solidFill>
                  <a:srgbClr val="215112"/>
                </a:solidFill>
              </a:rPr>
              <a:t>je povinen omezit rozsah požadované kvalifikace pouze na informace a doklady bezprostředně související s předmětem veřejné zakázky</a:t>
            </a:r>
          </a:p>
          <a:p>
            <a:pPr marL="715963" algn="just">
              <a:buFont typeface="Arial" panose="020B0604020202020204" pitchFamily="34" charset="0"/>
              <a:buChar char="•"/>
            </a:pPr>
            <a:r>
              <a:rPr lang="cs-CZ" sz="1400" dirty="0">
                <a:solidFill>
                  <a:srgbClr val="215112"/>
                </a:solidFill>
              </a:rPr>
              <a:t>zadavatel není oprávněn stanovit takové kvalifikační předpoklady, které by vedly k podstatnému omezení hospodářské soutěže</a:t>
            </a:r>
          </a:p>
          <a:p>
            <a:pPr marL="715963" algn="just">
              <a:buFont typeface="Arial" panose="020B0604020202020204" pitchFamily="34" charset="0"/>
              <a:buChar char="•"/>
            </a:pPr>
            <a:r>
              <a:rPr lang="cs-CZ" sz="1400" dirty="0">
                <a:solidFill>
                  <a:srgbClr val="215112"/>
                </a:solidFill>
              </a:rPr>
              <a:t>kvalifikace dodavatele nemůže být předmětem hodnotících kritérií</a:t>
            </a:r>
          </a:p>
          <a:p>
            <a:endParaRPr lang="cs-CZ" dirty="0"/>
          </a:p>
        </p:txBody>
      </p:sp>
    </p:spTree>
    <p:extLst>
      <p:ext uri="{BB962C8B-B14F-4D97-AF65-F5344CB8AC3E}">
        <p14:creationId xmlns:p14="http://schemas.microsoft.com/office/powerpoint/2010/main" val="42298138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484784"/>
            <a:ext cx="4984923" cy="444216"/>
          </a:xfrm>
        </p:spPr>
        <p:txBody>
          <a:bodyPr/>
          <a:lstStyle/>
          <a:p>
            <a:r>
              <a:rPr lang="cs-CZ" dirty="0"/>
              <a:t>Příručka – Lhůta pro podání nabídek</a:t>
            </a:r>
          </a:p>
        </p:txBody>
      </p:sp>
      <p:sp>
        <p:nvSpPr>
          <p:cNvPr id="3" name="Zástupný symbol pro obsah 2"/>
          <p:cNvSpPr>
            <a:spLocks noGrp="1"/>
          </p:cNvSpPr>
          <p:nvPr>
            <p:ph idx="1"/>
          </p:nvPr>
        </p:nvSpPr>
        <p:spPr/>
        <p:txBody>
          <a:bodyPr/>
          <a:lstStyle/>
          <a:p>
            <a:endParaRPr lang="cs-CZ" dirty="0"/>
          </a:p>
          <a:p>
            <a:r>
              <a:rPr lang="cs-CZ" dirty="0"/>
              <a:t>Lhůta stanovená podle Příručky počíná dnem, který následuje po události, jež je rozhodující pro její počátek. Rozhodnou událostí je uveřejnění oznámení o zahájení výběrového řízení/odeslání výzvy k podání nabídky.</a:t>
            </a:r>
          </a:p>
          <a:p>
            <a:endParaRPr lang="cs-CZ" dirty="0"/>
          </a:p>
          <a:p>
            <a:r>
              <a:rPr lang="cs-CZ" dirty="0"/>
              <a:t>Lhůta pro podání nabídek nesmí být kratší než:</a:t>
            </a:r>
          </a:p>
          <a:p>
            <a:pPr marL="715963">
              <a:buFont typeface="Arial" panose="020B0604020202020204" pitchFamily="34" charset="0"/>
              <a:buChar char="•"/>
            </a:pPr>
            <a:r>
              <a:rPr lang="cs-CZ" sz="1400" dirty="0">
                <a:solidFill>
                  <a:srgbClr val="215112"/>
                </a:solidFill>
              </a:rPr>
              <a:t>10 kalendářních dnů u zakázek malého rozsahu (i v případě otevřené výzvy) </a:t>
            </a:r>
          </a:p>
          <a:p>
            <a:pPr marL="715963">
              <a:buFont typeface="Arial" panose="020B0604020202020204" pitchFamily="34" charset="0"/>
              <a:buChar char="•"/>
            </a:pPr>
            <a:r>
              <a:rPr lang="cs-CZ" sz="1400" dirty="0">
                <a:solidFill>
                  <a:srgbClr val="215112"/>
                </a:solidFill>
              </a:rPr>
              <a:t>15 kalendářních dnů u zakázek vyšší hodnoty </a:t>
            </a:r>
          </a:p>
          <a:p>
            <a:endParaRPr lang="cs-CZ" dirty="0"/>
          </a:p>
        </p:txBody>
      </p:sp>
    </p:spTree>
    <p:extLst>
      <p:ext uri="{BB962C8B-B14F-4D97-AF65-F5344CB8AC3E}">
        <p14:creationId xmlns:p14="http://schemas.microsoft.com/office/powerpoint/2010/main" val="5704087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484784"/>
            <a:ext cx="5752761" cy="444216"/>
          </a:xfrm>
        </p:spPr>
        <p:txBody>
          <a:bodyPr/>
          <a:lstStyle/>
          <a:p>
            <a:r>
              <a:rPr lang="cs-CZ" dirty="0"/>
              <a:t>Příručka – Posouzení a hodnocení nabídek</a:t>
            </a:r>
          </a:p>
        </p:txBody>
      </p:sp>
      <p:sp>
        <p:nvSpPr>
          <p:cNvPr id="3" name="Zástupný symbol pro obsah 2"/>
          <p:cNvSpPr>
            <a:spLocks noGrp="1"/>
          </p:cNvSpPr>
          <p:nvPr>
            <p:ph idx="1"/>
          </p:nvPr>
        </p:nvSpPr>
        <p:spPr/>
        <p:txBody>
          <a:bodyPr/>
          <a:lstStyle/>
          <a:p>
            <a:pPr marL="361950" indent="-361950" algn="just">
              <a:spcBef>
                <a:spcPts val="0"/>
              </a:spcBef>
            </a:pPr>
            <a:endParaRPr lang="cs-CZ" sz="1400" dirty="0"/>
          </a:p>
          <a:p>
            <a:pPr marL="361950" indent="-361950" algn="just">
              <a:spcBef>
                <a:spcPts val="0"/>
              </a:spcBef>
            </a:pPr>
            <a:r>
              <a:rPr lang="cs-CZ" sz="1400" dirty="0"/>
              <a:t>Jestliže je nabídka shledána jako nejasná nebo neúplná, může být uchazeč vyzván k jejímu doplnění nebo objasnění. Doplněním nebo objasněním nabídek nesmí být změněna nabídková cena a/nebo údaje a informace, které jsou předmětem hodnocení. (viz Příručka, bod 4.3.3)</a:t>
            </a:r>
          </a:p>
          <a:p>
            <a:pPr marL="361950" indent="-361950" algn="just">
              <a:spcBef>
                <a:spcPts val="0"/>
              </a:spcBef>
            </a:pPr>
            <a:endParaRPr lang="cs-CZ" sz="1400" dirty="0"/>
          </a:p>
          <a:p>
            <a:pPr marL="361950" indent="-361950" algn="just">
              <a:spcBef>
                <a:spcPts val="0"/>
              </a:spcBef>
            </a:pPr>
            <a:r>
              <a:rPr lang="cs-CZ" sz="1400" dirty="0"/>
              <a:t>V případě, že uchazeč nabídku v dodatečné lhůtě nedoplní nebo neobjasní, případně zadavatel nepromine pozdní doplnění nebo objasnění, </a:t>
            </a:r>
            <a:r>
              <a:rPr lang="cs-CZ" sz="1400" u="sng" dirty="0"/>
              <a:t>musí být tato nabídka vyřazena</a:t>
            </a:r>
            <a:r>
              <a:rPr lang="cs-CZ" sz="1400" dirty="0"/>
              <a:t>. (viz Příručka, bod 4.3.4)</a:t>
            </a:r>
          </a:p>
          <a:p>
            <a:pPr marL="361950" indent="-361950" algn="just">
              <a:spcBef>
                <a:spcPts val="0"/>
              </a:spcBef>
            </a:pPr>
            <a:endParaRPr lang="cs-CZ" sz="1400" dirty="0"/>
          </a:p>
          <a:p>
            <a:pPr marL="361950" indent="-361950" algn="just">
              <a:spcBef>
                <a:spcPts val="0"/>
              </a:spcBef>
            </a:pPr>
            <a:r>
              <a:rPr lang="cs-CZ" sz="1400" dirty="0"/>
              <a:t>Hodnocení nabídek může být provedeno před jejich posouzením. V takovém případě dojde následně k posouzení nabídky, která byla podána uchazečem, se kterým má být uzavřena smlouva (nejlepší nabídka vzešlá z hodnocení nabídek). </a:t>
            </a:r>
            <a:r>
              <a:rPr lang="cs-CZ" sz="1400" u="sng" dirty="0"/>
              <a:t>Nabídky ostatních uchazečů nemusí </a:t>
            </a:r>
            <a:r>
              <a:rPr lang="cs-CZ" sz="1400" u="sng"/>
              <a:t>být již následně </a:t>
            </a:r>
            <a:r>
              <a:rPr lang="cs-CZ" sz="1400" u="sng" dirty="0"/>
              <a:t>posuzovány</a:t>
            </a:r>
            <a:r>
              <a:rPr lang="cs-CZ" sz="1400" dirty="0"/>
              <a:t>. (viz Příručka, bod 4.3.5)</a:t>
            </a:r>
          </a:p>
        </p:txBody>
      </p:sp>
    </p:spTree>
    <p:extLst>
      <p:ext uri="{BB962C8B-B14F-4D97-AF65-F5344CB8AC3E}">
        <p14:creationId xmlns:p14="http://schemas.microsoft.com/office/powerpoint/2010/main" val="13965263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463784"/>
            <a:ext cx="3789083" cy="444216"/>
          </a:xfrm>
        </p:spPr>
        <p:txBody>
          <a:bodyPr/>
          <a:lstStyle/>
          <a:p>
            <a:r>
              <a:rPr lang="cs-CZ" dirty="0"/>
              <a:t>Stanovení finančních oprav</a:t>
            </a:r>
          </a:p>
        </p:txBody>
      </p:sp>
      <p:sp>
        <p:nvSpPr>
          <p:cNvPr id="3" name="Zástupný symbol pro obsah 2"/>
          <p:cNvSpPr>
            <a:spLocks noGrp="1"/>
          </p:cNvSpPr>
          <p:nvPr>
            <p:ph idx="1"/>
          </p:nvPr>
        </p:nvSpPr>
        <p:spPr/>
        <p:txBody>
          <a:bodyPr/>
          <a:lstStyle/>
          <a:p>
            <a:r>
              <a:rPr lang="cs-CZ" dirty="0"/>
              <a:t>Podle ROZHODNUTÍ KOMISE C(2013) 9527 ze dne 19. 12. 2013, kterým se stanoví a schvalují pokyny ke stanovení finančních oprav, jež má Komise provést u výdajů financovaných Unií v rámci sdíleného řízení v případě nedodržení pravidel pro zadávání veřejných zakázek.</a:t>
            </a:r>
          </a:p>
          <a:p>
            <a:endParaRPr lang="cs-CZ" dirty="0"/>
          </a:p>
          <a:p>
            <a:r>
              <a:rPr lang="cs-CZ" dirty="0">
                <a:solidFill>
                  <a:srgbClr val="215112"/>
                </a:solidFill>
              </a:rPr>
              <a:t>Výše finanční opravy se vypočítá z částky dotace, která byla SZIF poskytnuta v souvislosti s výběrovým řízením, u kterého se porušení pravidla vyskytlo.</a:t>
            </a:r>
            <a:r>
              <a:rPr lang="cs-CZ" dirty="0"/>
              <a:t> </a:t>
            </a:r>
            <a:r>
              <a:rPr lang="cs-CZ" dirty="0">
                <a:solidFill>
                  <a:srgbClr val="215112"/>
                </a:solidFill>
              </a:rPr>
              <a:t>Jedná se o 5 – 100 % dle porušení - Příloha č. 2 Pravidel</a:t>
            </a:r>
          </a:p>
          <a:p>
            <a:endParaRPr lang="cs-CZ" dirty="0">
              <a:solidFill>
                <a:srgbClr val="215112"/>
              </a:solidFill>
            </a:endParaRPr>
          </a:p>
          <a:p>
            <a:r>
              <a:rPr lang="cs-CZ" dirty="0">
                <a:solidFill>
                  <a:srgbClr val="215112"/>
                </a:solidFill>
              </a:rPr>
              <a:t>Vyskytne-li se v jednom výběrovém řízení více porušení Pravidel, sazby oprav se nesčítají, ale zohlední se při rozhodování o sazbě opravy nejzávažnější porušení.</a:t>
            </a:r>
          </a:p>
          <a:p>
            <a:endParaRPr lang="cs-CZ" dirty="0"/>
          </a:p>
        </p:txBody>
      </p:sp>
    </p:spTree>
    <p:extLst>
      <p:ext uri="{BB962C8B-B14F-4D97-AF65-F5344CB8AC3E}">
        <p14:creationId xmlns:p14="http://schemas.microsoft.com/office/powerpoint/2010/main" val="27090456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82" y="1586990"/>
            <a:ext cx="8800070" cy="413438"/>
          </a:xfrm>
        </p:spPr>
        <p:txBody>
          <a:bodyPr/>
          <a:lstStyle/>
          <a:p>
            <a:r>
              <a:rPr lang="cs-CZ" sz="1600" dirty="0"/>
              <a:t>Doložení a kontrola příloh výběrového/zadávacího řízení pro 19.2.1 (1/2)</a:t>
            </a:r>
          </a:p>
        </p:txBody>
      </p:sp>
      <p:sp>
        <p:nvSpPr>
          <p:cNvPr id="3" name="Zástupný symbol pro obsah 2"/>
          <p:cNvSpPr>
            <a:spLocks noGrp="1"/>
          </p:cNvSpPr>
          <p:nvPr>
            <p:ph idx="1"/>
          </p:nvPr>
        </p:nvSpPr>
        <p:spPr>
          <a:xfrm>
            <a:off x="539552" y="2088000"/>
            <a:ext cx="8604448" cy="3960440"/>
          </a:xfrm>
        </p:spPr>
        <p:txBody>
          <a:bodyPr/>
          <a:lstStyle/>
          <a:p>
            <a:r>
              <a:rPr lang="cs-CZ" dirty="0"/>
              <a:t>Žadatelé předloží kompletní dokumentaci k VŘ/ZŘ do </a:t>
            </a:r>
            <a:r>
              <a:rPr lang="cs-CZ" b="1" dirty="0"/>
              <a:t>63.</a:t>
            </a:r>
            <a:r>
              <a:rPr lang="cs-CZ" dirty="0"/>
              <a:t> kalendářního dne od data zaregistrování Žádosti o dotaci na MAS</a:t>
            </a:r>
          </a:p>
          <a:p>
            <a:r>
              <a:rPr lang="cs-CZ" dirty="0"/>
              <a:t>Žadatel, resp. příslušná MAS předloží v termínu do </a:t>
            </a:r>
            <a:r>
              <a:rPr lang="cs-CZ" b="1" dirty="0"/>
              <a:t>70.</a:t>
            </a:r>
            <a:r>
              <a:rPr lang="cs-CZ" dirty="0"/>
              <a:t> kalendářního dne od data zaregistrování Žádosti o dotaci na SZIF:</a:t>
            </a:r>
          </a:p>
          <a:p>
            <a:pPr lvl="1">
              <a:buFont typeface="Arial" panose="020B0604020202020204" pitchFamily="34" charset="0"/>
              <a:buChar char="•"/>
            </a:pPr>
            <a:r>
              <a:rPr lang="cs-CZ" dirty="0"/>
              <a:t>Kompletní dokumentace dle Seznamu dokumentace z výběrového/zadávacího řízení</a:t>
            </a:r>
          </a:p>
          <a:p>
            <a:pPr lvl="1">
              <a:buFont typeface="Arial" panose="020B0604020202020204" pitchFamily="34" charset="0"/>
              <a:buChar char="•"/>
            </a:pPr>
            <a:r>
              <a:rPr lang="cs-CZ" dirty="0"/>
              <a:t>Spolu s doložením příloh žadatel zasílá aktualizovaný formulář Žádosti o dotaci (aktualizace Žádosti a rozpočtu dle výsledku VŘ/ZŘ)</a:t>
            </a:r>
          </a:p>
          <a:p>
            <a:pPr lvl="1">
              <a:buFont typeface="Arial" panose="020B0604020202020204" pitchFamily="34" charset="0"/>
              <a:buChar char="•"/>
            </a:pPr>
            <a:r>
              <a:rPr lang="cs-CZ" dirty="0"/>
              <a:t>Cenové marketingy se předkládají až k Žádosti o platbu</a:t>
            </a:r>
          </a:p>
          <a:p>
            <a:pPr lvl="1">
              <a:buFont typeface="Arial" panose="020B0604020202020204" pitchFamily="34" charset="0"/>
              <a:buChar char="•"/>
            </a:pPr>
            <a:endParaRPr lang="cs-CZ" dirty="0"/>
          </a:p>
          <a:p>
            <a:pPr marL="0" indent="0"/>
            <a:r>
              <a:rPr lang="cs-CZ" dirty="0"/>
              <a:t>Předložení příloh elektronicky prostřednictvím PF nebo v listinné podobě </a:t>
            </a:r>
            <a:br>
              <a:rPr lang="cs-CZ" dirty="0"/>
            </a:br>
            <a:r>
              <a:rPr lang="cs-CZ" sz="1200" dirty="0"/>
              <a:t>(v listinné podobě lze předložit pouze nabídky uchazečů, projektová/technická dokumentace k zadávací dokumentaci, slepý položkový rozpočet)</a:t>
            </a:r>
          </a:p>
          <a:p>
            <a:pPr marL="0" indent="0"/>
            <a:endParaRPr lang="cs-CZ" sz="1200" dirty="0"/>
          </a:p>
          <a:p>
            <a:pPr marL="0" indent="0"/>
            <a:r>
              <a:rPr lang="cs-CZ" dirty="0"/>
              <a:t>SZIF </a:t>
            </a:r>
            <a:r>
              <a:rPr lang="cs-CZ" u="sng" dirty="0">
                <a:solidFill>
                  <a:srgbClr val="FF0000"/>
                </a:solidFill>
              </a:rPr>
              <a:t>nezasílá výzvy </a:t>
            </a:r>
            <a:r>
              <a:rPr lang="cs-CZ" dirty="0"/>
              <a:t>k předložení příloh k Žádosti o dotaci.</a:t>
            </a:r>
          </a:p>
          <a:p>
            <a:pPr lvl="0"/>
            <a:r>
              <a:rPr lang="cs-CZ" dirty="0"/>
              <a:t>Podrobný postup: </a:t>
            </a:r>
            <a:r>
              <a:rPr lang="x-none" dirty="0">
                <a:solidFill>
                  <a:schemeClr val="tx1"/>
                </a:solidFill>
                <a:hlinkClick r:id="rId2"/>
              </a:rPr>
              <a:t>www.eagri.cz/prv</a:t>
            </a:r>
            <a:r>
              <a:rPr lang="cs-CZ" dirty="0">
                <a:solidFill>
                  <a:schemeClr val="tx1"/>
                </a:solidFill>
              </a:rPr>
              <a:t>, </a:t>
            </a:r>
            <a:r>
              <a:rPr lang="x-none" dirty="0">
                <a:solidFill>
                  <a:schemeClr val="tx1"/>
                </a:solidFill>
                <a:hlinkClick r:id="rId3"/>
              </a:rPr>
              <a:t>www.szif.cz</a:t>
            </a:r>
            <a:endParaRPr lang="cs-CZ" dirty="0">
              <a:solidFill>
                <a:schemeClr val="tx1"/>
              </a:solidFill>
            </a:endParaRPr>
          </a:p>
          <a:p>
            <a:pPr marL="0" indent="0"/>
            <a:endParaRPr lang="cs-CZ" dirty="0"/>
          </a:p>
        </p:txBody>
      </p:sp>
    </p:spTree>
    <p:extLst>
      <p:ext uri="{BB962C8B-B14F-4D97-AF65-F5344CB8AC3E}">
        <p14:creationId xmlns:p14="http://schemas.microsoft.com/office/powerpoint/2010/main" val="38760558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463784"/>
            <a:ext cx="7745294" cy="444216"/>
          </a:xfrm>
        </p:spPr>
        <p:txBody>
          <a:bodyPr/>
          <a:lstStyle/>
          <a:p>
            <a:r>
              <a:rPr lang="cs-CZ" dirty="0"/>
              <a:t>Nejčastější pochybení zadavatelů v 1. kole příjmu Žádostí</a:t>
            </a:r>
          </a:p>
        </p:txBody>
      </p:sp>
      <p:sp>
        <p:nvSpPr>
          <p:cNvPr id="3" name="Zástupný symbol pro obsah 2"/>
          <p:cNvSpPr>
            <a:spLocks noGrp="1"/>
          </p:cNvSpPr>
          <p:nvPr>
            <p:ph idx="1"/>
          </p:nvPr>
        </p:nvSpPr>
        <p:spPr/>
        <p:txBody>
          <a:bodyPr/>
          <a:lstStyle/>
          <a:p>
            <a:pPr>
              <a:buAutoNum type="arabicPeriod"/>
            </a:pPr>
            <a:r>
              <a:rPr lang="cs-CZ" dirty="0"/>
              <a:t>Nedodržení plné lhůty pro podání nabídek (otevírání obálek poslední den lhůty)</a:t>
            </a:r>
          </a:p>
          <a:p>
            <a:pPr>
              <a:buFont typeface="Wingdings" pitchFamily="2" charset="2"/>
              <a:buAutoNum type="arabicPeriod"/>
            </a:pPr>
            <a:r>
              <a:rPr lang="cs-CZ" dirty="0"/>
              <a:t>Změny termínů (např. změna termínu dodání plnění – změna termínů ve smlouvě vůči termínům v zadávací dokumentaci). SZIF uznává výjimky: vícepráce dle bodu 2.6.1 Příručky na zakázky a vyšší moc.</a:t>
            </a:r>
          </a:p>
          <a:p>
            <a:pPr>
              <a:buAutoNum type="arabicPeriod"/>
            </a:pPr>
            <a:r>
              <a:rPr lang="cs-CZ" dirty="0"/>
              <a:t>Ve Výzvě/Oznámení </a:t>
            </a:r>
          </a:p>
          <a:p>
            <a:pPr marL="800100" lvl="1" indent="-342900">
              <a:buFont typeface="+mj-lt"/>
              <a:buAutoNum type="alphaLcParenR"/>
            </a:pPr>
            <a:r>
              <a:rPr lang="cs-CZ" dirty="0">
                <a:solidFill>
                  <a:srgbClr val="F36523"/>
                </a:solidFill>
              </a:rPr>
              <a:t>není specifikován předmět veřejné zakázky tak, aby uchazeči byli schopni podat nabídku</a:t>
            </a:r>
          </a:p>
          <a:p>
            <a:pPr marL="800100" lvl="1" indent="-342900">
              <a:buFont typeface="+mj-lt"/>
              <a:buAutoNum type="alphaLcParenR"/>
            </a:pPr>
            <a:r>
              <a:rPr lang="cs-CZ" dirty="0">
                <a:solidFill>
                  <a:srgbClr val="F36523"/>
                </a:solidFill>
              </a:rPr>
              <a:t>naopak předmět zakázky je specifikován tak podrobně, že poukazuje na konkrétní typ/značku a zadavatel neumožní jiné, kvalitativně a technicky obdobné řešení.</a:t>
            </a:r>
          </a:p>
          <a:p>
            <a:pPr>
              <a:buFont typeface="Wingdings" pitchFamily="2" charset="2"/>
              <a:buAutoNum type="arabicPeriod"/>
            </a:pPr>
            <a:r>
              <a:rPr lang="cs-CZ" dirty="0"/>
              <a:t>V zadávací dokumentaci jsou uvedeny diskriminační podmínky (povinnost mít sídlo a místo podnikání v ČR, povinnosti uchazečů mít zkušenosti v dané zemi, regionu)</a:t>
            </a:r>
          </a:p>
          <a:p>
            <a:endParaRPr lang="cs-CZ" dirty="0"/>
          </a:p>
        </p:txBody>
      </p:sp>
    </p:spTree>
    <p:extLst>
      <p:ext uri="{BB962C8B-B14F-4D97-AF65-F5344CB8AC3E}">
        <p14:creationId xmlns:p14="http://schemas.microsoft.com/office/powerpoint/2010/main" val="15658190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463784"/>
            <a:ext cx="7745294" cy="444216"/>
          </a:xfrm>
        </p:spPr>
        <p:txBody>
          <a:bodyPr/>
          <a:lstStyle/>
          <a:p>
            <a:r>
              <a:rPr lang="cs-CZ" dirty="0"/>
              <a:t>Nejčastější pochybení zadavatelů v 1. kole příjmu Žádostí</a:t>
            </a:r>
          </a:p>
        </p:txBody>
      </p:sp>
      <p:sp>
        <p:nvSpPr>
          <p:cNvPr id="3" name="Zástupný symbol pro obsah 2"/>
          <p:cNvSpPr>
            <a:spLocks noGrp="1"/>
          </p:cNvSpPr>
          <p:nvPr>
            <p:ph idx="1"/>
          </p:nvPr>
        </p:nvSpPr>
        <p:spPr/>
        <p:txBody>
          <a:bodyPr/>
          <a:lstStyle/>
          <a:p>
            <a:pPr>
              <a:buFont typeface="+mj-lt"/>
              <a:buAutoNum type="arabicPeriod" startAt="5"/>
            </a:pPr>
            <a:r>
              <a:rPr lang="cs-CZ" dirty="0"/>
              <a:t>Je vhodné využívat šablony – přílohy z Příručky (formulář Oznámení výběrového řízení, Protokol o otevírání obálek, posouzení a hodnocení nabídek, Jmenování hodnotící komise / Pověření k otevírání obálek, posouzení a hodnocení nabídek, Obchodní podmínky). Vše ke stažení ve formátu </a:t>
            </a:r>
            <a:r>
              <a:rPr lang="cs-CZ" dirty="0" err="1"/>
              <a:t>word</a:t>
            </a:r>
            <a:r>
              <a:rPr lang="cs-CZ" dirty="0"/>
              <a:t> na stránkách </a:t>
            </a:r>
            <a:r>
              <a:rPr lang="cs-CZ" dirty="0">
                <a:hlinkClick r:id="rId2"/>
              </a:rPr>
              <a:t>www.szif.cz</a:t>
            </a:r>
            <a:r>
              <a:rPr lang="cs-CZ" dirty="0"/>
              <a:t> (v sekci PRV 2014-2020 / Veřejné zakázky)</a:t>
            </a:r>
          </a:p>
          <a:p>
            <a:pPr>
              <a:buFont typeface="Wingdings" pitchFamily="2" charset="2"/>
              <a:buAutoNum type="arabicPeriod" startAt="5"/>
            </a:pPr>
            <a:r>
              <a:rPr lang="cs-CZ" dirty="0"/>
              <a:t>Nekompletní přílohy k VŘ/ZŘ, např. chybějící podpisy, </a:t>
            </a:r>
            <a:r>
              <a:rPr lang="cs-CZ" dirty="0" err="1"/>
              <a:t>datumy</a:t>
            </a:r>
            <a:r>
              <a:rPr lang="cs-CZ" dirty="0"/>
              <a:t> …</a:t>
            </a:r>
          </a:p>
          <a:p>
            <a:pPr>
              <a:buFont typeface="Wingdings" pitchFamily="2" charset="2"/>
              <a:buAutoNum type="arabicPeriod" startAt="5"/>
            </a:pPr>
            <a:r>
              <a:rPr lang="cs-CZ" dirty="0"/>
              <a:t>Je potřeba dodržovat/neměnit hodnocení nabídek popsané v zadávací dokumentaci</a:t>
            </a:r>
          </a:p>
          <a:p>
            <a:pPr>
              <a:buFont typeface="Wingdings" pitchFamily="2" charset="2"/>
              <a:buAutoNum type="arabicPeriod" startAt="5"/>
            </a:pPr>
            <a:r>
              <a:rPr lang="cs-CZ" dirty="0"/>
              <a:t>V průběhu realizace zakázky pozor na porušení kap. 4.4.4 Příručky, tedy umožnění podstatných změn a práv vyplývajících ze smlouvy. Co není považováno za podstatnou změnu v rámci technického řešení zakázek je popsáno v § 222, odst. 4 a 7 ZZVZ. Rovněž vícepráce dle kap. 2.6.1 Příručky či vyšší moc neporušují tuto podmínku.</a:t>
            </a:r>
          </a:p>
          <a:p>
            <a:pPr>
              <a:buFont typeface="Wingdings" pitchFamily="2" charset="2"/>
              <a:buAutoNum type="arabicPeriod" startAt="5"/>
            </a:pPr>
            <a:endParaRPr lang="cs-CZ" dirty="0"/>
          </a:p>
          <a:p>
            <a:endParaRPr lang="cs-CZ" dirty="0"/>
          </a:p>
        </p:txBody>
      </p:sp>
    </p:spTree>
    <p:extLst>
      <p:ext uri="{BB962C8B-B14F-4D97-AF65-F5344CB8AC3E}">
        <p14:creationId xmlns:p14="http://schemas.microsoft.com/office/powerpoint/2010/main" val="15496387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9713" y="2760023"/>
            <a:ext cx="3236046" cy="2506319"/>
          </a:xfrm>
        </p:spPr>
        <p:txBody>
          <a:bodyPr/>
          <a:lstStyle/>
          <a:p>
            <a:pPr algn="ctr"/>
            <a:r>
              <a:rPr lang="cs-CZ" sz="2000" dirty="0"/>
              <a:t>Děkuji za pozornost</a:t>
            </a:r>
            <a:br>
              <a:rPr lang="cs-CZ" sz="2000" dirty="0"/>
            </a:br>
            <a:br>
              <a:rPr lang="cs-CZ" sz="2000" dirty="0"/>
            </a:br>
            <a:br>
              <a:rPr lang="cs-CZ" sz="2000" dirty="0"/>
            </a:br>
            <a:br>
              <a:rPr lang="cs-CZ" sz="2000" dirty="0"/>
            </a:br>
            <a:br>
              <a:rPr lang="cs-CZ" sz="2000" dirty="0"/>
            </a:br>
            <a:br>
              <a:rPr lang="cs-CZ" sz="2000" dirty="0"/>
            </a:br>
            <a:br>
              <a:rPr lang="cs-CZ" sz="2000" dirty="0"/>
            </a:br>
            <a:r>
              <a:rPr lang="cs-CZ" sz="1200" dirty="0"/>
              <a:t>e-mail: </a:t>
            </a:r>
            <a:r>
              <a:rPr lang="cs-CZ" sz="1200" dirty="0" err="1">
                <a:hlinkClick r:id="rId2"/>
              </a:rPr>
              <a:t>Sarka.Kocova</a:t>
            </a:r>
            <a:r>
              <a:rPr lang="en-US" sz="1200" dirty="0">
                <a:hlinkClick r:id="rId2"/>
              </a:rPr>
              <a:t>@</a:t>
            </a:r>
            <a:r>
              <a:rPr lang="cs-CZ" sz="1200" dirty="0">
                <a:hlinkClick r:id="rId2"/>
              </a:rPr>
              <a:t>szif.cz</a:t>
            </a:r>
            <a:endParaRPr lang="cs-CZ" sz="2000" dirty="0"/>
          </a:p>
        </p:txBody>
      </p:sp>
    </p:spTree>
    <p:extLst>
      <p:ext uri="{BB962C8B-B14F-4D97-AF65-F5344CB8AC3E}">
        <p14:creationId xmlns:p14="http://schemas.microsoft.com/office/powerpoint/2010/main" val="23233114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541" y="1586990"/>
            <a:ext cx="8729538" cy="413438"/>
          </a:xfrm>
        </p:spPr>
        <p:txBody>
          <a:bodyPr/>
          <a:lstStyle/>
          <a:p>
            <a:r>
              <a:rPr lang="cs-CZ" sz="1600" dirty="0"/>
              <a:t>Doložení a kontrola příloh výběrového/zadávacího řízení pro 19.2.1 (2/2)</a:t>
            </a:r>
          </a:p>
        </p:txBody>
      </p:sp>
      <p:sp>
        <p:nvSpPr>
          <p:cNvPr id="3" name="Zástupný symbol pro obsah 2"/>
          <p:cNvSpPr>
            <a:spLocks noGrp="1"/>
          </p:cNvSpPr>
          <p:nvPr>
            <p:ph idx="1"/>
          </p:nvPr>
        </p:nvSpPr>
        <p:spPr/>
        <p:txBody>
          <a:bodyPr/>
          <a:lstStyle/>
          <a:p>
            <a:pPr>
              <a:lnSpc>
                <a:spcPct val="150000"/>
              </a:lnSpc>
            </a:pPr>
            <a:r>
              <a:rPr lang="cs-CZ" dirty="0"/>
              <a:t>Kontrola výběrového/zadávacího řízení ze strany SZIF - nekompletní dokumentace:</a:t>
            </a:r>
          </a:p>
          <a:p>
            <a:pPr>
              <a:lnSpc>
                <a:spcPct val="150000"/>
              </a:lnSpc>
              <a:buFont typeface="Wingdings" panose="05000000000000000000" pitchFamily="2" charset="2"/>
              <a:buChar char="§"/>
            </a:pPr>
            <a:r>
              <a:rPr lang="cs-CZ" sz="1500" dirty="0"/>
              <a:t>Výzva do 126 kalendářních dnů od finálního data registrace </a:t>
            </a:r>
            <a:r>
              <a:rPr lang="cs-CZ" sz="1500" dirty="0" err="1"/>
              <a:t>ŽoD</a:t>
            </a:r>
            <a:r>
              <a:rPr lang="cs-CZ" sz="1500" dirty="0"/>
              <a:t> na RO SZIF</a:t>
            </a:r>
          </a:p>
          <a:p>
            <a:pPr lvl="1">
              <a:lnSpc>
                <a:spcPct val="150000"/>
              </a:lnSpc>
              <a:buFont typeface="Arial" panose="020B0604020202020204" pitchFamily="34" charset="0"/>
              <a:buChar char="•"/>
            </a:pPr>
            <a:r>
              <a:rPr lang="cs-CZ" dirty="0"/>
              <a:t>Opravy již předložených příloh nejsou umožněny</a:t>
            </a:r>
          </a:p>
          <a:p>
            <a:pPr lvl="1">
              <a:lnSpc>
                <a:spcPct val="150000"/>
              </a:lnSpc>
              <a:buFont typeface="Arial" panose="020B0604020202020204" pitchFamily="34" charset="0"/>
              <a:buChar char="•"/>
            </a:pPr>
            <a:r>
              <a:rPr lang="cs-CZ" dirty="0"/>
              <a:t>Odstranění nedostatků – </a:t>
            </a:r>
            <a:r>
              <a:rPr lang="cs-CZ" b="1" dirty="0"/>
              <a:t>do 14 kalendářních dnů </a:t>
            </a:r>
            <a:r>
              <a:rPr lang="cs-CZ" dirty="0"/>
              <a:t>od vyhotovení Žádosti o doplnění dokumentace z VŘ/ZŘ prostřednictvím PF (u vybraných příloh k Žádosti v listinné podobě – obdobně jako při doložení příloh)</a:t>
            </a:r>
          </a:p>
          <a:p>
            <a:pPr lvl="1">
              <a:lnSpc>
                <a:spcPct val="150000"/>
              </a:lnSpc>
              <a:buFont typeface="Arial" panose="020B0604020202020204" pitchFamily="34" charset="0"/>
              <a:buChar char="•"/>
            </a:pPr>
            <a:r>
              <a:rPr lang="cs-CZ" dirty="0"/>
              <a:t>Neodstranění nedostatků – ukončení administrace</a:t>
            </a:r>
          </a:p>
          <a:p>
            <a:pPr marL="457200" lvl="1" indent="0">
              <a:lnSpc>
                <a:spcPct val="150000"/>
              </a:lnSpc>
              <a:buNone/>
            </a:pPr>
            <a:r>
              <a:rPr lang="cs-CZ" dirty="0"/>
              <a:t>Větší podrobnosti viz Obecná část Pravidel, kap. 4</a:t>
            </a:r>
            <a:r>
              <a:rPr lang="cs-CZ" i="1" dirty="0"/>
              <a:t>.8.</a:t>
            </a:r>
          </a:p>
        </p:txBody>
      </p:sp>
    </p:spTree>
    <p:extLst>
      <p:ext uri="{BB962C8B-B14F-4D97-AF65-F5344CB8AC3E}">
        <p14:creationId xmlns:p14="http://schemas.microsoft.com/office/powerpoint/2010/main" val="29106914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82" y="1586990"/>
            <a:ext cx="8800070" cy="413438"/>
          </a:xfrm>
        </p:spPr>
        <p:txBody>
          <a:bodyPr/>
          <a:lstStyle/>
          <a:p>
            <a:r>
              <a:rPr lang="cs-CZ" sz="1600" dirty="0"/>
              <a:t>Doložení a kontrola příloh výběrového/zadávacího řízení pro 19.3.1 (1/2)</a:t>
            </a:r>
          </a:p>
        </p:txBody>
      </p:sp>
      <p:sp>
        <p:nvSpPr>
          <p:cNvPr id="3" name="Zástupný symbol pro obsah 2"/>
          <p:cNvSpPr>
            <a:spLocks noGrp="1"/>
          </p:cNvSpPr>
          <p:nvPr>
            <p:ph idx="1"/>
          </p:nvPr>
        </p:nvSpPr>
        <p:spPr>
          <a:xfrm>
            <a:off x="539552" y="2088000"/>
            <a:ext cx="8604448" cy="3960440"/>
          </a:xfrm>
        </p:spPr>
        <p:txBody>
          <a:bodyPr/>
          <a:lstStyle/>
          <a:p>
            <a:r>
              <a:rPr lang="cs-CZ" dirty="0"/>
              <a:t>Kompletní dokumentace k VŘ/ZŘ je na SZIF předkládána spolu s Žádostí o dotaci a příloh k žádosti. Je potřeba předložit:</a:t>
            </a:r>
          </a:p>
          <a:p>
            <a:pPr lvl="1">
              <a:buFont typeface="Arial" panose="020B0604020202020204" pitchFamily="34" charset="0"/>
              <a:buChar char="•"/>
            </a:pPr>
            <a:r>
              <a:rPr lang="cs-CZ" dirty="0"/>
              <a:t>Kompletní dokumentace dle Seznamu dokumentace z výběrového/zadávacího řízení</a:t>
            </a:r>
          </a:p>
          <a:p>
            <a:pPr lvl="1">
              <a:buFont typeface="Arial" panose="020B0604020202020204" pitchFamily="34" charset="0"/>
              <a:buChar char="•"/>
            </a:pPr>
            <a:r>
              <a:rPr lang="cs-CZ" dirty="0"/>
              <a:t>Formulář Žádosti o dotaci již obsahuje všechny údaje vč. rozpočtu vyplývající z uzavřeného VŘ/ZŘ</a:t>
            </a:r>
          </a:p>
          <a:p>
            <a:pPr lvl="1">
              <a:buFont typeface="Arial" panose="020B0604020202020204" pitchFamily="34" charset="0"/>
              <a:buChar char="•"/>
            </a:pPr>
            <a:r>
              <a:rPr lang="cs-CZ" dirty="0"/>
              <a:t>Cenové marketingy se předkládají až k Žádosti o platbu</a:t>
            </a:r>
          </a:p>
          <a:p>
            <a:pPr lvl="1">
              <a:buFont typeface="Arial" panose="020B0604020202020204" pitchFamily="34" charset="0"/>
              <a:buChar char="•"/>
            </a:pPr>
            <a:endParaRPr lang="cs-CZ" dirty="0"/>
          </a:p>
          <a:p>
            <a:pPr marL="0" indent="0"/>
            <a:r>
              <a:rPr lang="cs-CZ" dirty="0"/>
              <a:t>Předložení příloh elektronicky prostřednictvím PF, nebo v listinné podobě </a:t>
            </a:r>
            <a:br>
              <a:rPr lang="cs-CZ" dirty="0"/>
            </a:br>
            <a:r>
              <a:rPr lang="cs-CZ" sz="1200" dirty="0"/>
              <a:t>(v listinné podobě lze předložit pouze nabídky uchazečů, projektová/technická dokumentace k zadávací dokumentaci, slepý položkový rozpočet)</a:t>
            </a:r>
          </a:p>
          <a:p>
            <a:pPr marL="0" indent="0"/>
            <a:endParaRPr lang="cs-CZ" sz="1200" dirty="0"/>
          </a:p>
          <a:p>
            <a:pPr lvl="0"/>
            <a:r>
              <a:rPr lang="cs-CZ" dirty="0"/>
              <a:t>Podrobný postup: </a:t>
            </a:r>
            <a:r>
              <a:rPr lang="x-none" dirty="0">
                <a:solidFill>
                  <a:schemeClr val="tx1"/>
                </a:solidFill>
                <a:hlinkClick r:id="rId2"/>
              </a:rPr>
              <a:t>www.eagri.cz/prv</a:t>
            </a:r>
            <a:r>
              <a:rPr lang="cs-CZ" dirty="0">
                <a:solidFill>
                  <a:schemeClr val="tx1"/>
                </a:solidFill>
              </a:rPr>
              <a:t>, </a:t>
            </a:r>
            <a:r>
              <a:rPr lang="x-none" dirty="0">
                <a:solidFill>
                  <a:schemeClr val="tx1"/>
                </a:solidFill>
                <a:hlinkClick r:id="rId3"/>
              </a:rPr>
              <a:t>www.szif.cz</a:t>
            </a:r>
            <a:endParaRPr lang="cs-CZ" dirty="0">
              <a:solidFill>
                <a:schemeClr val="tx1"/>
              </a:solidFill>
            </a:endParaRPr>
          </a:p>
          <a:p>
            <a:pPr marL="0" indent="0"/>
            <a:endParaRPr lang="cs-CZ" dirty="0"/>
          </a:p>
        </p:txBody>
      </p:sp>
    </p:spTree>
    <p:extLst>
      <p:ext uri="{BB962C8B-B14F-4D97-AF65-F5344CB8AC3E}">
        <p14:creationId xmlns:p14="http://schemas.microsoft.com/office/powerpoint/2010/main" val="20104416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541" y="1586990"/>
            <a:ext cx="8729538" cy="413438"/>
          </a:xfrm>
        </p:spPr>
        <p:txBody>
          <a:bodyPr/>
          <a:lstStyle/>
          <a:p>
            <a:r>
              <a:rPr lang="cs-CZ" sz="1600" dirty="0"/>
              <a:t>Doložení a kontrola příloh výběrového/zadávacího řízení pro 19.3.1 (2/2)</a:t>
            </a:r>
          </a:p>
        </p:txBody>
      </p:sp>
      <p:sp>
        <p:nvSpPr>
          <p:cNvPr id="3" name="Zástupný symbol pro obsah 2"/>
          <p:cNvSpPr>
            <a:spLocks noGrp="1"/>
          </p:cNvSpPr>
          <p:nvPr>
            <p:ph idx="1"/>
          </p:nvPr>
        </p:nvSpPr>
        <p:spPr/>
        <p:txBody>
          <a:bodyPr/>
          <a:lstStyle/>
          <a:p>
            <a:pPr>
              <a:lnSpc>
                <a:spcPct val="150000"/>
              </a:lnSpc>
            </a:pPr>
            <a:r>
              <a:rPr lang="cs-CZ" dirty="0"/>
              <a:t>Kontrola výběrového/zadávacího řízení ze strany SZIF - nekompletní dokumentace:</a:t>
            </a:r>
          </a:p>
          <a:p>
            <a:pPr>
              <a:lnSpc>
                <a:spcPct val="150000"/>
              </a:lnSpc>
              <a:buFont typeface="Wingdings" panose="05000000000000000000" pitchFamily="2" charset="2"/>
              <a:buChar char="§"/>
            </a:pPr>
            <a:r>
              <a:rPr lang="cs-CZ" sz="1500" dirty="0"/>
              <a:t>Výzva na KMAS do 49 kalendářních dnů od data registrace Žádosti o dotaci</a:t>
            </a:r>
          </a:p>
          <a:p>
            <a:pPr lvl="1">
              <a:lnSpc>
                <a:spcPct val="150000"/>
              </a:lnSpc>
              <a:buFont typeface="Arial" panose="020B0604020202020204" pitchFamily="34" charset="0"/>
              <a:buChar char="•"/>
            </a:pPr>
            <a:r>
              <a:rPr lang="cs-CZ" dirty="0"/>
              <a:t>Opravy již předložených příloh VŘ/ZŘ nejsou umožněny</a:t>
            </a:r>
          </a:p>
          <a:p>
            <a:pPr lvl="1">
              <a:lnSpc>
                <a:spcPct val="150000"/>
              </a:lnSpc>
              <a:buFont typeface="Arial" panose="020B0604020202020204" pitchFamily="34" charset="0"/>
              <a:buChar char="•"/>
            </a:pPr>
            <a:r>
              <a:rPr lang="cs-CZ" dirty="0"/>
              <a:t>Odstranění nedostatků – </a:t>
            </a:r>
            <a:r>
              <a:rPr lang="cs-CZ" b="1" dirty="0"/>
              <a:t>do 14 kalendářních dnů </a:t>
            </a:r>
            <a:r>
              <a:rPr lang="cs-CZ" dirty="0"/>
              <a:t>od vyhotovení Žádosti o doplnění neúplné dokumentace prostřednictvím PF (u vybraných příloh k Žádosti v listinné podobě – obdobně jako při doložení příloh)</a:t>
            </a:r>
          </a:p>
          <a:p>
            <a:pPr lvl="1">
              <a:lnSpc>
                <a:spcPct val="150000"/>
              </a:lnSpc>
              <a:buFont typeface="Arial" panose="020B0604020202020204" pitchFamily="34" charset="0"/>
              <a:buChar char="•"/>
            </a:pPr>
            <a:r>
              <a:rPr lang="cs-CZ" dirty="0"/>
              <a:t>Neodstranění nedostatků – ukončení administrace</a:t>
            </a:r>
          </a:p>
          <a:p>
            <a:pPr marL="457200" lvl="1" indent="0">
              <a:lnSpc>
                <a:spcPct val="150000"/>
              </a:lnSpc>
              <a:buNone/>
            </a:pPr>
            <a:r>
              <a:rPr lang="cs-CZ" dirty="0"/>
              <a:t>Větší podrobnosti viz Obecná část Pravidel, kap. 4.4.</a:t>
            </a:r>
          </a:p>
        </p:txBody>
      </p:sp>
    </p:spTree>
    <p:extLst>
      <p:ext uri="{BB962C8B-B14F-4D97-AF65-F5344CB8AC3E}">
        <p14:creationId xmlns:p14="http://schemas.microsoft.com/office/powerpoint/2010/main" val="29053330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525339"/>
            <a:ext cx="8388098" cy="382661"/>
          </a:xfrm>
        </p:spPr>
        <p:txBody>
          <a:bodyPr/>
          <a:lstStyle/>
          <a:p>
            <a:r>
              <a:rPr lang="cs-CZ" sz="1400" dirty="0"/>
              <a:t>Porovnání administrace veřejných zakázek s předchozím programovým obdobím</a:t>
            </a:r>
          </a:p>
        </p:txBody>
      </p:sp>
      <p:sp>
        <p:nvSpPr>
          <p:cNvPr id="3" name="Zástupný symbol pro obsah 2"/>
          <p:cNvSpPr>
            <a:spLocks noGrp="1"/>
          </p:cNvSpPr>
          <p:nvPr>
            <p:ph sz="half" idx="1"/>
          </p:nvPr>
        </p:nvSpPr>
        <p:spPr/>
        <p:txBody>
          <a:bodyPr/>
          <a:lstStyle/>
          <a:p>
            <a:r>
              <a:rPr lang="cs-CZ" b="1" dirty="0"/>
              <a:t>2007 – 2013 </a:t>
            </a:r>
          </a:p>
          <a:p>
            <a:pPr marL="90488" indent="-90488"/>
            <a:endParaRPr lang="cs-CZ" dirty="0"/>
          </a:p>
          <a:p>
            <a:pPr marL="90488" indent="-90488"/>
            <a:r>
              <a:rPr lang="cs-CZ" dirty="0"/>
              <a:t>Pro zadání zakázek byla vyčleněna kapitola č. 11 v Obecné části Pravidel, která žadatele v písm. a) odkazuje na zákon č. 137/2006 Sb. o veřejných zakázkách (dále „ZVZ“), v písm. b) upravuje veškeré podmínky zadávání veřejných zakázek v režimu mimo režim ZVZ.</a:t>
            </a:r>
          </a:p>
          <a:p>
            <a:endParaRPr lang="cs-CZ" dirty="0"/>
          </a:p>
        </p:txBody>
      </p:sp>
      <p:sp>
        <p:nvSpPr>
          <p:cNvPr id="4" name="Zástupný symbol pro obsah 3"/>
          <p:cNvSpPr>
            <a:spLocks noGrp="1"/>
          </p:cNvSpPr>
          <p:nvPr>
            <p:ph sz="half" idx="2"/>
          </p:nvPr>
        </p:nvSpPr>
        <p:spPr/>
        <p:txBody>
          <a:bodyPr/>
          <a:lstStyle/>
          <a:p>
            <a:r>
              <a:rPr lang="cs-CZ" b="1" dirty="0">
                <a:solidFill>
                  <a:srgbClr val="215112"/>
                </a:solidFill>
              </a:rPr>
              <a:t>2014 – 2020 </a:t>
            </a:r>
          </a:p>
          <a:p>
            <a:endParaRPr lang="cs-CZ" dirty="0"/>
          </a:p>
          <a:p>
            <a:pPr marL="90488" indent="-90488"/>
            <a:r>
              <a:rPr lang="cs-CZ" dirty="0">
                <a:solidFill>
                  <a:srgbClr val="215112"/>
                </a:solidFill>
              </a:rPr>
              <a:t>Pro zadání zakázek řeší Obecná část Pravidel základní rozdělení, dle jaké legislativy postupovat. Pro zakázky mimo režim ZZVZ byla nově vytvořena Příručka pro zadávání veřejných zakázek PRV 2014 – 2020, která obsahuje podrobné podmínky. Příručka vychází z Metodického pokynu pro oblast zadávání zakázek pro programové období 2014 – 2020 (metodický pokyn je tvořen Ministerstvem pro místní rozvoj ČR).</a:t>
            </a:r>
            <a:endParaRPr lang="cs-CZ" dirty="0"/>
          </a:p>
          <a:p>
            <a:endParaRPr lang="cs-CZ" dirty="0"/>
          </a:p>
        </p:txBody>
      </p:sp>
    </p:spTree>
    <p:extLst>
      <p:ext uri="{BB962C8B-B14F-4D97-AF65-F5344CB8AC3E}">
        <p14:creationId xmlns:p14="http://schemas.microsoft.com/office/powerpoint/2010/main" val="6545940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525339"/>
            <a:ext cx="8388098" cy="382661"/>
          </a:xfrm>
        </p:spPr>
        <p:txBody>
          <a:bodyPr/>
          <a:lstStyle/>
          <a:p>
            <a:r>
              <a:rPr lang="cs-CZ" sz="1400" dirty="0"/>
              <a:t>Porovnání administrace veřejných zakázek s předchozím programovým obdobím</a:t>
            </a:r>
          </a:p>
        </p:txBody>
      </p:sp>
      <p:sp>
        <p:nvSpPr>
          <p:cNvPr id="3" name="Zástupný symbol pro obsah 2"/>
          <p:cNvSpPr>
            <a:spLocks noGrp="1"/>
          </p:cNvSpPr>
          <p:nvPr>
            <p:ph sz="half" idx="1"/>
          </p:nvPr>
        </p:nvSpPr>
        <p:spPr/>
        <p:txBody>
          <a:bodyPr/>
          <a:lstStyle/>
          <a:p>
            <a:r>
              <a:rPr lang="cs-CZ" b="1" dirty="0"/>
              <a:t>2007 – 2013 </a:t>
            </a:r>
          </a:p>
          <a:p>
            <a:pPr marL="90488" indent="-90488"/>
            <a:endParaRPr lang="cs-CZ" dirty="0"/>
          </a:p>
          <a:p>
            <a:pPr marL="90488" indent="-90488"/>
            <a:r>
              <a:rPr lang="cs-CZ" dirty="0"/>
              <a:t>Žadatel byl povinen sčítat výdaje dle předmětu zakázky (= sčítat hodnoty všech dodávek, nebo služeb, nebo stavebních prací v rámci jednoho projektu (nebylo-li ve specifických podmínkách Pravidel uvedeno jinak).</a:t>
            </a:r>
          </a:p>
          <a:p>
            <a:endParaRPr lang="cs-CZ" dirty="0"/>
          </a:p>
        </p:txBody>
      </p:sp>
      <p:sp>
        <p:nvSpPr>
          <p:cNvPr id="4" name="Zástupný symbol pro obsah 3"/>
          <p:cNvSpPr>
            <a:spLocks noGrp="1"/>
          </p:cNvSpPr>
          <p:nvPr>
            <p:ph sz="half" idx="2"/>
          </p:nvPr>
        </p:nvSpPr>
        <p:spPr/>
        <p:txBody>
          <a:bodyPr/>
          <a:lstStyle/>
          <a:p>
            <a:r>
              <a:rPr lang="cs-CZ" b="1" dirty="0">
                <a:solidFill>
                  <a:srgbClr val="215112"/>
                </a:solidFill>
              </a:rPr>
              <a:t>2014 – 2020 </a:t>
            </a:r>
          </a:p>
          <a:p>
            <a:endParaRPr lang="cs-CZ" dirty="0"/>
          </a:p>
          <a:p>
            <a:pPr marL="90488" indent="-90488"/>
            <a:r>
              <a:rPr lang="cs-CZ" dirty="0">
                <a:solidFill>
                  <a:srgbClr val="215112"/>
                </a:solidFill>
              </a:rPr>
              <a:t>Při stanovení předpokládané hodnoty zakázky je zadavatel povinen sečíst předpokládané hodnoty obdobných dodávek, služeb či stavebních prací, které spolu </a:t>
            </a:r>
            <a:r>
              <a:rPr lang="cs-CZ" u="sng" dirty="0">
                <a:solidFill>
                  <a:srgbClr val="215112"/>
                </a:solidFill>
              </a:rPr>
              <a:t>věcně, místně a časově souvisí</a:t>
            </a:r>
            <a:r>
              <a:rPr lang="cs-CZ" dirty="0">
                <a:solidFill>
                  <a:srgbClr val="215112"/>
                </a:solidFill>
              </a:rPr>
              <a:t>.</a:t>
            </a:r>
          </a:p>
          <a:p>
            <a:endParaRPr lang="cs-CZ" dirty="0"/>
          </a:p>
        </p:txBody>
      </p:sp>
    </p:spTree>
    <p:extLst>
      <p:ext uri="{BB962C8B-B14F-4D97-AF65-F5344CB8AC3E}">
        <p14:creationId xmlns:p14="http://schemas.microsoft.com/office/powerpoint/2010/main" val="770257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65" y="1484784"/>
            <a:ext cx="3878851" cy="444216"/>
          </a:xfrm>
        </p:spPr>
        <p:txBody>
          <a:bodyPr/>
          <a:lstStyle/>
          <a:p>
            <a:r>
              <a:rPr lang="cs-CZ" dirty="0"/>
              <a:t>Zadávání zakázek – Přehled</a:t>
            </a:r>
          </a:p>
        </p:txBody>
      </p:sp>
      <p:pic>
        <p:nvPicPr>
          <p:cNvPr id="9" name="Zástupný symbol pro obsah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060848"/>
            <a:ext cx="7920880" cy="3960440"/>
          </a:xfrm>
        </p:spPr>
      </p:pic>
    </p:spTree>
    <p:extLst>
      <p:ext uri="{BB962C8B-B14F-4D97-AF65-F5344CB8AC3E}">
        <p14:creationId xmlns:p14="http://schemas.microsoft.com/office/powerpoint/2010/main" val="39725959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484784"/>
            <a:ext cx="7044781" cy="444216"/>
          </a:xfrm>
        </p:spPr>
        <p:txBody>
          <a:bodyPr/>
          <a:lstStyle/>
          <a:p>
            <a:r>
              <a:rPr lang="cs-CZ" dirty="0"/>
              <a:t>Členění zakázek podle výše předpokládané hodnoty </a:t>
            </a:r>
          </a:p>
        </p:txBody>
      </p:sp>
      <p:sp>
        <p:nvSpPr>
          <p:cNvPr id="3" name="Zástupný symbol pro obsah 2"/>
          <p:cNvSpPr>
            <a:spLocks noGrp="1"/>
          </p:cNvSpPr>
          <p:nvPr>
            <p:ph idx="1"/>
          </p:nvPr>
        </p:nvSpPr>
        <p:spPr/>
        <p:txBody>
          <a:bodyPr/>
          <a:lstStyle/>
          <a:p>
            <a:pPr algn="just"/>
            <a:r>
              <a:rPr lang="cs-CZ" dirty="0"/>
              <a:t>Zakázky „mimo režim“ Příručky pro zadávání veřejných zakázek</a:t>
            </a:r>
          </a:p>
          <a:p>
            <a:pPr algn="just">
              <a:buFont typeface="Arial" panose="020B0604020202020204" pitchFamily="34" charset="0"/>
              <a:buChar char="•"/>
            </a:pPr>
            <a:r>
              <a:rPr lang="cs-CZ" sz="1400" dirty="0">
                <a:solidFill>
                  <a:srgbClr val="215112"/>
                </a:solidFill>
              </a:rPr>
              <a:t>předpokládaná hodnota činí méně než 400.000,- Kč bez DPH (500.000,- v případě neveřejných a nedotovaných zadavatelů)</a:t>
            </a:r>
          </a:p>
          <a:p>
            <a:pPr algn="just"/>
            <a:endParaRPr lang="cs-CZ" sz="1400" dirty="0"/>
          </a:p>
          <a:p>
            <a:pPr algn="just"/>
            <a:r>
              <a:rPr lang="cs-CZ" dirty="0"/>
              <a:t>Zakázky malého rozsahu </a:t>
            </a:r>
          </a:p>
          <a:p>
            <a:pPr algn="just">
              <a:buFont typeface="Arial" panose="020B0604020202020204" pitchFamily="34" charset="0"/>
              <a:buChar char="•"/>
            </a:pPr>
            <a:r>
              <a:rPr lang="cs-CZ" sz="1400" dirty="0">
                <a:solidFill>
                  <a:srgbClr val="215112"/>
                </a:solidFill>
              </a:rPr>
              <a:t>předpokládaná hodnota činí nejméně 400.000,- Kč bez DPH (500.000,- v případě neveřejných a nedotovaných zadavatelů)</a:t>
            </a:r>
          </a:p>
          <a:p>
            <a:pPr algn="just">
              <a:buFont typeface="Arial" panose="020B0604020202020204" pitchFamily="34" charset="0"/>
              <a:buChar char="•"/>
            </a:pPr>
            <a:r>
              <a:rPr lang="cs-CZ" sz="1400" dirty="0">
                <a:solidFill>
                  <a:srgbClr val="215112"/>
                </a:solidFill>
              </a:rPr>
              <a:t>předpokládaná hodnota nepřesáhne 2.000.000,- Kč bez DPH v případě zakázky na dodávky a/nebo služby (6.000.000, Kč v případě stavebních prací)</a:t>
            </a:r>
          </a:p>
          <a:p>
            <a:pPr algn="just"/>
            <a:endParaRPr lang="cs-CZ" sz="1400" dirty="0"/>
          </a:p>
          <a:p>
            <a:pPr algn="just"/>
            <a:r>
              <a:rPr lang="cs-CZ" dirty="0"/>
              <a:t>Zakázky vyšší hodnoty </a:t>
            </a:r>
          </a:p>
          <a:p>
            <a:pPr algn="just">
              <a:buFont typeface="Arial" panose="020B0604020202020204" pitchFamily="34" charset="0"/>
              <a:buChar char="•"/>
            </a:pPr>
            <a:r>
              <a:rPr lang="cs-CZ" sz="1400" dirty="0">
                <a:solidFill>
                  <a:srgbClr val="215112"/>
                </a:solidFill>
              </a:rPr>
              <a:t>předpokládaná hodnota činí více než 2.000.000,- Kč bez DPH (6.000.000, Kč v případě stavebních prací)</a:t>
            </a:r>
          </a:p>
          <a:p>
            <a:pPr algn="just"/>
            <a:endParaRPr lang="cs-CZ" sz="1400" dirty="0"/>
          </a:p>
          <a:p>
            <a:pPr algn="just"/>
            <a:r>
              <a:rPr lang="cs-CZ" dirty="0"/>
              <a:t>Přímá objednávka (smlouva)/nákup </a:t>
            </a:r>
          </a:p>
          <a:p>
            <a:endParaRPr lang="cs-CZ" dirty="0"/>
          </a:p>
        </p:txBody>
      </p:sp>
    </p:spTree>
    <p:extLst>
      <p:ext uri="{BB962C8B-B14F-4D97-AF65-F5344CB8AC3E}">
        <p14:creationId xmlns:p14="http://schemas.microsoft.com/office/powerpoint/2010/main" val="756577400"/>
      </p:ext>
    </p:extLst>
  </p:cSld>
  <p:clrMapOvr>
    <a:masterClrMapping/>
  </p:clrMapOvr>
  <p:transition/>
</p:sld>
</file>

<file path=ppt/theme/theme1.xml><?xml version="1.0" encoding="utf-8"?>
<a:theme xmlns:a="http://schemas.openxmlformats.org/drawingml/2006/main" name="Šablona pro prezentace SZIF">
  <a:themeElements>
    <a:clrScheme name="Szif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Szif">
      <a:majorFont>
        <a:latin typeface="Verdana"/>
        <a:ea typeface=""/>
        <a:cs typeface=""/>
      </a:majorFont>
      <a:minorFont>
        <a:latin typeface="Arial Black"/>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EF6EB"/>
        </a:solidFill>
        <a:ln w="3175" cap="flat" cmpd="sng" algn="ctr">
          <a:solidFill>
            <a:srgbClr val="215112"/>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457200" marR="0" indent="-45720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EF6EB"/>
        </a:solidFill>
        <a:ln w="3175" cap="flat" cmpd="sng" algn="ctr">
          <a:solidFill>
            <a:srgbClr val="215112"/>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457200" marR="0" indent="-45720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zif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Szif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Szif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Szif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Šablona pro prezentace SZIF</Template>
  <TotalTime>1176</TotalTime>
  <Words>2215</Words>
  <Application>Microsoft Office PowerPoint</Application>
  <PresentationFormat>Předvádění na obrazovce (4:3)</PresentationFormat>
  <Paragraphs>156</Paragraphs>
  <Slides>22</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22</vt:i4>
      </vt:variant>
    </vt:vector>
  </HeadingPairs>
  <TitlesOfParts>
    <vt:vector size="28" baseType="lpstr">
      <vt:lpstr>Arial</vt:lpstr>
      <vt:lpstr>Arial Black</vt:lpstr>
      <vt:lpstr>Times New Roman</vt:lpstr>
      <vt:lpstr>Verdana</vt:lpstr>
      <vt:lpstr>Wingdings</vt:lpstr>
      <vt:lpstr>Šablona pro prezentace SZIF</vt:lpstr>
      <vt:lpstr> Program rozvoje venkova 2014 - 2020</vt:lpstr>
      <vt:lpstr>Doložení a kontrola příloh výběrového/zadávacího řízení pro 19.2.1 (1/2)</vt:lpstr>
      <vt:lpstr>Doložení a kontrola příloh výběrového/zadávacího řízení pro 19.2.1 (2/2)</vt:lpstr>
      <vt:lpstr>Doložení a kontrola příloh výběrového/zadávacího řízení pro 19.3.1 (1/2)</vt:lpstr>
      <vt:lpstr>Doložení a kontrola příloh výběrového/zadávacího řízení pro 19.3.1 (2/2)</vt:lpstr>
      <vt:lpstr>Porovnání administrace veřejných zakázek s předchozím programovým obdobím</vt:lpstr>
      <vt:lpstr>Porovnání administrace veřejných zakázek s předchozím programovým obdobím</vt:lpstr>
      <vt:lpstr>Zadávání zakázek – Přehled</vt:lpstr>
      <vt:lpstr>Členění zakázek podle výše předpokládané hodnoty </vt:lpstr>
      <vt:lpstr>Přímé nákupy</vt:lpstr>
      <vt:lpstr>Stanovení předmětu zakázky</vt:lpstr>
      <vt:lpstr>Věcná souvislost u zakázek</vt:lpstr>
      <vt:lpstr>Otázky</vt:lpstr>
      <vt:lpstr>Obecná odpověď</vt:lpstr>
      <vt:lpstr>Příručka – Procesní postup</vt:lpstr>
      <vt:lpstr>Příručka - Kvalifikace</vt:lpstr>
      <vt:lpstr>Příručka – Lhůta pro podání nabídek</vt:lpstr>
      <vt:lpstr>Příručka – Posouzení a hodnocení nabídek</vt:lpstr>
      <vt:lpstr>Stanovení finančních oprav</vt:lpstr>
      <vt:lpstr>Nejčastější pochybení zadavatelů v 1. kole příjmu Žádostí</vt:lpstr>
      <vt:lpstr>Nejčastější pochybení zadavatelů v 1. kole příjmu Žádostí</vt:lpstr>
      <vt:lpstr>Děkuji za pozornost       e-mail: Sarka.Kocova@szif.cz</vt:lpstr>
    </vt:vector>
  </TitlesOfParts>
  <Company>MÉDEA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Michaela Černá</dc:creator>
  <cp:lastModifiedBy>Eva Feyfarova</cp:lastModifiedBy>
  <cp:revision>131</cp:revision>
  <cp:lastPrinted>2017-06-28T10:50:59Z</cp:lastPrinted>
  <dcterms:created xsi:type="dcterms:W3CDTF">2015-03-03T08:34:53Z</dcterms:created>
  <dcterms:modified xsi:type="dcterms:W3CDTF">2017-06-28T10:55:30Z</dcterms:modified>
</cp:coreProperties>
</file>