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1EBF8-D2D2-47A6-A1F0-AE74786F53C0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845D01D-49B5-47BA-BDBF-23BDAE827B06}">
      <dgm:prSet phldrT="[Text]"/>
      <dgm:spPr/>
      <dgm:t>
        <a:bodyPr/>
        <a:lstStyle/>
        <a:p>
          <a:r>
            <a:rPr lang="cs-CZ" b="1" cap="none" spc="0" dirty="0">
              <a:ln w="8890" cmpd="sng">
                <a:prstDash val="solid"/>
                <a:miter lim="800000"/>
              </a:ln>
              <a:solidFill>
                <a:srgbClr val="19489A"/>
              </a:solidFill>
              <a:effectLst/>
            </a:rPr>
            <a:t>Investiční podpora</a:t>
          </a:r>
        </a:p>
        <a:p>
          <a:r>
            <a:rPr lang="cs-CZ" b="1" cap="none" spc="0" dirty="0">
              <a:ln w="8890" cmpd="sng">
                <a:prstDash val="solid"/>
                <a:miter lim="800000"/>
              </a:ln>
              <a:solidFill>
                <a:srgbClr val="19489A"/>
              </a:solidFill>
              <a:effectLst/>
            </a:rPr>
            <a:t>60% z alokace</a:t>
          </a:r>
          <a:endParaRPr lang="cs-CZ" dirty="0">
            <a:solidFill>
              <a:srgbClr val="19489A"/>
            </a:solidFill>
          </a:endParaRPr>
        </a:p>
      </dgm:t>
    </dgm:pt>
    <dgm:pt modelId="{374D3972-8D26-408F-960A-59D5584048BF}" type="parTrans" cxnId="{B517161C-A9A2-4DB8-8102-F9026B557CDA}">
      <dgm:prSet/>
      <dgm:spPr/>
      <dgm:t>
        <a:bodyPr/>
        <a:lstStyle/>
        <a:p>
          <a:endParaRPr lang="cs-CZ"/>
        </a:p>
      </dgm:t>
    </dgm:pt>
    <dgm:pt modelId="{07B3A535-0F2B-48D4-AE1D-D075EDBF91C0}" type="sibTrans" cxnId="{B517161C-A9A2-4DB8-8102-F9026B557CDA}">
      <dgm:prSet/>
      <dgm:spPr/>
      <dgm:t>
        <a:bodyPr/>
        <a:lstStyle/>
        <a:p>
          <a:endParaRPr lang="cs-CZ"/>
        </a:p>
      </dgm:t>
    </dgm:pt>
    <dgm:pt modelId="{D8ACB562-D914-4911-8C79-C6B980006034}">
      <dgm:prSet phldrT="[Text]"/>
      <dgm:spPr/>
      <dgm:t>
        <a:bodyPr/>
        <a:lstStyle/>
        <a:p>
          <a:r>
            <a:rPr lang="cs-CZ" b="1" dirty="0">
              <a:solidFill>
                <a:srgbClr val="19489A"/>
              </a:solidFill>
            </a:rPr>
            <a:t>nadregionální projekty </a:t>
          </a:r>
          <a:r>
            <a:rPr lang="cs-CZ" dirty="0">
              <a:solidFill>
                <a:srgbClr val="19489A"/>
              </a:solidFill>
            </a:rPr>
            <a:t>(spojení více krajů, obce, atd.); </a:t>
          </a:r>
          <a:r>
            <a:rPr lang="cs-CZ" b="1" dirty="0">
              <a:solidFill>
                <a:srgbClr val="19489A"/>
              </a:solidFill>
            </a:rPr>
            <a:t>10% z alokace</a:t>
          </a:r>
          <a:br>
            <a:rPr lang="cs-CZ" b="1" dirty="0">
              <a:solidFill>
                <a:srgbClr val="19489A"/>
              </a:solidFill>
            </a:rPr>
          </a:br>
          <a:endParaRPr lang="cs-CZ" dirty="0">
            <a:solidFill>
              <a:srgbClr val="19489A"/>
            </a:solidFill>
          </a:endParaRPr>
        </a:p>
      </dgm:t>
    </dgm:pt>
    <dgm:pt modelId="{64F79C67-CE6C-44C2-B046-D4DE6505024C}" type="parTrans" cxnId="{E7A815DD-8B2E-449C-B9A7-71D551E23C2C}">
      <dgm:prSet/>
      <dgm:spPr/>
      <dgm:t>
        <a:bodyPr/>
        <a:lstStyle/>
        <a:p>
          <a:endParaRPr lang="cs-CZ"/>
        </a:p>
      </dgm:t>
    </dgm:pt>
    <dgm:pt modelId="{B020BA06-07EF-46BF-96D6-C2E80BD78D9E}" type="sibTrans" cxnId="{E7A815DD-8B2E-449C-B9A7-71D551E23C2C}">
      <dgm:prSet/>
      <dgm:spPr/>
      <dgm:t>
        <a:bodyPr/>
        <a:lstStyle/>
        <a:p>
          <a:endParaRPr lang="cs-CZ"/>
        </a:p>
      </dgm:t>
    </dgm:pt>
    <dgm:pt modelId="{D76DF818-8338-46CC-AEF3-9DA6662D0298}">
      <dgm:prSet phldrT="[Text]"/>
      <dgm:spPr/>
      <dgm:t>
        <a:bodyPr/>
        <a:lstStyle/>
        <a:p>
          <a:r>
            <a:rPr lang="cs-CZ" b="1" dirty="0">
              <a:solidFill>
                <a:srgbClr val="19489A"/>
              </a:solidFill>
            </a:rPr>
            <a:t>Marketingová podpora</a:t>
          </a:r>
        </a:p>
        <a:p>
          <a:r>
            <a:rPr lang="cs-CZ" b="1" dirty="0">
              <a:solidFill>
                <a:srgbClr val="19489A"/>
              </a:solidFill>
            </a:rPr>
            <a:t>40% z alokace</a:t>
          </a:r>
        </a:p>
      </dgm:t>
    </dgm:pt>
    <dgm:pt modelId="{DB07ECE1-4EFD-4A15-810F-CE5578A42AF5}" type="parTrans" cxnId="{97156160-5790-48C9-B4BF-C81E71C9935B}">
      <dgm:prSet/>
      <dgm:spPr/>
      <dgm:t>
        <a:bodyPr/>
        <a:lstStyle/>
        <a:p>
          <a:endParaRPr lang="cs-CZ"/>
        </a:p>
      </dgm:t>
    </dgm:pt>
    <dgm:pt modelId="{CE0E054E-B41C-4017-8D62-0A8DF1A93450}" type="sibTrans" cxnId="{97156160-5790-48C9-B4BF-C81E71C9935B}">
      <dgm:prSet/>
      <dgm:spPr/>
      <dgm:t>
        <a:bodyPr/>
        <a:lstStyle/>
        <a:p>
          <a:endParaRPr lang="cs-CZ"/>
        </a:p>
      </dgm:t>
    </dgm:pt>
    <dgm:pt modelId="{57EF31F8-E2B0-4FA8-A055-724C5F8B3189}">
      <dgm:prSet phldrT="[Text]"/>
      <dgm:spPr/>
      <dgm:t>
        <a:bodyPr/>
        <a:lstStyle/>
        <a:p>
          <a:r>
            <a:rPr lang="cs-CZ" dirty="0">
              <a:solidFill>
                <a:srgbClr val="19489A"/>
              </a:solidFill>
            </a:rPr>
            <a:t>Marketing krajských destinačních společností, příp. oddělení CR; </a:t>
          </a:r>
          <a:r>
            <a:rPr lang="cs-CZ" b="1" dirty="0">
              <a:solidFill>
                <a:srgbClr val="19489A"/>
              </a:solidFill>
            </a:rPr>
            <a:t>30% z alokace</a:t>
          </a:r>
        </a:p>
      </dgm:t>
    </dgm:pt>
    <dgm:pt modelId="{469F7FD6-F14C-4D11-903A-ACC8F8B6942E}" type="parTrans" cxnId="{293AC177-E3DA-411F-9D75-77C9C340B539}">
      <dgm:prSet/>
      <dgm:spPr/>
      <dgm:t>
        <a:bodyPr/>
        <a:lstStyle/>
        <a:p>
          <a:endParaRPr lang="cs-CZ"/>
        </a:p>
      </dgm:t>
    </dgm:pt>
    <dgm:pt modelId="{02EFE9D5-0ACB-4B5E-9D58-8C00FA5A285D}" type="sibTrans" cxnId="{293AC177-E3DA-411F-9D75-77C9C340B539}">
      <dgm:prSet/>
      <dgm:spPr/>
      <dgm:t>
        <a:bodyPr/>
        <a:lstStyle/>
        <a:p>
          <a:endParaRPr lang="cs-CZ"/>
        </a:p>
      </dgm:t>
    </dgm:pt>
    <dgm:pt modelId="{F8552060-8CD0-4201-AEDA-7957D18AC861}">
      <dgm:prSet phldrT="[Text]"/>
      <dgm:spPr/>
      <dgm:t>
        <a:bodyPr/>
        <a:lstStyle/>
        <a:p>
          <a:r>
            <a:rPr lang="cs-CZ" dirty="0">
              <a:solidFill>
                <a:srgbClr val="19489A"/>
              </a:solidFill>
            </a:rPr>
            <a:t>Marketing oblastních destinačních společností; </a:t>
          </a:r>
          <a:r>
            <a:rPr lang="cs-CZ" b="1" dirty="0">
              <a:solidFill>
                <a:srgbClr val="19489A"/>
              </a:solidFill>
            </a:rPr>
            <a:t>70% z alokace</a:t>
          </a:r>
        </a:p>
      </dgm:t>
    </dgm:pt>
    <dgm:pt modelId="{9A586E81-FEDF-424C-B5AF-980F639038C0}" type="parTrans" cxnId="{9D3509D4-C6E0-4E76-8E45-6DCDDFA44E61}">
      <dgm:prSet/>
      <dgm:spPr/>
      <dgm:t>
        <a:bodyPr/>
        <a:lstStyle/>
        <a:p>
          <a:endParaRPr lang="cs-CZ"/>
        </a:p>
      </dgm:t>
    </dgm:pt>
    <dgm:pt modelId="{52A407D5-24D2-4EFF-B7B6-9840328C0425}" type="sibTrans" cxnId="{9D3509D4-C6E0-4E76-8E45-6DCDDFA44E61}">
      <dgm:prSet/>
      <dgm:spPr/>
      <dgm:t>
        <a:bodyPr/>
        <a:lstStyle/>
        <a:p>
          <a:endParaRPr lang="cs-CZ"/>
        </a:p>
      </dgm:t>
    </dgm:pt>
    <dgm:pt modelId="{36CF2371-835D-41F1-A1FA-6EA38B6C21FC}">
      <dgm:prSet/>
      <dgm:spPr/>
      <dgm:t>
        <a:bodyPr/>
        <a:lstStyle/>
        <a:p>
          <a:r>
            <a:rPr lang="cs-CZ" b="1" dirty="0">
              <a:solidFill>
                <a:srgbClr val="19489A"/>
              </a:solidFill>
            </a:rPr>
            <a:t>podnikatelská sféra; 45 % z alokace</a:t>
          </a:r>
        </a:p>
      </dgm:t>
    </dgm:pt>
    <dgm:pt modelId="{66F28B7B-63D0-4F57-9913-74F59547CC02}" type="parTrans" cxnId="{53D7FC93-7749-4EAE-A3AE-D6B9845EE8B8}">
      <dgm:prSet/>
      <dgm:spPr/>
      <dgm:t>
        <a:bodyPr/>
        <a:lstStyle/>
        <a:p>
          <a:endParaRPr lang="cs-CZ"/>
        </a:p>
      </dgm:t>
    </dgm:pt>
    <dgm:pt modelId="{361D2CD2-BF93-4BE5-B104-50C98A8029A9}" type="sibTrans" cxnId="{53D7FC93-7749-4EAE-A3AE-D6B9845EE8B8}">
      <dgm:prSet/>
      <dgm:spPr/>
      <dgm:t>
        <a:bodyPr/>
        <a:lstStyle/>
        <a:p>
          <a:endParaRPr lang="cs-CZ"/>
        </a:p>
      </dgm:t>
    </dgm:pt>
    <dgm:pt modelId="{7A99FBAF-14F4-4969-AE4A-59E55DE2AE03}">
      <dgm:prSet/>
      <dgm:spPr/>
      <dgm:t>
        <a:bodyPr/>
        <a:lstStyle/>
        <a:p>
          <a:endParaRPr lang="cs-CZ" b="1" dirty="0">
            <a:solidFill>
              <a:srgbClr val="19489A"/>
            </a:solidFill>
          </a:endParaRPr>
        </a:p>
      </dgm:t>
    </dgm:pt>
    <dgm:pt modelId="{E17E7A84-BBA1-4F90-81E6-DF32D009CCCE}" type="parTrans" cxnId="{2823C6A7-C40A-4D17-8AC9-DEB3C18DBC62}">
      <dgm:prSet/>
      <dgm:spPr/>
      <dgm:t>
        <a:bodyPr/>
        <a:lstStyle/>
        <a:p>
          <a:endParaRPr lang="cs-CZ"/>
        </a:p>
      </dgm:t>
    </dgm:pt>
    <dgm:pt modelId="{2A844D6E-C0B7-476C-9D85-B9F9EA0EDC44}" type="sibTrans" cxnId="{2823C6A7-C40A-4D17-8AC9-DEB3C18DBC62}">
      <dgm:prSet/>
      <dgm:spPr/>
      <dgm:t>
        <a:bodyPr/>
        <a:lstStyle/>
        <a:p>
          <a:endParaRPr lang="cs-CZ"/>
        </a:p>
      </dgm:t>
    </dgm:pt>
    <dgm:pt modelId="{DC54771B-13B4-4BE6-8435-D6317961FAB6}">
      <dgm:prSet/>
      <dgm:spPr/>
      <dgm:t>
        <a:bodyPr/>
        <a:lstStyle/>
        <a:p>
          <a:r>
            <a:rPr lang="cs-CZ" b="1" dirty="0">
              <a:solidFill>
                <a:srgbClr val="19489A"/>
              </a:solidFill>
            </a:rPr>
            <a:t>veřejná sféra </a:t>
          </a:r>
          <a:r>
            <a:rPr lang="cs-CZ" b="0" dirty="0">
              <a:solidFill>
                <a:srgbClr val="19489A"/>
              </a:solidFill>
            </a:rPr>
            <a:t>(drobné investice);</a:t>
          </a:r>
          <a:r>
            <a:rPr lang="cs-CZ" b="1" dirty="0">
              <a:solidFill>
                <a:srgbClr val="19489A"/>
              </a:solidFill>
            </a:rPr>
            <a:t> 45% z alokace</a:t>
          </a:r>
        </a:p>
      </dgm:t>
    </dgm:pt>
    <dgm:pt modelId="{FF0955A7-1372-4121-ABAD-16D5FE0C97DD}" type="parTrans" cxnId="{4E30F5C1-E4F0-4F18-8F20-F4CD982BED78}">
      <dgm:prSet/>
      <dgm:spPr/>
      <dgm:t>
        <a:bodyPr/>
        <a:lstStyle/>
        <a:p>
          <a:endParaRPr lang="cs-CZ"/>
        </a:p>
      </dgm:t>
    </dgm:pt>
    <dgm:pt modelId="{3E4F67DD-8FBD-4770-875F-EEBD462EA292}" type="sibTrans" cxnId="{4E30F5C1-E4F0-4F18-8F20-F4CD982BED78}">
      <dgm:prSet/>
      <dgm:spPr/>
      <dgm:t>
        <a:bodyPr/>
        <a:lstStyle/>
        <a:p>
          <a:endParaRPr lang="cs-CZ"/>
        </a:p>
      </dgm:t>
    </dgm:pt>
    <dgm:pt modelId="{47428CB7-26F5-4B58-B74C-62D7A2C86A4F}">
      <dgm:prSet/>
      <dgm:spPr/>
      <dgm:t>
        <a:bodyPr/>
        <a:lstStyle/>
        <a:p>
          <a:endParaRPr lang="cs-CZ" dirty="0"/>
        </a:p>
      </dgm:t>
    </dgm:pt>
    <dgm:pt modelId="{8FFEBCC3-0A08-4C36-8CCB-CFD6DFEBD29D}" type="parTrans" cxnId="{00455B02-42E3-40CB-9169-B3D0F5CA4A37}">
      <dgm:prSet/>
      <dgm:spPr/>
      <dgm:t>
        <a:bodyPr/>
        <a:lstStyle/>
        <a:p>
          <a:endParaRPr lang="cs-CZ"/>
        </a:p>
      </dgm:t>
    </dgm:pt>
    <dgm:pt modelId="{CE68E163-9D21-4080-B0F8-860F71923066}" type="sibTrans" cxnId="{00455B02-42E3-40CB-9169-B3D0F5CA4A37}">
      <dgm:prSet/>
      <dgm:spPr/>
      <dgm:t>
        <a:bodyPr/>
        <a:lstStyle/>
        <a:p>
          <a:endParaRPr lang="cs-CZ"/>
        </a:p>
      </dgm:t>
    </dgm:pt>
    <dgm:pt modelId="{0BE74768-1589-497C-9797-25EAE8C6EE2E}">
      <dgm:prSet phldrT="[Text]"/>
      <dgm:spPr/>
      <dgm:t>
        <a:bodyPr/>
        <a:lstStyle/>
        <a:p>
          <a:endParaRPr lang="cs-CZ" b="1">
            <a:solidFill>
              <a:srgbClr val="19489A"/>
            </a:solidFill>
          </a:endParaRPr>
        </a:p>
      </dgm:t>
    </dgm:pt>
    <dgm:pt modelId="{34A7A997-0A0E-4BDB-801F-A98D48A7726D}" type="parTrans" cxnId="{613DF823-4D4B-4D2B-B9F6-0D3F02252015}">
      <dgm:prSet/>
      <dgm:spPr/>
      <dgm:t>
        <a:bodyPr/>
        <a:lstStyle/>
        <a:p>
          <a:endParaRPr lang="cs-CZ"/>
        </a:p>
      </dgm:t>
    </dgm:pt>
    <dgm:pt modelId="{FBB34C35-CED1-4081-9F74-270C481F136C}" type="sibTrans" cxnId="{613DF823-4D4B-4D2B-B9F6-0D3F02252015}">
      <dgm:prSet/>
      <dgm:spPr/>
      <dgm:t>
        <a:bodyPr/>
        <a:lstStyle/>
        <a:p>
          <a:endParaRPr lang="cs-CZ"/>
        </a:p>
      </dgm:t>
    </dgm:pt>
    <dgm:pt modelId="{0C30B94C-0C87-42B5-A8C6-EC2D553BAF95}" type="pres">
      <dgm:prSet presAssocID="{4B31EBF8-D2D2-47A6-A1F0-AE74786F53C0}" presName="Name0" presStyleCnt="0">
        <dgm:presLayoutVars>
          <dgm:dir/>
          <dgm:animLvl val="lvl"/>
          <dgm:resizeHandles val="exact"/>
        </dgm:presLayoutVars>
      </dgm:prSet>
      <dgm:spPr/>
    </dgm:pt>
    <dgm:pt modelId="{BE5EDEBD-E0A5-410C-B1C3-09DA0C94ACA4}" type="pres">
      <dgm:prSet presAssocID="{F845D01D-49B5-47BA-BDBF-23BDAE827B06}" presName="composite" presStyleCnt="0"/>
      <dgm:spPr/>
    </dgm:pt>
    <dgm:pt modelId="{148282E7-5658-4351-8E06-1C2DA37EE54B}" type="pres">
      <dgm:prSet presAssocID="{F845D01D-49B5-47BA-BDBF-23BDAE827B06}" presName="parTx" presStyleLbl="alignNode1" presStyleIdx="0" presStyleCnt="2" custAng="0" custLinFactNeighborX="452" custLinFactNeighborY="-84842">
        <dgm:presLayoutVars>
          <dgm:chMax val="0"/>
          <dgm:chPref val="0"/>
          <dgm:bulletEnabled val="1"/>
        </dgm:presLayoutVars>
      </dgm:prSet>
      <dgm:spPr/>
    </dgm:pt>
    <dgm:pt modelId="{F4669BB7-7B9A-4E6E-B25C-125918405EC3}" type="pres">
      <dgm:prSet presAssocID="{F845D01D-49B5-47BA-BDBF-23BDAE827B06}" presName="desTx" presStyleLbl="alignAccFollowNode1" presStyleIdx="0" presStyleCnt="2" custLinFactNeighborX="-337" custLinFactNeighborY="-1896">
        <dgm:presLayoutVars>
          <dgm:bulletEnabled val="1"/>
        </dgm:presLayoutVars>
      </dgm:prSet>
      <dgm:spPr/>
    </dgm:pt>
    <dgm:pt modelId="{222FE35D-95B2-469E-A766-A17790C2D1F2}" type="pres">
      <dgm:prSet presAssocID="{07B3A535-0F2B-48D4-AE1D-D075EDBF91C0}" presName="space" presStyleCnt="0"/>
      <dgm:spPr/>
    </dgm:pt>
    <dgm:pt modelId="{7E99EBF8-ACC0-4AE0-976B-8FF5391A0D25}" type="pres">
      <dgm:prSet presAssocID="{D76DF818-8338-46CC-AEF3-9DA6662D0298}" presName="composite" presStyleCnt="0"/>
      <dgm:spPr/>
    </dgm:pt>
    <dgm:pt modelId="{1923691F-D387-4DBF-A079-A8BE4594ECF2}" type="pres">
      <dgm:prSet presAssocID="{D76DF818-8338-46CC-AEF3-9DA6662D029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371A4B3-B026-45F5-A795-6A9D6E52DCB8}" type="pres">
      <dgm:prSet presAssocID="{D76DF818-8338-46CC-AEF3-9DA6662D029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7A815DD-8B2E-449C-B9A7-71D551E23C2C}" srcId="{F845D01D-49B5-47BA-BDBF-23BDAE827B06}" destId="{D8ACB562-D914-4911-8C79-C6B980006034}" srcOrd="0" destOrd="0" parTransId="{64F79C67-CE6C-44C2-B046-D4DE6505024C}" sibTransId="{B020BA06-07EF-46BF-96D6-C2E80BD78D9E}"/>
    <dgm:cxn modelId="{E56E6953-B3A9-4F60-9610-D1571C42F642}" type="presOf" srcId="{36CF2371-835D-41F1-A1FA-6EA38B6C21FC}" destId="{F4669BB7-7B9A-4E6E-B25C-125918405EC3}" srcOrd="0" destOrd="1" presId="urn:microsoft.com/office/officeart/2005/8/layout/hList1"/>
    <dgm:cxn modelId="{00455B02-42E3-40CB-9169-B3D0F5CA4A37}" srcId="{F845D01D-49B5-47BA-BDBF-23BDAE827B06}" destId="{47428CB7-26F5-4B58-B74C-62D7A2C86A4F}" srcOrd="4" destOrd="0" parTransId="{8FFEBCC3-0A08-4C36-8CCB-CFD6DFEBD29D}" sibTransId="{CE68E163-9D21-4080-B0F8-860F71923066}"/>
    <dgm:cxn modelId="{9A7B9B23-B4B4-40AB-9178-93FA0F00C988}" type="presOf" srcId="{D76DF818-8338-46CC-AEF3-9DA6662D0298}" destId="{1923691F-D387-4DBF-A079-A8BE4594ECF2}" srcOrd="0" destOrd="0" presId="urn:microsoft.com/office/officeart/2005/8/layout/hList1"/>
    <dgm:cxn modelId="{293AC177-E3DA-411F-9D75-77C9C340B539}" srcId="{D76DF818-8338-46CC-AEF3-9DA6662D0298}" destId="{57EF31F8-E2B0-4FA8-A055-724C5F8B3189}" srcOrd="0" destOrd="0" parTransId="{469F7FD6-F14C-4D11-903A-ACC8F8B6942E}" sibTransId="{02EFE9D5-0ACB-4B5E-9D58-8C00FA5A285D}"/>
    <dgm:cxn modelId="{B517161C-A9A2-4DB8-8102-F9026B557CDA}" srcId="{4B31EBF8-D2D2-47A6-A1F0-AE74786F53C0}" destId="{F845D01D-49B5-47BA-BDBF-23BDAE827B06}" srcOrd="0" destOrd="0" parTransId="{374D3972-8D26-408F-960A-59D5584048BF}" sibTransId="{07B3A535-0F2B-48D4-AE1D-D075EDBF91C0}"/>
    <dgm:cxn modelId="{A4637D38-F712-4CF0-B596-6DBCCC89CDEF}" type="presOf" srcId="{F845D01D-49B5-47BA-BDBF-23BDAE827B06}" destId="{148282E7-5658-4351-8E06-1C2DA37EE54B}" srcOrd="0" destOrd="0" presId="urn:microsoft.com/office/officeart/2005/8/layout/hList1"/>
    <dgm:cxn modelId="{97156160-5790-48C9-B4BF-C81E71C9935B}" srcId="{4B31EBF8-D2D2-47A6-A1F0-AE74786F53C0}" destId="{D76DF818-8338-46CC-AEF3-9DA6662D0298}" srcOrd="1" destOrd="0" parTransId="{DB07ECE1-4EFD-4A15-810F-CE5578A42AF5}" sibTransId="{CE0E054E-B41C-4017-8D62-0A8DF1A93450}"/>
    <dgm:cxn modelId="{4E30F5C1-E4F0-4F18-8F20-F4CD982BED78}" srcId="{F845D01D-49B5-47BA-BDBF-23BDAE827B06}" destId="{DC54771B-13B4-4BE6-8435-D6317961FAB6}" srcOrd="3" destOrd="0" parTransId="{FF0955A7-1372-4121-ABAD-16D5FE0C97DD}" sibTransId="{3E4F67DD-8FBD-4770-875F-EEBD462EA292}"/>
    <dgm:cxn modelId="{53EACDE7-7B9A-4AFC-8912-E7383CBC7C21}" type="presOf" srcId="{57EF31F8-E2B0-4FA8-A055-724C5F8B3189}" destId="{3371A4B3-B026-45F5-A795-6A9D6E52DCB8}" srcOrd="0" destOrd="0" presId="urn:microsoft.com/office/officeart/2005/8/layout/hList1"/>
    <dgm:cxn modelId="{613DF823-4D4B-4D2B-B9F6-0D3F02252015}" srcId="{D76DF818-8338-46CC-AEF3-9DA6662D0298}" destId="{0BE74768-1589-497C-9797-25EAE8C6EE2E}" srcOrd="1" destOrd="0" parTransId="{34A7A997-0A0E-4BDB-801F-A98D48A7726D}" sibTransId="{FBB34C35-CED1-4081-9F74-270C481F136C}"/>
    <dgm:cxn modelId="{2BA9B0C1-7ED0-457B-B61E-B997862525EA}" type="presOf" srcId="{4B31EBF8-D2D2-47A6-A1F0-AE74786F53C0}" destId="{0C30B94C-0C87-42B5-A8C6-EC2D553BAF95}" srcOrd="0" destOrd="0" presId="urn:microsoft.com/office/officeart/2005/8/layout/hList1"/>
    <dgm:cxn modelId="{7AC540BB-D40F-44B4-BA9A-44FA7B695F5F}" type="presOf" srcId="{7A99FBAF-14F4-4969-AE4A-59E55DE2AE03}" destId="{F4669BB7-7B9A-4E6E-B25C-125918405EC3}" srcOrd="0" destOrd="2" presId="urn:microsoft.com/office/officeart/2005/8/layout/hList1"/>
    <dgm:cxn modelId="{B48C2425-B0DA-485C-A13F-168AA1A104E8}" type="presOf" srcId="{F8552060-8CD0-4201-AEDA-7957D18AC861}" destId="{3371A4B3-B026-45F5-A795-6A9D6E52DCB8}" srcOrd="0" destOrd="2" presId="urn:microsoft.com/office/officeart/2005/8/layout/hList1"/>
    <dgm:cxn modelId="{8E63E9E1-7E04-4453-A57E-0278D52AEFF8}" type="presOf" srcId="{47428CB7-26F5-4B58-B74C-62D7A2C86A4F}" destId="{F4669BB7-7B9A-4E6E-B25C-125918405EC3}" srcOrd="0" destOrd="4" presId="urn:microsoft.com/office/officeart/2005/8/layout/hList1"/>
    <dgm:cxn modelId="{2823C6A7-C40A-4D17-8AC9-DEB3C18DBC62}" srcId="{F845D01D-49B5-47BA-BDBF-23BDAE827B06}" destId="{7A99FBAF-14F4-4969-AE4A-59E55DE2AE03}" srcOrd="2" destOrd="0" parTransId="{E17E7A84-BBA1-4F90-81E6-DF32D009CCCE}" sibTransId="{2A844D6E-C0B7-476C-9D85-B9F9EA0EDC44}"/>
    <dgm:cxn modelId="{81AAA654-C799-4486-B7DE-3F86C5355AE4}" type="presOf" srcId="{0BE74768-1589-497C-9797-25EAE8C6EE2E}" destId="{3371A4B3-B026-45F5-A795-6A9D6E52DCB8}" srcOrd="0" destOrd="1" presId="urn:microsoft.com/office/officeart/2005/8/layout/hList1"/>
    <dgm:cxn modelId="{AEF55892-4836-4328-BB01-D45900CBA1B9}" type="presOf" srcId="{DC54771B-13B4-4BE6-8435-D6317961FAB6}" destId="{F4669BB7-7B9A-4E6E-B25C-125918405EC3}" srcOrd="0" destOrd="3" presId="urn:microsoft.com/office/officeart/2005/8/layout/hList1"/>
    <dgm:cxn modelId="{53D7FC93-7749-4EAE-A3AE-D6B9845EE8B8}" srcId="{F845D01D-49B5-47BA-BDBF-23BDAE827B06}" destId="{36CF2371-835D-41F1-A1FA-6EA38B6C21FC}" srcOrd="1" destOrd="0" parTransId="{66F28B7B-63D0-4F57-9913-74F59547CC02}" sibTransId="{361D2CD2-BF93-4BE5-B104-50C98A8029A9}"/>
    <dgm:cxn modelId="{55D66EFA-EF8B-483D-94F9-5221564F7ABA}" type="presOf" srcId="{D8ACB562-D914-4911-8C79-C6B980006034}" destId="{F4669BB7-7B9A-4E6E-B25C-125918405EC3}" srcOrd="0" destOrd="0" presId="urn:microsoft.com/office/officeart/2005/8/layout/hList1"/>
    <dgm:cxn modelId="{9D3509D4-C6E0-4E76-8E45-6DCDDFA44E61}" srcId="{D76DF818-8338-46CC-AEF3-9DA6662D0298}" destId="{F8552060-8CD0-4201-AEDA-7957D18AC861}" srcOrd="2" destOrd="0" parTransId="{9A586E81-FEDF-424C-B5AF-980F639038C0}" sibTransId="{52A407D5-24D2-4EFF-B7B6-9840328C0425}"/>
    <dgm:cxn modelId="{3A33AC40-F3CA-4D8D-B957-C388B1F0D811}" type="presParOf" srcId="{0C30B94C-0C87-42B5-A8C6-EC2D553BAF95}" destId="{BE5EDEBD-E0A5-410C-B1C3-09DA0C94ACA4}" srcOrd="0" destOrd="0" presId="urn:microsoft.com/office/officeart/2005/8/layout/hList1"/>
    <dgm:cxn modelId="{5E6BD8B7-B017-4D2F-B6E4-FA551AC54EA5}" type="presParOf" srcId="{BE5EDEBD-E0A5-410C-B1C3-09DA0C94ACA4}" destId="{148282E7-5658-4351-8E06-1C2DA37EE54B}" srcOrd="0" destOrd="0" presId="urn:microsoft.com/office/officeart/2005/8/layout/hList1"/>
    <dgm:cxn modelId="{FD4B6E9C-6154-446A-AD13-64259D8B4CFE}" type="presParOf" srcId="{BE5EDEBD-E0A5-410C-B1C3-09DA0C94ACA4}" destId="{F4669BB7-7B9A-4E6E-B25C-125918405EC3}" srcOrd="1" destOrd="0" presId="urn:microsoft.com/office/officeart/2005/8/layout/hList1"/>
    <dgm:cxn modelId="{82877CDC-9D1A-453E-80E0-7C1A85B99FAC}" type="presParOf" srcId="{0C30B94C-0C87-42B5-A8C6-EC2D553BAF95}" destId="{222FE35D-95B2-469E-A766-A17790C2D1F2}" srcOrd="1" destOrd="0" presId="urn:microsoft.com/office/officeart/2005/8/layout/hList1"/>
    <dgm:cxn modelId="{3267C7E1-6D5F-4C0B-B1F2-46DCF973E69A}" type="presParOf" srcId="{0C30B94C-0C87-42B5-A8C6-EC2D553BAF95}" destId="{7E99EBF8-ACC0-4AE0-976B-8FF5391A0D25}" srcOrd="2" destOrd="0" presId="urn:microsoft.com/office/officeart/2005/8/layout/hList1"/>
    <dgm:cxn modelId="{30A9AB31-1305-4E8D-B1D0-5A557B3E56D8}" type="presParOf" srcId="{7E99EBF8-ACC0-4AE0-976B-8FF5391A0D25}" destId="{1923691F-D387-4DBF-A079-A8BE4594ECF2}" srcOrd="0" destOrd="0" presId="urn:microsoft.com/office/officeart/2005/8/layout/hList1"/>
    <dgm:cxn modelId="{236A9C79-38A0-4906-9883-B499D77A208D}" type="presParOf" srcId="{7E99EBF8-ACC0-4AE0-976B-8FF5391A0D25}" destId="{3371A4B3-B026-45F5-A795-6A9D6E52DC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282E7-5658-4351-8E06-1C2DA37EE54B}">
      <dsp:nvSpPr>
        <dsp:cNvPr id="0" name=""/>
        <dsp:cNvSpPr/>
      </dsp:nvSpPr>
      <dsp:spPr>
        <a:xfrm>
          <a:off x="14939" y="0"/>
          <a:ext cx="3297530" cy="6485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cap="none" spc="0" dirty="0">
              <a:ln w="8890" cmpd="sng">
                <a:prstDash val="solid"/>
                <a:miter lim="800000"/>
              </a:ln>
              <a:solidFill>
                <a:srgbClr val="19489A"/>
              </a:solidFill>
              <a:effectLst/>
            </a:rPr>
            <a:t>Investiční podpora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cap="none" spc="0" dirty="0">
              <a:ln w="8890" cmpd="sng">
                <a:prstDash val="solid"/>
                <a:miter lim="800000"/>
              </a:ln>
              <a:solidFill>
                <a:srgbClr val="19489A"/>
              </a:solidFill>
              <a:effectLst/>
            </a:rPr>
            <a:t>60% z alokace</a:t>
          </a:r>
          <a:endParaRPr lang="cs-CZ" sz="1600" kern="1200" dirty="0">
            <a:solidFill>
              <a:srgbClr val="19489A"/>
            </a:solidFill>
          </a:endParaRPr>
        </a:p>
      </dsp:txBody>
      <dsp:txXfrm>
        <a:off x="14939" y="0"/>
        <a:ext cx="3297530" cy="648533"/>
      </dsp:txXfrm>
    </dsp:sp>
    <dsp:sp modelId="{F4669BB7-7B9A-4E6E-B25C-125918405EC3}">
      <dsp:nvSpPr>
        <dsp:cNvPr id="0" name=""/>
        <dsp:cNvSpPr/>
      </dsp:nvSpPr>
      <dsp:spPr>
        <a:xfrm>
          <a:off x="0" y="648074"/>
          <a:ext cx="3297530" cy="245952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>
              <a:solidFill>
                <a:srgbClr val="19489A"/>
              </a:solidFill>
            </a:rPr>
            <a:t>nadregionální projekty </a:t>
          </a:r>
          <a:r>
            <a:rPr lang="cs-CZ" sz="1600" kern="1200" dirty="0">
              <a:solidFill>
                <a:srgbClr val="19489A"/>
              </a:solidFill>
            </a:rPr>
            <a:t>(spojení více krajů, obce, atd.); </a:t>
          </a:r>
          <a:r>
            <a:rPr lang="cs-CZ" sz="1600" b="1" kern="1200" dirty="0">
              <a:solidFill>
                <a:srgbClr val="19489A"/>
              </a:solidFill>
            </a:rPr>
            <a:t>10% z alokace</a:t>
          </a:r>
          <a:br>
            <a:rPr lang="cs-CZ" sz="1600" b="1" kern="1200" dirty="0">
              <a:solidFill>
                <a:srgbClr val="19489A"/>
              </a:solidFill>
            </a:rPr>
          </a:br>
          <a:endParaRPr lang="cs-CZ" sz="1600" kern="1200" dirty="0">
            <a:solidFill>
              <a:srgbClr val="19489A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>
              <a:solidFill>
                <a:srgbClr val="19489A"/>
              </a:solidFill>
            </a:rPr>
            <a:t>podnikatelská sféra; 45 % z alokace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b="1" kern="1200" dirty="0">
            <a:solidFill>
              <a:srgbClr val="19489A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>
              <a:solidFill>
                <a:srgbClr val="19489A"/>
              </a:solidFill>
            </a:rPr>
            <a:t>veřejná sféra </a:t>
          </a:r>
          <a:r>
            <a:rPr lang="cs-CZ" sz="1600" b="0" kern="1200" dirty="0">
              <a:solidFill>
                <a:srgbClr val="19489A"/>
              </a:solidFill>
            </a:rPr>
            <a:t>(drobné investice);</a:t>
          </a:r>
          <a:r>
            <a:rPr lang="cs-CZ" sz="1600" b="1" kern="1200" dirty="0">
              <a:solidFill>
                <a:srgbClr val="19489A"/>
              </a:solidFill>
            </a:rPr>
            <a:t> 45% z alokace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648074"/>
        <a:ext cx="3297530" cy="2459520"/>
      </dsp:txXfrm>
    </dsp:sp>
    <dsp:sp modelId="{1923691F-D387-4DBF-A079-A8BE4594ECF2}">
      <dsp:nvSpPr>
        <dsp:cNvPr id="0" name=""/>
        <dsp:cNvSpPr/>
      </dsp:nvSpPr>
      <dsp:spPr>
        <a:xfrm>
          <a:off x="3759219" y="46173"/>
          <a:ext cx="3297530" cy="6485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19489A"/>
              </a:solidFill>
            </a:rPr>
            <a:t>Marketingová podpora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19489A"/>
              </a:solidFill>
            </a:rPr>
            <a:t>40% z alokace</a:t>
          </a:r>
        </a:p>
      </dsp:txBody>
      <dsp:txXfrm>
        <a:off x="3759219" y="46173"/>
        <a:ext cx="3297530" cy="648533"/>
      </dsp:txXfrm>
    </dsp:sp>
    <dsp:sp modelId="{3371A4B3-B026-45F5-A795-6A9D6E52DCB8}">
      <dsp:nvSpPr>
        <dsp:cNvPr id="0" name=""/>
        <dsp:cNvSpPr/>
      </dsp:nvSpPr>
      <dsp:spPr>
        <a:xfrm>
          <a:off x="3759219" y="694706"/>
          <a:ext cx="3297530" cy="245952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rgbClr val="19489A"/>
              </a:solidFill>
            </a:rPr>
            <a:t>Marketing krajských destinačních společností, příp. oddělení CR; </a:t>
          </a:r>
          <a:r>
            <a:rPr lang="cs-CZ" sz="1600" b="1" kern="1200" dirty="0">
              <a:solidFill>
                <a:srgbClr val="19489A"/>
              </a:solidFill>
            </a:rPr>
            <a:t>30% z alokace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b="1" kern="1200">
            <a:solidFill>
              <a:srgbClr val="19489A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rgbClr val="19489A"/>
              </a:solidFill>
            </a:rPr>
            <a:t>Marketing oblastních destinačních společností; </a:t>
          </a:r>
          <a:r>
            <a:rPr lang="cs-CZ" sz="1600" b="1" kern="1200" dirty="0">
              <a:solidFill>
                <a:srgbClr val="19489A"/>
              </a:solidFill>
            </a:rPr>
            <a:t>70% z alokace</a:t>
          </a:r>
        </a:p>
      </dsp:txBody>
      <dsp:txXfrm>
        <a:off x="3759219" y="694706"/>
        <a:ext cx="3297530" cy="2459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2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81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3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35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30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17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8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68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33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12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3D7D-E893-4B07-A16A-77FB2B5FB017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C474-467F-4A99-BFAB-1DAF63FA2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3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4ED6CA-0CE1-4C63-B5DB-508D45C8E2EB}" type="slidenum">
              <a:rPr lang="cs-CZ" altLang="cs-CZ" sz="1400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>
              <a:latin typeface="Arial Black" panose="020B0A04020102020204" pitchFamily="34" charset="0"/>
            </a:endParaRPr>
          </a:p>
        </p:txBody>
      </p:sp>
      <p:sp>
        <p:nvSpPr>
          <p:cNvPr id="21507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1524001" y="7939"/>
            <a:ext cx="8964613" cy="936625"/>
          </a:xfrm>
          <a:noFill/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cs-CZ" altLang="cs-CZ" sz="2400" b="1"/>
              <a:t>    Národní program podpory cestovního ruchu</a:t>
            </a:r>
          </a:p>
          <a:p>
            <a:pPr algn="ctr" eaLnBrk="1" hangingPunct="1">
              <a:buFontTx/>
              <a:buNone/>
            </a:pPr>
            <a:r>
              <a:rPr lang="cs-CZ" altLang="cs-CZ" sz="1700" b="1"/>
              <a:t>(předběžné informace – září 2016)</a:t>
            </a:r>
          </a:p>
          <a:p>
            <a:pPr algn="ctr" eaLnBrk="1" hangingPunct="1">
              <a:buFontTx/>
              <a:buNone/>
            </a:pPr>
            <a:r>
              <a:rPr lang="cs-CZ" altLang="cs-CZ" sz="2200" b="1"/>
              <a:t> 1. podprogram - Rozvoj základní a doprovodné infrastruktury CR</a:t>
            </a:r>
          </a:p>
        </p:txBody>
      </p:sp>
      <p:sp>
        <p:nvSpPr>
          <p:cNvPr id="16388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1798638" y="1125539"/>
            <a:ext cx="8712200" cy="51847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1600" dirty="0">
                <a:cs typeface="Arial" pitchFamily="34" charset="0"/>
              </a:rPr>
              <a:t>V rámci podprogramu budou podporovány: monitoring návštěvnosti, rozvoj navigačních a informačních systémů v destinacích a v rámci atraktivit, rozvoj vybavenosti turistických tras, úprava lyžařských běžkařských tras, ekologicky šetrná doprava návštěvníků (úprava dopravních prostředků), doprovodná infrastruktura CR.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dirty="0"/>
              <a:t>Výše dotace</a:t>
            </a:r>
            <a:r>
              <a:rPr lang="cs-CZ" sz="1600" dirty="0"/>
              <a:t>: max. 50 %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1600" b="1" dirty="0"/>
              <a:t>Příjemci dotace</a:t>
            </a:r>
            <a:endParaRPr lang="cs-CZ" sz="1600" dirty="0"/>
          </a:p>
          <a:p>
            <a:pPr eaLnBrk="1" fontAlgn="t" hangingPunct="1">
              <a:defRPr/>
            </a:pPr>
            <a:r>
              <a:rPr lang="cs-CZ" sz="1600" b="1" dirty="0"/>
              <a:t>Podprogram 1/dotační titul - Podpora nadregionálních aktivit </a:t>
            </a:r>
            <a:r>
              <a:rPr lang="cs-CZ" sz="1600" dirty="0"/>
              <a:t>(projekt realizovaný v min. 2 krajích) samosprávné celky (vyjma statutárních měst a městských částí), organizace zřízené samosprávními celky (mimo muzeí zřizovaných krajem), mikroregiony/DSO spravující destinaci přesahující administrativní hranice, oblastní destinační společnosti, geoparky, NNO v CR, případně provozující atraktivity CR.</a:t>
            </a:r>
          </a:p>
          <a:p>
            <a:pPr eaLnBrk="1" hangingPunct="1">
              <a:defRPr/>
            </a:pPr>
            <a:r>
              <a:rPr lang="cs-CZ" sz="1600" b="1" dirty="0"/>
              <a:t>Podprogram 1/dotační titul - Rozvoj základní a doprovodné infrastruktury CR</a:t>
            </a:r>
            <a:endParaRPr lang="cs-CZ" sz="1600" dirty="0"/>
          </a:p>
          <a:p>
            <a:pPr eaLnBrk="1" hangingPunct="1">
              <a:defRPr/>
            </a:pPr>
            <a:r>
              <a:rPr lang="cs-CZ" sz="1600" dirty="0"/>
              <a:t>podnikatelské subjekty (podnikající PO a FO)</a:t>
            </a:r>
          </a:p>
          <a:p>
            <a:pPr eaLnBrk="1" hangingPunct="1">
              <a:defRPr/>
            </a:pPr>
            <a:r>
              <a:rPr lang="cs-CZ" sz="1600" b="1" dirty="0"/>
              <a:t>Podprogram 1/dotační titul - Rozvoj veřejné infrastruktury CR</a:t>
            </a:r>
            <a:endParaRPr lang="cs-CZ" sz="1600" dirty="0"/>
          </a:p>
          <a:p>
            <a:pPr eaLnBrk="1" hangingPunct="1">
              <a:defRPr/>
            </a:pPr>
            <a:r>
              <a:rPr lang="cs-CZ" sz="1600" dirty="0"/>
              <a:t>samosprávné subjekty (kraje, obce - vyjma statutárních měst a městských částí, organizace zřízené samosprávními celky mimo krajská muzea), provozovatelé TIC, geoparky, NNO provozující atraktivity CR, destinační společnosti, mikroregiony / DSO.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1600" dirty="0"/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880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82019-D330-430F-9F1D-767536878C16}" type="slidenum">
              <a:rPr lang="cs-CZ" altLang="cs-CZ" sz="1400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>
              <a:latin typeface="Arial Black" panose="020B0A04020102020204" pitchFamily="34" charset="0"/>
            </a:endParaRPr>
          </a:p>
        </p:txBody>
      </p:sp>
      <p:sp>
        <p:nvSpPr>
          <p:cNvPr id="22531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2182814" y="188913"/>
            <a:ext cx="8137525" cy="647700"/>
          </a:xfrm>
          <a:noFill/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cs-CZ" altLang="cs-CZ" sz="2400" b="1"/>
              <a:t>Národní program podpory cestovního ruchu – </a:t>
            </a:r>
          </a:p>
          <a:p>
            <a:pPr algn="ctr" eaLnBrk="1" hangingPunct="1">
              <a:buFontTx/>
              <a:buNone/>
            </a:pPr>
            <a:r>
              <a:rPr lang="cs-CZ" altLang="cs-CZ" sz="2400" b="1"/>
              <a:t>2. podprogram – Marketingové aktivity v CR</a:t>
            </a:r>
          </a:p>
        </p:txBody>
      </p:sp>
      <p:sp>
        <p:nvSpPr>
          <p:cNvPr id="16388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1897063" y="1196976"/>
            <a:ext cx="8424862" cy="50403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cs-CZ" sz="1600" dirty="0"/>
              <a:t>Podpora destinačních společností – přímý dopad na všechny subjekty cestovního ruchu bez ohledu na odvětví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cs-CZ" sz="1600" dirty="0"/>
              <a:t>Podpora marketingových aktivit, tvorby produktů a zavádění inovací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cs-CZ" sz="1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cs-CZ" sz="1600" dirty="0"/>
              <a:t>V rámci podprogramu budou podporovány: řízení destinace, marketingové výzkumy, tvorba a inovace produktů, </a:t>
            </a:r>
            <a:r>
              <a:rPr lang="cs-CZ" sz="1600" dirty="0" err="1"/>
              <a:t>branding</a:t>
            </a:r>
            <a:r>
              <a:rPr lang="cs-CZ" sz="1600" dirty="0"/>
              <a:t> destinace, distribuce produktů cestovního ruchu, komunikace, marketingové partnerství.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cs-CZ" sz="1600" b="1" dirty="0"/>
              <a:t>Výše dotace</a:t>
            </a:r>
            <a:r>
              <a:rPr lang="cs-CZ" sz="1600" dirty="0"/>
              <a:t>: max. 50 %.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600" b="1" dirty="0"/>
              <a:t>                                                  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600" b="1" dirty="0"/>
              <a:t>Příjemci dotace</a:t>
            </a:r>
            <a:r>
              <a:rPr lang="cs-CZ" sz="1600" dirty="0"/>
              <a:t>: </a:t>
            </a:r>
          </a:p>
          <a:p>
            <a:pPr marL="665163" indent="-2857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lang="cs-CZ" sz="1600" dirty="0"/>
              <a:t>registrované lokální a oblastní destinační společnosti – v dotačním titulu na úrovni lokální, </a:t>
            </a:r>
          </a:p>
          <a:p>
            <a:pPr marL="665163" indent="-2857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lang="cs-CZ" sz="1600" dirty="0"/>
              <a:t>krajské destinační společnosti, popř. krajské oddělení cestovního ruchu –                 v dotačním titulu na úrovni krajů</a:t>
            </a:r>
          </a:p>
          <a:p>
            <a:pPr marL="0" indent="0">
              <a:buNone/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780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E0D832-D3B1-4FA4-9B8F-4DBACE7EB8E7}" type="slidenum">
              <a:rPr lang="cs-CZ" altLang="cs-CZ" sz="1400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>
              <a:latin typeface="Arial Black" panose="020B0A04020102020204" pitchFamily="34" charset="0"/>
            </a:endParaRPr>
          </a:p>
        </p:txBody>
      </p:sp>
      <p:sp>
        <p:nvSpPr>
          <p:cNvPr id="23555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2157413" y="260350"/>
            <a:ext cx="7848600" cy="647700"/>
          </a:xfrm>
          <a:noFill/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cs-CZ" altLang="cs-CZ" sz="2400" b="1"/>
              <a:t>Národní program podpory cestovního ruchu –alokace na témata a subjekty</a:t>
            </a:r>
          </a:p>
        </p:txBody>
      </p:sp>
      <p:sp>
        <p:nvSpPr>
          <p:cNvPr id="16388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63751" y="1628776"/>
            <a:ext cx="8424863" cy="47529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altLang="cs-CZ" sz="2000" b="1" dirty="0">
                <a:latin typeface="HelveticaNeueLT Pro 55 Roman"/>
              </a:rPr>
              <a:t>Alokace na roky 2016 a 2017 - cca 580 mil. Kč   </a:t>
            </a:r>
            <a:endParaRPr lang="cs-CZ" altLang="cs-CZ" sz="20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2000" dirty="0">
              <a:latin typeface="HelveticaNeueLT Pro 55 Roman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552681" y="2708920"/>
          <a:ext cx="7056784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88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73182-5841-4FD5-B337-525B1D90FD98}" type="slidenum">
              <a:rPr lang="cs-CZ" altLang="cs-CZ" sz="1400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>
              <a:latin typeface="Arial Black" panose="020B0A04020102020204" pitchFamily="34" charset="0"/>
            </a:endParaRPr>
          </a:p>
        </p:txBody>
      </p:sp>
      <p:sp>
        <p:nvSpPr>
          <p:cNvPr id="24579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1847850" y="0"/>
            <a:ext cx="8496300" cy="647700"/>
          </a:xfrm>
          <a:noFill/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cs-CZ" altLang="cs-CZ" sz="2400" b="1"/>
              <a:t>Národní program podpory cestovního ruchu – </a:t>
            </a:r>
          </a:p>
          <a:p>
            <a:pPr algn="ctr" eaLnBrk="1" hangingPunct="1">
              <a:buFontTx/>
              <a:buNone/>
            </a:pPr>
            <a:r>
              <a:rPr lang="cs-CZ" altLang="cs-CZ" sz="2400" b="1"/>
              <a:t>základní procesní pravidla</a:t>
            </a:r>
          </a:p>
        </p:txBody>
      </p:sp>
      <p:sp>
        <p:nvSpPr>
          <p:cNvPr id="16388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1830388" y="836614"/>
            <a:ext cx="8712200" cy="518477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Realizace projektů 1 až 2 roky (pravidlo n+1)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Dodavatelský způsob realizace projektů (výběrová řízení na dodavatele)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Povinný marketing (propagace výstupů) u projektů realizovaných v rámci podprogramu    č. 1 (min. 3 – max. 8 % z celkových uznatelných výdajů)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Zajištění publicity poskytovatele dotací – MMR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Udržitelnost 3–5 let, </a:t>
            </a:r>
            <a:r>
              <a:rPr lang="cs-CZ" sz="1600" b="1" dirty="0"/>
              <a:t>předkládání zpráv v rámci udržitelnosti</a:t>
            </a:r>
            <a:endParaRPr lang="cs-CZ" sz="1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U projektů, kde je možné měřit či sledovat počet návštěvníků (příklad: podpořená expozice, rozhledna, vyznačená cyklostezka) bude vyžadováno </a:t>
            </a:r>
            <a:r>
              <a:rPr lang="cs-CZ" sz="1600" b="1" dirty="0"/>
              <a:t>poskytnutí zjištěných statistických údajů poskytovateli</a:t>
            </a:r>
            <a:r>
              <a:rPr lang="cs-CZ" sz="16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Externí hodnocení předložených žádostí (formální náležitosti a přijatelnost, kvalita akcí, soulad se strategiemi krajů)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dirty="0"/>
              <a:t>Spolupráce s RSK – u projektů v rámci dotačního titulu (P1) Rozvoj veřejné infrastruktury CR a dotačního titulu (P2) Marketingové aktivity na oblastní a lokální úrovni bude vyžadováno stanovisko Pracovní skupiny RSK k souladu projektu se strategiemi a prioritami v oblasti rozvoje CR v kraji. Příloha žádosti, ve které žadatel vazbu popíše.</a:t>
            </a: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264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19489A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D0B42-5AD2-4130-905F-54D1D8DC84D8}" type="slidenum">
              <a:rPr lang="cs-CZ" altLang="cs-CZ" sz="1400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>
              <a:latin typeface="Arial Black" panose="020B0A04020102020204" pitchFamily="34" charset="0"/>
            </a:endParaRPr>
          </a:p>
        </p:txBody>
      </p:sp>
      <p:sp>
        <p:nvSpPr>
          <p:cNvPr id="25603" name="Zástupný symbol pro text 1"/>
          <p:cNvSpPr>
            <a:spLocks noGrp="1"/>
          </p:cNvSpPr>
          <p:nvPr>
            <p:ph type="body" sz="quarter" idx="4294967295"/>
          </p:nvPr>
        </p:nvSpPr>
        <p:spPr>
          <a:xfrm>
            <a:off x="1897063" y="266700"/>
            <a:ext cx="8424862" cy="647700"/>
          </a:xfrm>
          <a:noFill/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cs-CZ" altLang="cs-CZ" sz="2400" b="1"/>
              <a:t>Národní program podpory cestovního ruchu – </a:t>
            </a:r>
          </a:p>
          <a:p>
            <a:pPr algn="ctr" eaLnBrk="1" hangingPunct="1">
              <a:buFontTx/>
              <a:buNone/>
            </a:pPr>
            <a:r>
              <a:rPr lang="cs-CZ" altLang="cs-CZ" sz="2400" b="1"/>
              <a:t>alokace na území krajů</a:t>
            </a:r>
          </a:p>
        </p:txBody>
      </p:sp>
      <p:sp>
        <p:nvSpPr>
          <p:cNvPr id="16388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1897063" y="1196976"/>
            <a:ext cx="8591550" cy="5184775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cs-CZ" sz="1600" b="1" dirty="0"/>
              <a:t>Stanovení alokace pro kraj</a:t>
            </a:r>
          </a:p>
          <a:p>
            <a:pPr>
              <a:spcBef>
                <a:spcPts val="0"/>
              </a:spcBef>
              <a:defRPr/>
            </a:pPr>
            <a:r>
              <a:rPr lang="cs-CZ" sz="1600" dirty="0"/>
              <a:t>Výše alokace NPPCRR stanovená pro kraj se odvíjí od výše podílu kraje na podpoře CR vynaložené z prostředků krajů za období 3 let. Vypočtený podíl je platný pro výzvy 2017–2018.</a:t>
            </a: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  <a:p>
            <a:pPr marL="381000" indent="-381000">
              <a:defRPr/>
            </a:pPr>
            <a:endParaRPr lang="cs-CZ" altLang="cs-CZ" sz="1600" dirty="0">
              <a:latin typeface="HelveticaNeueLT Pro 55 Roman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782888" y="2219326"/>
          <a:ext cx="6291262" cy="325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PROCENT. PODÍL Z CELKOVÉ ALOKACE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Moravskoslezský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9,1 %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Ústecký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9 %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Středočeský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8,9 %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Karlovarský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8,7 %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Kraj Vysočina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8,6 %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Jihomoravský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8,6 %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Jihočeský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8,6 %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Pardubický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8,3 %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Olomoucký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7,3 %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Královéhradecký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7,2 %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Plzeňský kraj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5,4 %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19489A"/>
                          </a:solidFill>
                          <a:effectLst/>
                        </a:rPr>
                        <a:t>Zlínský kraj</a:t>
                      </a:r>
                      <a:endParaRPr lang="cs-CZ" sz="1100" b="1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4,7 %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19489A"/>
                          </a:solidFill>
                          <a:effectLst/>
                        </a:rPr>
                        <a:t>Liberecký kraj</a:t>
                      </a:r>
                      <a:endParaRPr lang="cs-CZ" sz="1100" b="1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4,3 %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19489A"/>
                          </a:solidFill>
                          <a:effectLst/>
                        </a:rPr>
                        <a:t>Hlavní město Praha</a:t>
                      </a:r>
                      <a:endParaRPr lang="cs-CZ" sz="1100" b="1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9489A"/>
                          </a:solidFill>
                          <a:effectLst/>
                        </a:rPr>
                        <a:t>1,4 %</a:t>
                      </a:r>
                      <a:endParaRPr lang="cs-CZ" sz="1100" b="1" dirty="0">
                        <a:solidFill>
                          <a:srgbClr val="1948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497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Širokoúhlá obrazovka</PresentationFormat>
  <Paragraphs>90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HelveticaNeueLT Pro 55 Roman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Feyfarova</dc:creator>
  <cp:lastModifiedBy>Eva Feyfarova</cp:lastModifiedBy>
  <cp:revision>1</cp:revision>
  <dcterms:created xsi:type="dcterms:W3CDTF">2016-10-03T12:32:22Z</dcterms:created>
  <dcterms:modified xsi:type="dcterms:W3CDTF">2016-10-03T12:32:51Z</dcterms:modified>
</cp:coreProperties>
</file>