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62" r:id="rId4"/>
    <p:sldId id="260" r:id="rId5"/>
    <p:sldId id="267" r:id="rId6"/>
    <p:sldId id="278" r:id="rId7"/>
    <p:sldId id="259" r:id="rId8"/>
    <p:sldId id="268" r:id="rId9"/>
    <p:sldId id="269" r:id="rId10"/>
    <p:sldId id="271" r:id="rId11"/>
    <p:sldId id="270" r:id="rId12"/>
    <p:sldId id="272" r:id="rId13"/>
    <p:sldId id="273" r:id="rId14"/>
    <p:sldId id="264" r:id="rId15"/>
    <p:sldId id="261" r:id="rId16"/>
    <p:sldId id="263" r:id="rId17"/>
    <p:sldId id="274" r:id="rId18"/>
    <p:sldId id="275" r:id="rId19"/>
    <p:sldId id="276" r:id="rId20"/>
    <p:sldId id="277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5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5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2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2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5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3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4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26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6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359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69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7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9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4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15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5E8F75-A133-4718-8A76-558C32A256F7}" type="datetimeFigureOut">
              <a:rPr lang="cs-CZ" smtClean="0"/>
              <a:t>24.01.2018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76D836-9C12-4DBC-9F3D-809E648AE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4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orpchrudim.cz/" TargetMode="External"/><Relationship Id="rId2" Type="http://schemas.openxmlformats.org/officeDocument/2006/relationships/hyperlink" Target="http://www.masskch.cz/dotacni-info-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maporpchrudim.cz/inspirace/sablony-1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81A5E97-2075-4D0B-9C27-821C375C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9495" y="1614211"/>
            <a:ext cx="7673009" cy="1655762"/>
          </a:xfrm>
        </p:spPr>
        <p:txBody>
          <a:bodyPr>
            <a:noAutofit/>
          </a:bodyPr>
          <a:lstStyle/>
          <a:p>
            <a:r>
              <a:rPr lang="cs-CZ" sz="3600" b="1" dirty="0"/>
              <a:t>Animace škol - seminář pro školy</a:t>
            </a:r>
          </a:p>
          <a:p>
            <a:r>
              <a:rPr lang="cs-CZ" sz="3600" b="1" dirty="0"/>
              <a:t> MAS SKCH, z.s.</a:t>
            </a:r>
            <a:br>
              <a:rPr lang="cs-CZ" sz="3600" b="1" dirty="0"/>
            </a:br>
            <a:br>
              <a:rPr lang="cs-CZ" sz="3200" dirty="0"/>
            </a:br>
            <a:r>
              <a:rPr lang="cs-CZ" sz="3200" dirty="0"/>
              <a:t>Datum konání: 25. 1. 2018 začátek od 09:00</a:t>
            </a:r>
            <a:br>
              <a:rPr lang="cs-CZ" sz="3200" dirty="0"/>
            </a:br>
            <a:r>
              <a:rPr lang="cs-CZ" sz="3200" dirty="0"/>
              <a:t>Místo konání: Volnočasové centrum Luže, Žižkova 178, 53854 Luže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D7A241-8D35-46A1-94A2-AD07171B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D6B515-BE35-4D48-8F52-F1D83CBA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b="1" dirty="0"/>
              <a:t>Místně zakotvené učení – tři hlavní cíle (krmíme tři ptáčky jedním semínkem) </a:t>
            </a:r>
            <a:endParaRPr lang="cs-CZ" dirty="0"/>
          </a:p>
          <a:p>
            <a:r>
              <a:rPr lang="cs-CZ" dirty="0"/>
              <a:t>Zlepšení studijních výsledků žáků, úspěch pro každého žáka </a:t>
            </a:r>
          </a:p>
          <a:p>
            <a:r>
              <a:rPr lang="cs-CZ" dirty="0"/>
              <a:t>Udržitelný rozvoj obce (zlepšení kvality životního prostředí a moudré nakládání se zdroji, sociální spravedlnost, ekonomická vitalita – zlepšení ve všech 3 pilířích UR) </a:t>
            </a:r>
          </a:p>
          <a:p>
            <a:r>
              <a:rPr lang="cs-CZ" dirty="0"/>
              <a:t>Výchova k aktivnímu občanství, k zodpovědnému správcovství místa, obce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FFA7F3D-C12F-4331-8B68-181CEFC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MZU – místně zakotvené učení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92B95B-1930-43C2-ABC9-2C06C87E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2" y="5875868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5EDD7-D3D0-46BB-84B8-F9CA2C26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Z angl. </a:t>
            </a:r>
            <a:r>
              <a:rPr lang="cs-CZ" sz="2700" i="1" dirty="0"/>
              <a:t>place-</a:t>
            </a:r>
            <a:r>
              <a:rPr lang="cs-CZ" sz="2700" i="1" dirty="0" err="1"/>
              <a:t>based</a:t>
            </a:r>
            <a:r>
              <a:rPr lang="cs-CZ" sz="2700" i="1" dirty="0"/>
              <a:t> </a:t>
            </a:r>
            <a:r>
              <a:rPr lang="cs-CZ" sz="2700" i="1" dirty="0" err="1"/>
              <a:t>education</a:t>
            </a:r>
            <a:r>
              <a:rPr lang="cs-CZ" sz="2700" i="1" dirty="0"/>
              <a:t> </a:t>
            </a:r>
            <a:br>
              <a:rPr lang="cs-CZ" sz="2700" dirty="0"/>
            </a:br>
            <a:r>
              <a:rPr lang="cs-CZ" sz="2700" dirty="0"/>
              <a:t>Reaguje na současné trendy ve školství (objem na úkor kvality) a společenském vývoji (vykořenění, globalizace) </a:t>
            </a:r>
            <a:br>
              <a:rPr lang="cs-CZ" sz="2700" dirty="0"/>
            </a:br>
            <a:r>
              <a:rPr lang="cs-CZ" sz="2700" dirty="0"/>
              <a:t>Vyvíjí se na pomezí EVVO, ochrany přírody a komunitního rozvoje </a:t>
            </a:r>
            <a:br>
              <a:rPr lang="cs-CZ" sz="2700" dirty="0"/>
            </a:br>
            <a:r>
              <a:rPr lang="cs-CZ" sz="2700" dirty="0"/>
              <a:t></a:t>
            </a:r>
            <a:r>
              <a:rPr lang="cs-CZ" sz="2700" b="1" dirty="0"/>
              <a:t>Prostředí místa je jednotícím kontextem pro výuku </a:t>
            </a:r>
            <a:br>
              <a:rPr lang="cs-CZ" sz="2700" dirty="0"/>
            </a:br>
            <a:r>
              <a:rPr lang="pl-PL" sz="2700" dirty="0"/>
              <a:t></a:t>
            </a:r>
            <a:r>
              <a:rPr lang="pl-PL" sz="2700" b="1" dirty="0"/>
              <a:t>Klade důraz na zapojení veřejnosti </a:t>
            </a:r>
            <a:br>
              <a:rPr lang="pl-PL" sz="2700" dirty="0"/>
            </a:br>
            <a:r>
              <a:rPr lang="cs-CZ" sz="2700" dirty="0"/>
              <a:t></a:t>
            </a:r>
            <a:r>
              <a:rPr lang="cs-CZ" sz="2700" b="1" dirty="0"/>
              <a:t>Využívá tzv. servisních projektů, které mají praktický význam pro místo a školu </a:t>
            </a:r>
            <a:br>
              <a:rPr lang="cs-CZ" sz="2700" dirty="0"/>
            </a:br>
            <a:r>
              <a:rPr lang="cs-CZ" sz="2700" dirty="0"/>
              <a:t>Vede k lepším studijním výsledkům žáků, k poklesu kázeňských problémů, vyššímu ocenění a podpoře škol, větší spokojenosti a nižší fluktuaci učitelů a obnovenému povědomí o hodnotách místa a obce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ADB81-BF5D-46AB-88B7-A1AB57874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2" y="5875868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6056F4-506E-48CF-9B32-57ED6255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44" y="172278"/>
            <a:ext cx="10986052" cy="51153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9600" dirty="0"/>
          </a:p>
          <a:p>
            <a:r>
              <a:rPr lang="cs-CZ" sz="9600" dirty="0"/>
              <a:t>Učení se přesouvá mimo třídu – ven do obce a jejího okolí </a:t>
            </a:r>
          </a:p>
          <a:p>
            <a:r>
              <a:rPr lang="pt-BR" sz="9600" dirty="0"/>
              <a:t>Učení se soustředí na místní témata a souvislosti </a:t>
            </a:r>
          </a:p>
          <a:p>
            <a:r>
              <a:rPr lang="cs-CZ" sz="9600" dirty="0"/>
              <a:t>Učení je pro žáka osobně relevantní </a:t>
            </a:r>
          </a:p>
          <a:p>
            <a:r>
              <a:rPr lang="cs-CZ" sz="9600" dirty="0"/>
              <a:t>Podporou pro učení jsou partnerství v obci – s místními organizacemi, podnikateli, vedením obce apod. </a:t>
            </a:r>
          </a:p>
          <a:p>
            <a:r>
              <a:rPr lang="cs-CZ" sz="9600" dirty="0"/>
              <a:t>Učení je mezipředmětové, mezioborové – hranice mezi předměty se rozplývají, jsou prostupné </a:t>
            </a:r>
          </a:p>
          <a:p>
            <a:r>
              <a:rPr lang="cs-CZ" sz="9600" dirty="0"/>
              <a:t>Učení vychází ze vztahu člověka k místu, dál jej rozvíjí a podporuje </a:t>
            </a:r>
          </a:p>
          <a:p>
            <a:r>
              <a:rPr lang="cs-CZ" sz="9600" dirty="0"/>
              <a:t>Učíme se v místě, ale toto místní učení slouží jako základ pro porozumění a účast na řešení regionálních a globálních problémů </a:t>
            </a:r>
          </a:p>
          <a:p>
            <a:r>
              <a:rPr lang="cs-CZ" sz="9600" dirty="0"/>
              <a:t>MZU je nástrojem učení, ne něčím navíc </a:t>
            </a:r>
          </a:p>
          <a:p>
            <a:r>
              <a:rPr lang="cs-CZ" sz="9600" dirty="0"/>
              <a:t>Učitel není zdroj všeho vědění, ale zkušený průvodce procesem, v němž i on se učí; učiteli jsou i odborníci, znalci, pamětníci </a:t>
            </a:r>
          </a:p>
          <a:p>
            <a:r>
              <a:rPr lang="cs-CZ" sz="9600" dirty="0"/>
              <a:t>MZU cestou tzv. servisních projektů přináší hmatatelné, užitečné, praktické výsledky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441D9A-E36B-4844-821A-C8E1A1AEC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51" y="6078732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AA9890-9D3E-41BF-B614-0C39215A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0" y="583096"/>
            <a:ext cx="9823171" cy="5115339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pl-PL" b="1" dirty="0"/>
              <a:t>Co je v MZU důležité </a:t>
            </a:r>
            <a:endParaRPr lang="pl-PL" dirty="0"/>
          </a:p>
          <a:p>
            <a:r>
              <a:rPr lang="cs-CZ" dirty="0"/>
              <a:t>Téma je základem kurikula </a:t>
            </a:r>
          </a:p>
          <a:p>
            <a:r>
              <a:rPr lang="cs-CZ" dirty="0"/>
              <a:t>Žáci nekonzumují předžvýkané znalosti, ale vytvářejí si své vlastní – nejsou jen konzumenty znalostí, které vytvořili jiní </a:t>
            </a:r>
          </a:p>
          <a:p>
            <a:r>
              <a:rPr lang="cs-CZ" dirty="0"/>
              <a:t>Žáci mají vliv na to, jakým tématem se budou zabývat </a:t>
            </a:r>
          </a:p>
          <a:p>
            <a:r>
              <a:rPr lang="cs-CZ" dirty="0"/>
              <a:t>Učitelé vytvářejí vlastní osnovy, neaplikují jen osnovy vytvořené jinde a jinými </a:t>
            </a:r>
          </a:p>
          <a:p>
            <a:r>
              <a:rPr lang="cs-CZ" dirty="0"/>
              <a:t>Žáci jsou vnímáni jako občané plnohodnotně se zapojující do života v obci </a:t>
            </a:r>
          </a:p>
          <a:p>
            <a:r>
              <a:rPr lang="cs-CZ" b="1" dirty="0"/>
              <a:t>Výuka s vazbou na místo + zapojení žáků do realizace – servisní učení </a:t>
            </a:r>
          </a:p>
          <a:p>
            <a:r>
              <a:rPr lang="cs-CZ" dirty="0"/>
              <a:t>Zájemci o spolupráci: info@masskch.cz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2C5B48-D0AA-41E3-8C74-3D3214BF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2" y="5875868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19703-C68C-4667-8166-361CDDE7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 2 - </a:t>
            </a:r>
            <a:r>
              <a:rPr lang="cs-CZ" b="1" dirty="0"/>
              <a:t>Podpora polytechnického vzdělávání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C4E7A4-A7A2-4FB3-B3F3-E2329DBF3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966"/>
            <a:ext cx="10515600" cy="366322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Aktivita bude realizována prostřednictvím 20 škol, které vybral Pardubický kraj na základě skupin oborů, které jsou v souladu s požadavky trhu práce v Pardubickém kraji podle Krajského akčního plánu a které zohledňují další nadstavbové věci jako např. sektorové dohody. Tyto školy o zapojení do projektu projevily zájem. Každá SŠ naváže partnerství s 2-3 ZŠ. Bude probíhat spolupráce učitelů přírodovědných a technických předmětů při vzdělávání na přípravě projektových dnů a na přípravě kroužků.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Je nějaká ZŠ zapojena?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57D48A-E63F-4C2B-BCB4-877072BFE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8CB2743-04FB-4637-A980-BDEF960D478B}"/>
              </a:ext>
            </a:extLst>
          </p:cNvPr>
          <p:cNvSpPr txBox="1"/>
          <p:nvPr/>
        </p:nvSpPr>
        <p:spPr>
          <a:xfrm>
            <a:off x="801756" y="898850"/>
            <a:ext cx="105884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Nabídka APIV</a:t>
            </a:r>
          </a:p>
          <a:p>
            <a:r>
              <a:rPr lang="cs-CZ" sz="2400" dirty="0"/>
              <a:t>• nulová administrativní zátěž pro školu, neboť realizátorem je NIDV</a:t>
            </a:r>
          </a:p>
          <a:p>
            <a:r>
              <a:rPr lang="cs-CZ" sz="2400" dirty="0"/>
              <a:t>• NIDV průběh a efektivitu nabízených služeb se školou konzultuje, aby byly splněny    	potřeby školy</a:t>
            </a:r>
          </a:p>
          <a:p>
            <a:r>
              <a:rPr lang="cs-CZ" sz="2400" dirty="0"/>
              <a:t>• akreditované vzdělávací kurzy, probíhají ve škole (dle  domluvy s ostatními účastníky)</a:t>
            </a:r>
          </a:p>
          <a:p>
            <a:r>
              <a:rPr lang="cs-CZ" sz="2400" dirty="0"/>
              <a:t>• za každý kraj v ČR může být zapojeno 12 škol s komplexní podporou </a:t>
            </a:r>
          </a:p>
          <a:p>
            <a:r>
              <a:rPr lang="cs-CZ" sz="2400" dirty="0"/>
              <a:t>	a 12 škol s vybranou podporou, vznikne krajská síť spolupracujících škol.</a:t>
            </a:r>
          </a:p>
          <a:p>
            <a:r>
              <a:rPr lang="cs-CZ" sz="2400" dirty="0"/>
              <a:t>• v rámci krajské sítě spolu budou školy spolupracovat – zpětná vazba, odborné stáže,   	příklady dobré praxe</a:t>
            </a:r>
          </a:p>
          <a:p>
            <a:r>
              <a:rPr lang="cs-CZ" sz="2400" dirty="0"/>
              <a:t>• podpora v rámci tohoto projektu NIDV může být čerpána až do konce školního roku 2021, záleží na škole, jak si čerpání podpory rozloží - nevadí tedy, pokud je škola zapojena do dalších projektů, na vyčerpání podpory je čas.</a:t>
            </a:r>
          </a:p>
          <a:p>
            <a:r>
              <a:rPr lang="cs-CZ" sz="2400" dirty="0"/>
              <a:t> zájemci</a:t>
            </a:r>
          </a:p>
          <a:p>
            <a:r>
              <a:rPr lang="cs-CZ" dirty="0"/>
              <a:t>--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0B7E64-1B62-45C7-8E7B-569EB268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C3D2581-A125-43F7-B5F8-26ED74DB74D5}"/>
              </a:ext>
            </a:extLst>
          </p:cNvPr>
          <p:cNvSpPr/>
          <p:nvPr/>
        </p:nvSpPr>
        <p:spPr>
          <a:xfrm>
            <a:off x="887896" y="612844"/>
            <a:ext cx="113041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Návrhy náplně kurzu základní přípravy (tvoří NÚV):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VP ZP (40 hodin) - povinné: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1 </a:t>
            </a:r>
            <a:r>
              <a:rPr lang="cs-CZ" b="1" dirty="0"/>
              <a:t>.           Vzdělávací modul Pedagogická diagnostika</a:t>
            </a:r>
          </a:p>
          <a:p>
            <a:r>
              <a:rPr lang="cs-CZ" b="1" dirty="0"/>
              <a:t>2.            Vzdělávací modul Individuální vzdělávací plán a plán pedagogické podpory v základním vzdělávání</a:t>
            </a:r>
          </a:p>
          <a:p>
            <a:r>
              <a:rPr lang="cs-CZ" b="1" dirty="0"/>
              <a:t>3.            Vzdělávací modul Strategie řízení výuky</a:t>
            </a:r>
          </a:p>
          <a:p>
            <a:r>
              <a:rPr lang="cs-CZ" b="1" dirty="0"/>
              <a:t>4.            Vzdělávací modul Úloha jako prostředek individualizace a diferenciace výuky</a:t>
            </a:r>
          </a:p>
          <a:p>
            <a:r>
              <a:rPr lang="cs-CZ" b="1" dirty="0"/>
              <a:t>5.            Vzdělávací modul Hodnocení v individualizované výuce</a:t>
            </a:r>
          </a:p>
          <a:p>
            <a:endParaRPr lang="cs-CZ" dirty="0"/>
          </a:p>
          <a:p>
            <a:r>
              <a:rPr lang="cs-CZ" dirty="0"/>
              <a:t> Nepovinné moduly:</a:t>
            </a:r>
          </a:p>
          <a:p>
            <a:r>
              <a:rPr lang="cs-CZ" b="1" dirty="0"/>
              <a:t> </a:t>
            </a:r>
          </a:p>
          <a:p>
            <a:r>
              <a:rPr lang="cs-CZ" b="1" dirty="0"/>
              <a:t>6.            Vzdělávací modul Úpravy ŠVP v kontextu realizace společného vzdělávání</a:t>
            </a:r>
          </a:p>
          <a:p>
            <a:r>
              <a:rPr lang="cs-CZ" b="1" dirty="0"/>
              <a:t>7.            Vzdělávací modul Společné vzdělávání a kultura školy</a:t>
            </a:r>
          </a:p>
          <a:p>
            <a:r>
              <a:rPr lang="cs-CZ" b="1" dirty="0"/>
              <a:t>8.            Vzdělávací modul Žákovské prekoncepce mentálního postižení</a:t>
            </a:r>
          </a:p>
          <a:p>
            <a:r>
              <a:rPr lang="cs-CZ" b="1" dirty="0"/>
              <a:t> </a:t>
            </a:r>
          </a:p>
          <a:p>
            <a:r>
              <a:rPr lang="cs-CZ" dirty="0"/>
              <a:t>Pracovník NIDV nabídku škole v rámci APIV osobně (přijede do dané školy) či telefonicky zkonzultuje.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C46E55-0B51-49B5-BBA4-C4048F96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BE0DBDF-AFA5-498A-80D1-CA9EFE18BD06}"/>
              </a:ext>
            </a:extLst>
          </p:cNvPr>
          <p:cNvSpPr txBox="1"/>
          <p:nvPr/>
        </p:nvSpPr>
        <p:spPr>
          <a:xfrm>
            <a:off x="2597426" y="1351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F42229-5CBA-427C-ABB9-8DFC01F6760F}"/>
              </a:ext>
            </a:extLst>
          </p:cNvPr>
          <p:cNvSpPr txBox="1"/>
          <p:nvPr/>
        </p:nvSpPr>
        <p:spPr>
          <a:xfrm>
            <a:off x="1348903" y="888287"/>
            <a:ext cx="94941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MAS pro vás aneb co poskytujeme  v rámci SCLLD: </a:t>
            </a:r>
          </a:p>
          <a:p>
            <a:r>
              <a:rPr lang="cs-CZ" sz="2400" dirty="0"/>
              <a:t>Konzultace a metodické vedení šablon</a:t>
            </a:r>
          </a:p>
          <a:p>
            <a:r>
              <a:rPr lang="cs-CZ" sz="2400" dirty="0"/>
              <a:t>Konzultace před podáním výzvy do IROP</a:t>
            </a:r>
          </a:p>
          <a:p>
            <a:r>
              <a:rPr lang="cs-CZ" sz="2400" dirty="0"/>
              <a:t>Celkové informace o dotačních podporách</a:t>
            </a:r>
          </a:p>
          <a:p>
            <a:r>
              <a:rPr lang="cs-CZ" sz="2400" dirty="0"/>
              <a:t>Informace o lokálních zdrojích</a:t>
            </a:r>
          </a:p>
          <a:p>
            <a:r>
              <a:rPr lang="cs-CZ" sz="2400" dirty="0"/>
              <a:t>Kontakty na odborníky dle témat, vzdělávací akce dle potřeb škol</a:t>
            </a:r>
          </a:p>
          <a:p>
            <a:r>
              <a:rPr lang="cs-CZ" sz="2400" dirty="0"/>
              <a:t>Sdílení informací mezi subjekty, </a:t>
            </a:r>
          </a:p>
          <a:p>
            <a:r>
              <a:rPr lang="cs-CZ" sz="2400" dirty="0"/>
              <a:t>síťování (soc. služby, zaměstnavatelé, systémové projekty, KAP, PSS</a:t>
            </a:r>
          </a:p>
          <a:p>
            <a:r>
              <a:rPr lang="cs-CZ" sz="2400" dirty="0"/>
              <a:t>ŠKOLA NA ÚZEMÍ MAS = VÝHODA</a:t>
            </a:r>
          </a:p>
          <a:p>
            <a:r>
              <a:rPr lang="cs-CZ" sz="2400" dirty="0"/>
              <a:t>Dotace: </a:t>
            </a:r>
            <a:r>
              <a:rPr lang="cs-CZ" sz="2400" dirty="0">
                <a:hlinkClick r:id="rId2"/>
              </a:rPr>
              <a:t>http://www.masskch.cz/dotacni-info-1/</a:t>
            </a:r>
            <a:endParaRPr lang="cs-CZ" sz="2400" dirty="0"/>
          </a:p>
          <a:p>
            <a:r>
              <a:rPr lang="cs-CZ" sz="2400" dirty="0"/>
              <a:t>Vzdělávání: </a:t>
            </a:r>
            <a:r>
              <a:rPr lang="cs-CZ" sz="2400" dirty="0">
                <a:hlinkClick r:id="rId3"/>
              </a:rPr>
              <a:t>http://www.maporpchrudim.cz/</a:t>
            </a:r>
            <a:endParaRPr lang="cs-CZ" sz="2400" dirty="0"/>
          </a:p>
          <a:p>
            <a:r>
              <a:rPr lang="cs-CZ" sz="2400" dirty="0"/>
              <a:t>Šablony: </a:t>
            </a:r>
            <a:r>
              <a:rPr lang="cs-CZ" sz="2400" dirty="0">
                <a:hlinkClick r:id="rId4"/>
              </a:rPr>
              <a:t>http://www.maporpchrudim.cz/inspirace/sablony-1/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836608-9B85-47DD-A25F-885777584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29F2FAF-5697-4529-B8F9-B29960CBB2C6}"/>
              </a:ext>
            </a:extLst>
          </p:cNvPr>
          <p:cNvSpPr txBox="1"/>
          <p:nvPr/>
        </p:nvSpPr>
        <p:spPr>
          <a:xfrm>
            <a:off x="2332383" y="1470991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r>
              <a:rPr lang="cs-CZ" b="1" dirty="0"/>
              <a:t>FUNKČNÍ OBEC	                         FUNKČNÍ ŠKOLA</a:t>
            </a:r>
          </a:p>
        </p:txBody>
      </p: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8D91D1F8-5B73-4C60-B387-56D670630A95}"/>
              </a:ext>
            </a:extLst>
          </p:cNvPr>
          <p:cNvSpPr/>
          <p:nvPr/>
        </p:nvSpPr>
        <p:spPr>
          <a:xfrm>
            <a:off x="4654436" y="138597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631E0D-A1C8-4233-8554-0724B56E6096}"/>
              </a:ext>
            </a:extLst>
          </p:cNvPr>
          <p:cNvSpPr txBox="1"/>
          <p:nvPr/>
        </p:nvSpPr>
        <p:spPr>
          <a:xfrm>
            <a:off x="1495177" y="2372139"/>
            <a:ext cx="5287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OU – ZŘIZOVATEL</a:t>
            </a:r>
          </a:p>
          <a:p>
            <a:r>
              <a:rPr lang="cs-CZ" dirty="0"/>
              <a:t>INVESTICE DO OBJEKTŮ A VYBAVENÍ</a:t>
            </a:r>
          </a:p>
          <a:p>
            <a:r>
              <a:rPr lang="cs-CZ" dirty="0"/>
              <a:t>ZAJIŠTĚNÍ DOPRAVNÍ OBSLUŽNOSTI</a:t>
            </a:r>
          </a:p>
          <a:p>
            <a:r>
              <a:rPr lang="cs-CZ" dirty="0"/>
              <a:t>STABILIZACE  A NÁRŮST EKONOMICKY AKTIVNÍCH OBYVATEL</a:t>
            </a:r>
          </a:p>
          <a:p>
            <a:r>
              <a:rPr lang="cs-CZ" dirty="0"/>
              <a:t>NAVYŠOVÁNÍ ROZPOČTU OBCE</a:t>
            </a:r>
          </a:p>
          <a:p>
            <a:r>
              <a:rPr lang="cs-CZ" dirty="0"/>
              <a:t>VYUŽITÍ NOVÝCH FINANČNÍCH ZDROJŮ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9A88FC-2763-4C4C-9E24-4C89F532B344}"/>
              </a:ext>
            </a:extLst>
          </p:cNvPr>
          <p:cNvSpPr txBox="1"/>
          <p:nvPr/>
        </p:nvSpPr>
        <p:spPr>
          <a:xfrm>
            <a:off x="6548892" y="2341859"/>
            <a:ext cx="4147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ROSTE KVALITA VZDĚLÁNÍ, </a:t>
            </a:r>
          </a:p>
          <a:p>
            <a:r>
              <a:rPr lang="cs-CZ" dirty="0"/>
              <a:t>DOSTUPNÉ  A ROZŠIŘUJÍCÍ SE VOLNOČASOVÉ AKTIVITY</a:t>
            </a:r>
          </a:p>
          <a:p>
            <a:r>
              <a:rPr lang="cs-CZ" dirty="0"/>
              <a:t>STABILIZACE POČTU ŽÁKŮ</a:t>
            </a:r>
          </a:p>
          <a:p>
            <a:r>
              <a:rPr lang="cs-CZ" dirty="0"/>
              <a:t>POSILOVÁNÍ PRESTIŽE ŠKOL</a:t>
            </a:r>
          </a:p>
          <a:p>
            <a:r>
              <a:rPr lang="cs-CZ" dirty="0"/>
              <a:t>NABÍDKY KOMUNITNÍ ŠKOLY</a:t>
            </a:r>
          </a:p>
          <a:p>
            <a:r>
              <a:rPr lang="cs-CZ" dirty="0"/>
              <a:t>NOVÉ FORMY SPOLUPRÁCE S NNO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AD67BB2-A77B-4A6F-940C-BCA4B0BDAE7A}"/>
              </a:ext>
            </a:extLst>
          </p:cNvPr>
          <p:cNvSpPr/>
          <p:nvPr/>
        </p:nvSpPr>
        <p:spPr>
          <a:xfrm>
            <a:off x="1815531" y="4874720"/>
            <a:ext cx="7906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SPOLUPRÁCE PŘI STRATEGICKÉM PLÁNOVÁNÍ – TREND, NEZBYTNOST</a:t>
            </a:r>
          </a:p>
          <a:p>
            <a:r>
              <a:rPr lang="cs-CZ" dirty="0"/>
              <a:t>STRATEGIE ROZVOJE OBCÍ, MIKROREGIONŮ, ORP(MAP), KAP, SCLLD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998159-35BC-4624-8CE5-E568E8FD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C31D93-7023-47AA-AA1E-0270DFAFDB9F}"/>
              </a:ext>
            </a:extLst>
          </p:cNvPr>
          <p:cNvSpPr txBox="1"/>
          <p:nvPr/>
        </p:nvSpPr>
        <p:spPr>
          <a:xfrm>
            <a:off x="2069658" y="1474304"/>
            <a:ext cx="77457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OBEC-ZŘIZOVATEL</a:t>
            </a:r>
          </a:p>
          <a:p>
            <a:endParaRPr lang="cs-CZ" b="1" dirty="0"/>
          </a:p>
          <a:p>
            <a:r>
              <a:rPr lang="cs-CZ" dirty="0"/>
              <a:t>IROP 2.4 		ZVÝŠENÍ KVALITY INFRASTRUKTURY ŠKOL</a:t>
            </a:r>
          </a:p>
          <a:p>
            <a:r>
              <a:rPr lang="cs-CZ" dirty="0"/>
              <a:t>MAS-IROP 	ZVÝŠENÍ KVALITY INFRASTRUKTURY ŠKOL</a:t>
            </a:r>
          </a:p>
          <a:p>
            <a:r>
              <a:rPr lang="cs-CZ" dirty="0"/>
              <a:t>MF 			PODPORA ROZVOJE TECHNICKÉ ZÁKLADNY ŠKOL</a:t>
            </a:r>
          </a:p>
          <a:p>
            <a:r>
              <a:rPr lang="cs-CZ" dirty="0"/>
              <a:t>OPŽP 		SNIŽOVÁNÍ ENERGETICKÉ NÁROČNOSTI BUDOV</a:t>
            </a:r>
          </a:p>
          <a:p>
            <a:r>
              <a:rPr lang="cs-CZ" dirty="0"/>
              <a:t>PK C1 		PODPORA VÝSTAVBY A OPRAV SPORTOVNÍHO ZAŘÍZENÍ</a:t>
            </a:r>
          </a:p>
          <a:p>
            <a:r>
              <a:rPr lang="cs-CZ" dirty="0"/>
              <a:t>MMR, D6 	PODPORA OBNOVY SPORTOVNÍ INFRASTRUKTURY</a:t>
            </a:r>
          </a:p>
          <a:p>
            <a:r>
              <a:rPr lang="cs-CZ" dirty="0"/>
              <a:t>MPŽ 		PŘÍRODNÍ ZAHRADY</a:t>
            </a:r>
          </a:p>
          <a:p>
            <a:r>
              <a:rPr lang="cs-CZ" dirty="0"/>
              <a:t>MMR, DT2 	PODPORA BUDOVÁNÍ MÍST AKTIVNÍHO ODPOČINKU</a:t>
            </a:r>
          </a:p>
          <a:p>
            <a:r>
              <a:rPr lang="cs-CZ" dirty="0"/>
              <a:t>MZE 		PODPORA BUDOVÁNÍ MÍST AKTIVNÍHO ODPOČINKU</a:t>
            </a:r>
          </a:p>
          <a:p>
            <a:r>
              <a:rPr lang="cs-CZ" dirty="0"/>
              <a:t>MPŽ 		ZELEŇ DO MĚST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35798D-DAB5-4252-9F7D-4ECC916EC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7D197-4468-4FB9-A357-38F7631A9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F71E65-ABA7-4E9E-8336-2C020B0A435B}"/>
              </a:ext>
            </a:extLst>
          </p:cNvPr>
          <p:cNvSpPr txBox="1"/>
          <p:nvPr/>
        </p:nvSpPr>
        <p:spPr>
          <a:xfrm>
            <a:off x="2266121" y="877023"/>
            <a:ext cx="7593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cs-CZ" sz="2400" dirty="0"/>
            </a:br>
            <a:r>
              <a:rPr lang="cs-CZ" sz="2400" dirty="0"/>
              <a:t>						PROGRAM:</a:t>
            </a:r>
            <a:br>
              <a:rPr lang="cs-CZ" sz="2400" dirty="0"/>
            </a:br>
            <a:r>
              <a:rPr lang="cs-CZ" sz="2400" b="1" dirty="0"/>
              <a:t>MAS SKCH </a:t>
            </a:r>
            <a:r>
              <a:rPr lang="cs-CZ" sz="2400" dirty="0"/>
              <a:t>– přehled oblastí spolupráce (šablony, MAP, </a:t>
            </a:r>
          </a:p>
          <a:p>
            <a:r>
              <a:rPr lang="cs-CZ" sz="2400" dirty="0"/>
              <a:t>                   GDPR, MZU-regionální soudržnost</a:t>
            </a:r>
            <a:r>
              <a:rPr lang="cs-CZ" sz="2400"/>
              <a:t>, APZ apod</a:t>
            </a:r>
            <a:r>
              <a:rPr lang="cs-CZ" sz="2400" dirty="0"/>
              <a:t>.)</a:t>
            </a:r>
            <a:br>
              <a:rPr lang="cs-CZ" sz="2400" dirty="0"/>
            </a:br>
            <a:r>
              <a:rPr lang="cs-CZ" sz="2400" dirty="0"/>
              <a:t>  </a:t>
            </a:r>
            <a:r>
              <a:rPr lang="cs-CZ" sz="2400" b="1" dirty="0"/>
              <a:t>šablony</a:t>
            </a:r>
            <a:r>
              <a:rPr lang="cs-CZ" sz="2400" dirty="0"/>
              <a:t> - monitorovací zpráva a zkušenosti s vyplněním,</a:t>
            </a:r>
          </a:p>
          <a:p>
            <a:r>
              <a:rPr lang="cs-CZ" sz="2400" dirty="0"/>
              <a:t>               časté nedostatky</a:t>
            </a:r>
            <a:br>
              <a:rPr lang="cs-CZ" sz="2400" dirty="0"/>
            </a:br>
            <a:r>
              <a:rPr lang="cs-CZ" sz="2400" dirty="0"/>
              <a:t>  </a:t>
            </a:r>
            <a:r>
              <a:rPr lang="cs-CZ" sz="2400" b="1" dirty="0"/>
              <a:t>šablony II </a:t>
            </a:r>
            <a:r>
              <a:rPr lang="cs-CZ" sz="2400" dirty="0"/>
              <a:t>– co se připravuje, novinky (ŠD, ŠK, SVČ, ZUŠ,</a:t>
            </a:r>
          </a:p>
          <a:p>
            <a:r>
              <a:rPr lang="cs-CZ" sz="2400" dirty="0"/>
              <a:t> 	speciální školy, 	zájmové…)</a:t>
            </a:r>
            <a:br>
              <a:rPr lang="cs-CZ" sz="2400" dirty="0"/>
            </a:br>
            <a:r>
              <a:rPr lang="cs-CZ" sz="2400" dirty="0"/>
              <a:t> </a:t>
            </a:r>
            <a:r>
              <a:rPr lang="cs-CZ" sz="2400" b="1" dirty="0"/>
              <a:t>MAP2 </a:t>
            </a:r>
            <a:r>
              <a:rPr lang="cs-CZ" sz="2400" dirty="0"/>
              <a:t>– smysl zapojení, přínos pro školu, rozsah spolupráce, </a:t>
            </a:r>
          </a:p>
          <a:p>
            <a:r>
              <a:rPr lang="cs-CZ" sz="2400" dirty="0"/>
              <a:t>		    aktivity MAS SKCH, </a:t>
            </a:r>
            <a:br>
              <a:rPr lang="cs-CZ" sz="2400" dirty="0"/>
            </a:br>
            <a:r>
              <a:rPr lang="cs-CZ" sz="2400" dirty="0"/>
              <a:t> </a:t>
            </a:r>
            <a:r>
              <a:rPr lang="cs-CZ" sz="2400" b="1" dirty="0"/>
              <a:t>IROP</a:t>
            </a:r>
            <a:r>
              <a:rPr lang="cs-CZ" sz="2400" dirty="0"/>
              <a:t> – výzvy pro MŠ, ZŠ apod. v r. 2018, KAP</a:t>
            </a:r>
            <a:br>
              <a:rPr lang="cs-CZ" sz="2400" dirty="0"/>
            </a:br>
            <a:r>
              <a:rPr lang="cs-CZ" sz="2400" dirty="0"/>
              <a:t> </a:t>
            </a:r>
            <a:r>
              <a:rPr lang="cs-CZ" sz="2400" b="1" dirty="0"/>
              <a:t>Kulaté stoly </a:t>
            </a:r>
            <a:r>
              <a:rPr lang="cs-CZ" sz="2400" dirty="0"/>
              <a:t>– aktuální potřeby MŠ/ZŠ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EBD942-D4B8-419D-888F-263F3960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3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BD38A2F-E3B0-4027-B223-86FCB21E7FDA}"/>
              </a:ext>
            </a:extLst>
          </p:cNvPr>
          <p:cNvSpPr/>
          <p:nvPr/>
        </p:nvSpPr>
        <p:spPr>
          <a:xfrm>
            <a:off x="1780255" y="1453303"/>
            <a:ext cx="86314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ŠKOLA </a:t>
            </a:r>
          </a:p>
          <a:p>
            <a:endParaRPr lang="cs-CZ" dirty="0"/>
          </a:p>
          <a:p>
            <a:r>
              <a:rPr lang="cs-CZ" dirty="0"/>
              <a:t>OPVVV 		ROVNÝ PŘÍSTUP KE VZDĚLÁVÁNÍ</a:t>
            </a:r>
          </a:p>
          <a:p>
            <a:r>
              <a:rPr lang="cs-CZ" dirty="0"/>
              <a:t>OPVVV 		BUDOVÁNÍ ZNALOSTNÍCH KAPACIT I, II</a:t>
            </a:r>
          </a:p>
          <a:p>
            <a:r>
              <a:rPr lang="cs-CZ" dirty="0"/>
              <a:t>OPVVV 		ŠABLONY I, II</a:t>
            </a:r>
          </a:p>
          <a:p>
            <a:r>
              <a:rPr lang="cs-CZ" dirty="0"/>
              <a:t>MŽP 		PŘÍRODNÍ ZAHRADY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FO/PO/NNO</a:t>
            </a:r>
          </a:p>
          <a:p>
            <a:endParaRPr lang="cs-CZ" dirty="0"/>
          </a:p>
          <a:p>
            <a:r>
              <a:rPr lang="cs-CZ" dirty="0"/>
              <a:t>PK, F1 		PODPORA VOLNOČASOVÝCH AKTIVIT</a:t>
            </a:r>
          </a:p>
          <a:p>
            <a:r>
              <a:rPr lang="cs-CZ" dirty="0"/>
              <a:t>PK, F2 		PODPORA NNO PRACUJÍCÍCH S DĚTMI</a:t>
            </a:r>
          </a:p>
          <a:p>
            <a:r>
              <a:rPr lang="cs-CZ" dirty="0"/>
              <a:t>MŽP 		PŘÍRODNÍ ZAHRADY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DC0990-0946-44DA-992D-54E4B8E4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C4E7023-FF40-42C1-8742-7FFC0970C1B2}"/>
              </a:ext>
            </a:extLst>
          </p:cNvPr>
          <p:cNvSpPr/>
          <p:nvPr/>
        </p:nvSpPr>
        <p:spPr>
          <a:xfrm>
            <a:off x="1364974" y="1060174"/>
            <a:ext cx="94620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206875"/>
                </a:solidFill>
                <a:latin typeface="CIDFont+F1"/>
              </a:rPr>
              <a:t>Rámcový vzdělávací program pro předškolní vzdělávání od 1. ledna 2018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Opatřením ministra školství, mládeže a tělovýchovy se mění Rámcový vzdělávací program pro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předškolní vzdělávání s účinností od 1. ledna 2018. Školy poskytující předškolní vzdělávání uvedou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své školní vzdělávací programy do souladu s Rámcovým vzdělávacím programem pro předškolní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vzdělávání, ve znění tohoto opatření, nejpozději do 31. srpna 2018.</a:t>
            </a:r>
          </a:p>
          <a:p>
            <a:r>
              <a:rPr lang="cs-CZ" dirty="0">
                <a:solidFill>
                  <a:srgbClr val="0000FF"/>
                </a:solidFill>
                <a:latin typeface="CIDFont+F2"/>
              </a:rPr>
              <a:t>http://www.msmt.cz/vzdelavani/predskolni-vzdelavani/ramcovy-vzdelavaci-program-propredskolni-</a:t>
            </a:r>
          </a:p>
          <a:p>
            <a:r>
              <a:rPr lang="cs-CZ" dirty="0">
                <a:solidFill>
                  <a:srgbClr val="0000FF"/>
                </a:solidFill>
                <a:latin typeface="CIDFont+F2"/>
              </a:rPr>
              <a:t>vzdelavani-od-1-1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17AF802-7151-4156-9370-AD22846FFAF1}"/>
              </a:ext>
            </a:extLst>
          </p:cNvPr>
          <p:cNvSpPr/>
          <p:nvPr/>
        </p:nvSpPr>
        <p:spPr>
          <a:xfrm>
            <a:off x="1364974" y="3397169"/>
            <a:ext cx="98066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206875"/>
                </a:solidFill>
                <a:latin typeface="CIDFont+F1"/>
              </a:rPr>
              <a:t>Možnosti financování asistentů pedagoga po 31. srpnu 2018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Ministerstvo školství, mládeže a tělovýchovy upozorňuje, že po 31. 8. 2018 již nebude možné čerpat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finanční prostředky na financování asistentů pedagoga pro děti, žáky a studenty se zdravotním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postižením nebo se sociálním znevýhodněním v takové míře jako dosud. Končí totiž čerpání ze dvou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modulů rozvojového programu na financování asistentů pedagoga. Jednou z možností, jak podporu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dětem, žákům a studentům ohroženým školním neúspěchem i po tomto datu zajistit, mohou být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školní asistenti z tzv. šablon Operačního programu Výzkum, vývoj a vzdělávání.</a:t>
            </a:r>
          </a:p>
          <a:p>
            <a:r>
              <a:rPr lang="cs-CZ" dirty="0">
                <a:solidFill>
                  <a:srgbClr val="0000FF"/>
                </a:solidFill>
                <a:latin typeface="CIDFont+F2"/>
              </a:rPr>
              <a:t>http://www.msmt.cz/strukturalni-fondy-1/moznosti-financovani-asistentu-pedagoga-po-31-8-2018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CFF864-F622-43A0-AD00-77AC151FF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11" y="579782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5E8393F-4386-44B3-BC2B-4C309D5D0C84}"/>
              </a:ext>
            </a:extLst>
          </p:cNvPr>
          <p:cNvSpPr/>
          <p:nvPr/>
        </p:nvSpPr>
        <p:spPr>
          <a:xfrm>
            <a:off x="1080050" y="972234"/>
            <a:ext cx="10031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06875"/>
                </a:solidFill>
                <a:latin typeface="CIDFont+F1"/>
              </a:rPr>
              <a:t>Důležité upozornění k finančnímu vypořádání dotací za rok 2017</a:t>
            </a:r>
          </a:p>
          <a:p>
            <a:r>
              <a:rPr lang="cs-CZ" dirty="0">
                <a:solidFill>
                  <a:srgbClr val="000000"/>
                </a:solidFill>
                <a:latin typeface="CIDFont+F2"/>
              </a:rPr>
              <a:t> Ministerstvo školství, mládeže a tělovýchovy zveřejňuje v příloze aktualizované vzory finančního vypořádání dotací se státním rozpočtem - jak pro neinvestiční dotační tituly </a:t>
            </a:r>
            <a:r>
              <a:rPr lang="pl-PL" dirty="0">
                <a:solidFill>
                  <a:srgbClr val="000000"/>
                </a:solidFill>
                <a:latin typeface="CIDFont+F2"/>
              </a:rPr>
              <a:t>(Programy státní podpory práce s dětmi a mládeží pro NNO, Program na podporu ICM, Koncepce </a:t>
            </a:r>
            <a:r>
              <a:rPr lang="cs-CZ" dirty="0">
                <a:solidFill>
                  <a:srgbClr val="000000"/>
                </a:solidFill>
                <a:latin typeface="CIDFont+F2"/>
              </a:rPr>
              <a:t>podpory mládeže na krajské úrovni, Podpora soutěží a přehlídek v zájmovém vzdělávání, Podpora nadaných žáků základních a středních škol, Excelence středních škol a Excelence základních škol - Příloha č. 3 k vyhlášce č. 367/2015 Sb., část A), tak pro investiční titul (programové financování – program 133710 – Příloha č. 3 k vyhlášce č. 367/2015 Sb., část B) a žádá příjemce o zaslání této aktualizované vyplněné přílohy na MŠMT, odbor pro mládež, v termínu do 15. 2. 2018.</a:t>
            </a:r>
          </a:p>
          <a:p>
            <a:r>
              <a:rPr lang="cs-CZ" dirty="0">
                <a:solidFill>
                  <a:srgbClr val="0000FF"/>
                </a:solidFill>
                <a:latin typeface="CIDFont+F2"/>
              </a:rPr>
              <a:t>http://www.msmt.cz/mladez/dulezite-upozorneni-k-financnimu-vyporadani-dotaci-za-rok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70433B-8002-48A9-B180-742303BC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213" y="696474"/>
            <a:ext cx="8143613" cy="842249"/>
          </a:xfrm>
        </p:spPr>
        <p:txBody>
          <a:bodyPr/>
          <a:lstStyle/>
          <a:p>
            <a:r>
              <a:rPr lang="cs-CZ" dirty="0"/>
              <a:t>Aktivity v projektu MAP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113" y="1364973"/>
            <a:ext cx="10310035" cy="35059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Rozvoj Místního akčního plánu – aktualizace strategického dokumentu, společné plánování v realizačním týmu, se zástupci všech zapojených škol, experty a v pracovních skupin: </a:t>
            </a:r>
          </a:p>
          <a:p>
            <a:pPr lvl="1"/>
            <a:r>
              <a:rPr lang="cs-CZ" b="1" dirty="0"/>
              <a:t>Financování</a:t>
            </a:r>
          </a:p>
          <a:p>
            <a:pPr lvl="1"/>
            <a:r>
              <a:rPr lang="cs-CZ" b="1" dirty="0"/>
              <a:t>Čtenářská gramotnost - zástupce</a:t>
            </a:r>
          </a:p>
          <a:p>
            <a:pPr lvl="1"/>
            <a:r>
              <a:rPr lang="cs-CZ" b="1" dirty="0"/>
              <a:t>Matematická gramotnost – zástupce (návaznost na RVP MAT na SŠ?)</a:t>
            </a:r>
          </a:p>
          <a:p>
            <a:pPr lvl="1"/>
            <a:r>
              <a:rPr lang="cs-CZ" b="1" dirty="0"/>
              <a:t>Rovné příležitosti</a:t>
            </a:r>
          </a:p>
          <a:p>
            <a:r>
              <a:rPr lang="cs-CZ" sz="2000" dirty="0"/>
              <a:t> Evaluace a monitoring MAP </a:t>
            </a:r>
          </a:p>
          <a:p>
            <a:r>
              <a:rPr lang="cs-CZ" sz="2000" dirty="0"/>
              <a:t>Řízení projektu</a:t>
            </a:r>
          </a:p>
          <a:p>
            <a:r>
              <a:rPr lang="cs-CZ" sz="2000" b="1" dirty="0"/>
              <a:t>Implementace MAP – rozdělena do 3 akčních plánů 12, 12 a 18 měsíců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DF51D6-E36C-4AE3-A8D9-67A929A6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8" y="613100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85352-53C8-4076-9816-58EFC759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36C3DD-90AE-4644-A7D9-4808C5C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1.9. 2018 – 28.2. 2022</a:t>
            </a:r>
          </a:p>
          <a:p>
            <a:r>
              <a:rPr lang="cs-CZ" dirty="0"/>
              <a:t>Spolupráce  prostřednictvím kontaktní osoby za každou školu</a:t>
            </a:r>
          </a:p>
          <a:p>
            <a:r>
              <a:rPr lang="cs-CZ" dirty="0"/>
              <a:t>Vypracování odpovědí na dotazníková šetření</a:t>
            </a:r>
          </a:p>
          <a:p>
            <a:r>
              <a:rPr lang="cs-CZ" dirty="0"/>
              <a:t>Reflexe výstupů dotazníkového šetření, analýza  a  zpracování Popisu potřeb školy, 2x za dobu realizace</a:t>
            </a:r>
          </a:p>
          <a:p>
            <a:r>
              <a:rPr lang="cs-CZ" dirty="0"/>
              <a:t>Účast v rámci implementačních projektů dle zájmu školy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C245F4-B0CA-4A2A-814E-7FA5430C4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8" y="613100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863AD-CDB5-4B73-8A33-EC310652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97" y="982132"/>
            <a:ext cx="6841433" cy="687642"/>
          </a:xfrm>
        </p:spPr>
        <p:txBody>
          <a:bodyPr>
            <a:normAutofit fontScale="90000"/>
          </a:bodyPr>
          <a:lstStyle/>
          <a:p>
            <a:r>
              <a:rPr lang="cs-CZ" dirty="0"/>
              <a:t>Implementační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598EF6-ABF9-43AF-9B26-0D17076F6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Povolání pro život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– projekt zaměřený na spolupráci  ZŠ a podniků v regionu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Mobilní techno hrátky v ORP Chrudim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– podpora polytechnického a přírodovědného vzdělávání ve spolupráci s Univerzitou Pardubice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Podpora přechodu mezi stupni vzdělávání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formou soutěží  pro děti z MŠ při nástupu do ZŠ a žáky ZŠ při nástupu na SŠ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Podpora přírodovědného vzdělávání a čtenářské gramotnosti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– exkurze v rámci Geoparku Železné hory, bajky v zahradách MŠ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Inkluze v praxi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– sdílení dobré praxe v oblasti inkluze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prstClr val="black"/>
                </a:solidFill>
                <a:latin typeface="Calibri"/>
              </a:rPr>
              <a:t>Vzdělávání a informační akce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– workshopy, setkávání, přednášky odborníků dle požadavků škol, informační servis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DE9D4B-CE25-452D-BB38-668E9460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8" y="613100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E0213-BF10-4B89-ACCD-05A4B848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5586C-1D39-4D24-944F-2F06E366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1) Rozvoj potenciálu pedagogů a asistentů pedagoga formou sdílení dobré praxe, a zkušeností za metodické podpory expertního týmu poradců v oblasti inkluze (mobilní tým – intervence na školách, sdílení zkušeností, praxe budoucích s. pedagogů)</a:t>
            </a:r>
          </a:p>
          <a:p>
            <a:r>
              <a:rPr lang="cs-CZ" dirty="0"/>
              <a:t>2)sdílení praktických zkušeností z implementace a dalšího využití pedagogických dokumentů - pokračování PA 1 a PA 2 </a:t>
            </a:r>
          </a:p>
          <a:p>
            <a:r>
              <a:rPr lang="cs-CZ" dirty="0"/>
              <a:t>3)sdílení pedagogických zkušeností s rodiči – osvětové akce, besedy, zkušenosti metodiků prevence (přednášky, semináře, workshopy, vzdělávání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00DBDD-D2C2-45DB-916C-EC3E0A6D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8" y="613100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60EB3-E1BF-4F7A-B639-5E0D1394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223513" cy="502111"/>
          </a:xfrm>
        </p:spPr>
        <p:txBody>
          <a:bodyPr>
            <a:normAutofit fontScale="90000"/>
          </a:bodyPr>
          <a:lstStyle/>
          <a:p>
            <a:r>
              <a:rPr lang="cs-CZ" dirty="0"/>
              <a:t>Výzvy MAS SKCH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D69A23A-3F5E-4898-BB3A-07B1741F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708623"/>
            <a:ext cx="4726745" cy="779268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EB620542-2755-4B28-81B2-B642DF24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75937"/>
              </p:ext>
            </p:extLst>
          </p:nvPr>
        </p:nvGraphicFramePr>
        <p:xfrm>
          <a:off x="914400" y="1826709"/>
          <a:ext cx="10416208" cy="3712700"/>
        </p:xfrm>
        <a:graphic>
          <a:graphicData uri="http://schemas.openxmlformats.org/drawingml/2006/table">
            <a:tbl>
              <a:tblPr firstRow="1" firstCol="1" bandRow="1"/>
              <a:tblGrid>
                <a:gridCol w="1476385">
                  <a:extLst>
                    <a:ext uri="{9D8B030D-6E8A-4147-A177-3AD203B41FA5}">
                      <a16:colId xmlns:a16="http://schemas.microsoft.com/office/drawing/2014/main" val="1141271934"/>
                    </a:ext>
                  </a:extLst>
                </a:gridCol>
                <a:gridCol w="1193672">
                  <a:extLst>
                    <a:ext uri="{9D8B030D-6E8A-4147-A177-3AD203B41FA5}">
                      <a16:colId xmlns:a16="http://schemas.microsoft.com/office/drawing/2014/main" val="3607904324"/>
                    </a:ext>
                  </a:extLst>
                </a:gridCol>
                <a:gridCol w="1225227">
                  <a:extLst>
                    <a:ext uri="{9D8B030D-6E8A-4147-A177-3AD203B41FA5}">
                      <a16:colId xmlns:a16="http://schemas.microsoft.com/office/drawing/2014/main" val="3157461705"/>
                    </a:ext>
                  </a:extLst>
                </a:gridCol>
                <a:gridCol w="681206">
                  <a:extLst>
                    <a:ext uri="{9D8B030D-6E8A-4147-A177-3AD203B41FA5}">
                      <a16:colId xmlns:a16="http://schemas.microsoft.com/office/drawing/2014/main" val="391605360"/>
                    </a:ext>
                  </a:extLst>
                </a:gridCol>
                <a:gridCol w="1060543">
                  <a:extLst>
                    <a:ext uri="{9D8B030D-6E8A-4147-A177-3AD203B41FA5}">
                      <a16:colId xmlns:a16="http://schemas.microsoft.com/office/drawing/2014/main" val="793350437"/>
                    </a:ext>
                  </a:extLst>
                </a:gridCol>
                <a:gridCol w="1060543">
                  <a:extLst>
                    <a:ext uri="{9D8B030D-6E8A-4147-A177-3AD203B41FA5}">
                      <a16:colId xmlns:a16="http://schemas.microsoft.com/office/drawing/2014/main" val="2020720434"/>
                    </a:ext>
                  </a:extLst>
                </a:gridCol>
                <a:gridCol w="1012677">
                  <a:extLst>
                    <a:ext uri="{9D8B030D-6E8A-4147-A177-3AD203B41FA5}">
                      <a16:colId xmlns:a16="http://schemas.microsoft.com/office/drawing/2014/main" val="1905216350"/>
                    </a:ext>
                  </a:extLst>
                </a:gridCol>
                <a:gridCol w="1012677">
                  <a:extLst>
                    <a:ext uri="{9D8B030D-6E8A-4147-A177-3AD203B41FA5}">
                      <a16:colId xmlns:a16="http://schemas.microsoft.com/office/drawing/2014/main" val="598349483"/>
                    </a:ext>
                  </a:extLst>
                </a:gridCol>
                <a:gridCol w="846639">
                  <a:extLst>
                    <a:ext uri="{9D8B030D-6E8A-4147-A177-3AD203B41FA5}">
                      <a16:colId xmlns:a16="http://schemas.microsoft.com/office/drawing/2014/main" val="488197349"/>
                    </a:ext>
                  </a:extLst>
                </a:gridCol>
                <a:gridCol w="846639">
                  <a:extLst>
                    <a:ext uri="{9D8B030D-6E8A-4147-A177-3AD203B41FA5}">
                      <a16:colId xmlns:a16="http://schemas.microsoft.com/office/drawing/2014/main" val="3544221975"/>
                    </a:ext>
                  </a:extLst>
                </a:gridCol>
              </a:tblGrid>
              <a:tr h="16901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Číslo a název výzvy </a:t>
                      </a:r>
                      <a:b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ŘO IROP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výzvy MAS, popř. číslo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Opatření/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Podopatření Isg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Alokace výzvy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Odhad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98140"/>
                  </a:ext>
                </a:extLst>
              </a:tr>
              <a:tr h="768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měsíc a rok vyhlášení výzvy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měsíc a rok zahájení příjmu žádostí o podporu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měsíc a rok ukončení příjmu žádostí o podporu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Celková alokace (CZK)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projektů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Průměrná velikost projektu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702642"/>
                  </a:ext>
                </a:extLst>
              </a:tr>
              <a:tr h="277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 Zvyšování kvality a dostupnosti infrastruktury pro vzdělávání a celoživotní učení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integrované projekty CLLD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 Skutečsko, Košumbersko a Chrastecko, z.s.-IROP-Infastruktura pro vzdělávání-II., výzva č. 7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pro základní školy, Infrastruktura pro mateřské školy, Celoživotní, zájmové a neformální vzdělávání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opatření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4 025 268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1300000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7" marR="52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23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5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2AD68-4CAD-4192-8733-9D89A53C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967868" cy="767155"/>
          </a:xfrm>
        </p:spPr>
        <p:txBody>
          <a:bodyPr/>
          <a:lstStyle/>
          <a:p>
            <a:r>
              <a:rPr lang="cs-CZ" dirty="0"/>
              <a:t>Projekty MAS - APZ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51FF36-8170-4473-8548-3420BB89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Spolupráce s Centrem podpory školám v oblasti společného vzdělávání – vzniká databáze kontaktů na organizace, subjekty, jejichž činnost souvisí s inkluzí, s aktivitami v oblasti sociálního či zdravotního znevýhodnění) – sběr kontaktů za území</a:t>
            </a:r>
          </a:p>
          <a:p>
            <a:r>
              <a:rPr lang="cs-CZ" dirty="0"/>
              <a:t>APZ – pilotní ověření asistenta prevence zdraví (obdoba školního asistenta)</a:t>
            </a:r>
          </a:p>
          <a:p>
            <a:r>
              <a:rPr lang="cs-CZ" dirty="0"/>
              <a:t>MZU – místně zakotvené učení – Muzeum zdraví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577DB-0FB9-4FCB-BF44-DB561B17D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6" y="533776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47323-00E9-4EB2-BCA2-2EDDDD1A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56" y="1040296"/>
            <a:ext cx="6523381" cy="912929"/>
          </a:xfrm>
        </p:spPr>
        <p:txBody>
          <a:bodyPr>
            <a:normAutofit fontScale="90000"/>
          </a:bodyPr>
          <a:lstStyle/>
          <a:p>
            <a:r>
              <a:rPr lang="cs-CZ" dirty="0"/>
              <a:t>MZU – místně zakotvené učení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D0DB57-C4F5-43EF-B1B5-5BB9EB02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2" y="5875868"/>
            <a:ext cx="4726745" cy="779268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A24BF4D-DCF0-4DEB-B7C8-54B292CC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548" y="1953225"/>
            <a:ext cx="9601196" cy="37054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sz="5300" dirty="0"/>
            </a:br>
            <a:r>
              <a:rPr lang="cs-CZ" sz="9600" dirty="0"/>
              <a:t>Z angl. </a:t>
            </a:r>
            <a:r>
              <a:rPr lang="cs-CZ" sz="9600" i="1" dirty="0"/>
              <a:t>place-</a:t>
            </a:r>
            <a:r>
              <a:rPr lang="cs-CZ" sz="9600" i="1" dirty="0" err="1"/>
              <a:t>based</a:t>
            </a:r>
            <a:r>
              <a:rPr lang="cs-CZ" sz="9600" i="1" dirty="0"/>
              <a:t> </a:t>
            </a:r>
            <a:r>
              <a:rPr lang="cs-CZ" sz="9600" i="1" dirty="0" err="1"/>
              <a:t>education</a:t>
            </a:r>
            <a:r>
              <a:rPr lang="cs-CZ" sz="9600" i="1" dirty="0"/>
              <a:t> </a:t>
            </a:r>
            <a:br>
              <a:rPr lang="cs-CZ" sz="9600" dirty="0"/>
            </a:br>
            <a:r>
              <a:rPr lang="cs-CZ" sz="9600" dirty="0"/>
              <a:t>Reaguje na současné trendy ve školství (objem na úkor kvality) a společenském vývoji (vykořenění, globalizace) </a:t>
            </a:r>
            <a:br>
              <a:rPr lang="cs-CZ" sz="9600" dirty="0"/>
            </a:br>
            <a:r>
              <a:rPr lang="cs-CZ" sz="9600" dirty="0"/>
              <a:t>Vyvíjí se na pomezí EVVO, ochrany přírody a komunitního rozvoje </a:t>
            </a:r>
            <a:br>
              <a:rPr lang="cs-CZ" sz="9600" dirty="0"/>
            </a:br>
            <a:r>
              <a:rPr lang="cs-CZ" sz="9600" dirty="0"/>
              <a:t></a:t>
            </a:r>
            <a:r>
              <a:rPr lang="cs-CZ" sz="9600" b="1" dirty="0"/>
              <a:t>Prostředí místa je jednotícím kontextem pro výuku </a:t>
            </a:r>
            <a:br>
              <a:rPr lang="cs-CZ" sz="9600" dirty="0"/>
            </a:br>
            <a:r>
              <a:rPr lang="pl-PL" sz="9600" dirty="0"/>
              <a:t></a:t>
            </a:r>
            <a:r>
              <a:rPr lang="pl-PL" sz="9600" b="1" dirty="0"/>
              <a:t>Klade důraz na zapojení veřejnosti </a:t>
            </a:r>
            <a:br>
              <a:rPr lang="pl-PL" sz="9600" dirty="0"/>
            </a:br>
            <a:r>
              <a:rPr lang="cs-CZ" sz="9600" dirty="0"/>
              <a:t></a:t>
            </a:r>
            <a:r>
              <a:rPr lang="cs-CZ" sz="9600" b="1" dirty="0"/>
              <a:t>Využívá tzv. servisních projektů, které mají praktický význam pro místo a školu </a:t>
            </a:r>
            <a:br>
              <a:rPr lang="cs-CZ" sz="9600" dirty="0"/>
            </a:br>
            <a:r>
              <a:rPr lang="cs-CZ" sz="9600" dirty="0"/>
              <a:t>Vede k lepším studijním výsledkům žáků, k poklesu kázeňských problémů, vyššímu ocenění a podpoře škol, větší spokojenosti a nižší fluktuaci učitelů a obnovenému povědomí o hodnotách místa a obce </a:t>
            </a:r>
            <a:br>
              <a:rPr lang="cs-CZ" sz="9600" dirty="0"/>
            </a:b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396822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1452</Words>
  <Application>Microsoft Office PowerPoint</Application>
  <PresentationFormat>Širokoúhlá obrazovka</PresentationFormat>
  <Paragraphs>201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CIDFont+F1</vt:lpstr>
      <vt:lpstr>CIDFont+F2</vt:lpstr>
      <vt:lpstr>Garamond</vt:lpstr>
      <vt:lpstr>Times New Roman</vt:lpstr>
      <vt:lpstr>Organika</vt:lpstr>
      <vt:lpstr>Prezentace aplikace PowerPoint</vt:lpstr>
      <vt:lpstr>       </vt:lpstr>
      <vt:lpstr>Aktivity v projektu MAP II</vt:lpstr>
      <vt:lpstr>MAP 2</vt:lpstr>
      <vt:lpstr>Implementační projekty</vt:lpstr>
      <vt:lpstr>Inkluze v praxi</vt:lpstr>
      <vt:lpstr>Výzvy MAS SKCH</vt:lpstr>
      <vt:lpstr>Projekty MAS - APZ</vt:lpstr>
      <vt:lpstr>MZU – místně zakotvené učení</vt:lpstr>
      <vt:lpstr>MZU – místně zakotvené učení</vt:lpstr>
      <vt:lpstr>           Z angl. place-based education  Reaguje na současné trendy ve školství (objem na úkor kvality) a společenském vývoji (vykořenění, globalizace)  Vyvíjí se na pomezí EVVO, ochrany přírody a komunitního rozvoje  Prostředí místa je jednotícím kontextem pro výuku  Klade důraz na zapojení veřejnosti  Využívá tzv. servisních projektů, které mají praktický význam pro místo a školu  Vede k lepším studijním výsledkům žáků, k poklesu kázeňských problémů, vyššímu ocenění a podpoře škol, větší spokojenosti a nižší fluktuaci učitelů a obnovenému povědomí o hodnotách místa a obce  </vt:lpstr>
      <vt:lpstr>Prezentace aplikace PowerPoint</vt:lpstr>
      <vt:lpstr>Prezentace aplikace PowerPoint</vt:lpstr>
      <vt:lpstr>KA 2 - Podpora polytechnického vzdělávání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Eva Feyfarova</dc:creator>
  <cp:lastModifiedBy>Eva Feyfarova</cp:lastModifiedBy>
  <cp:revision>60</cp:revision>
  <dcterms:created xsi:type="dcterms:W3CDTF">2018-01-24T12:35:19Z</dcterms:created>
  <dcterms:modified xsi:type="dcterms:W3CDTF">2018-01-24T21:23:09Z</dcterms:modified>
</cp:coreProperties>
</file>